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Lst>
  <p:notesMasterIdLst>
    <p:notesMasterId r:id="rId26"/>
  </p:notesMasterIdLst>
  <p:sldIdLst>
    <p:sldId id="291" r:id="rId6"/>
    <p:sldId id="274" r:id="rId7"/>
    <p:sldId id="263" r:id="rId8"/>
    <p:sldId id="257" r:id="rId9"/>
    <p:sldId id="269" r:id="rId10"/>
    <p:sldId id="258" r:id="rId11"/>
    <p:sldId id="302" r:id="rId12"/>
    <p:sldId id="308" r:id="rId13"/>
    <p:sldId id="299" r:id="rId14"/>
    <p:sldId id="305" r:id="rId15"/>
    <p:sldId id="284" r:id="rId16"/>
    <p:sldId id="282" r:id="rId17"/>
    <p:sldId id="306" r:id="rId18"/>
    <p:sldId id="285" r:id="rId19"/>
    <p:sldId id="300" r:id="rId20"/>
    <p:sldId id="301" r:id="rId21"/>
    <p:sldId id="307" r:id="rId22"/>
    <p:sldId id="288" r:id="rId23"/>
    <p:sldId id="283" r:id="rId24"/>
    <p:sldId id="268"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F27E99-A28F-CC4D-96DE-E9684AC82502}" name="Linda James" initials="LJ" userId="S::Linda.James@rnib.org.uk::80218d6f-7c44-4d8e-b95c-06dddfb71ab5" providerId="AD"/>
  <p188:author id="{260D9CA8-3F88-443D-7FC0-34F2B9CE6D64}" name="Mike" initials="M" userId="S::mike@mtmclinden.onmicrosoft.com::bfcf84d1-8f6d-47b2-8e25-8854b42db9c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usan Keil" initials="SK" lastIdx="11" clrIdx="0">
    <p:extLst>
      <p:ext uri="{19B8F6BF-5375-455C-9EA6-DF929625EA0E}">
        <p15:presenceInfo xmlns:p15="http://schemas.microsoft.com/office/powerpoint/2012/main" userId="c1c4d890a4f35c8f" providerId="Windows Live"/>
      </p:ext>
    </p:extLst>
  </p:cmAuthor>
  <p:cmAuthor id="2" name="Rory Cobb" initials="RC" lastIdx="4" clrIdx="1">
    <p:extLst>
      <p:ext uri="{19B8F6BF-5375-455C-9EA6-DF929625EA0E}">
        <p15:presenceInfo xmlns:p15="http://schemas.microsoft.com/office/powerpoint/2012/main" userId="202347540ec45daf" providerId="Windows Live"/>
      </p:ext>
    </p:extLst>
  </p:cmAuthor>
  <p:cmAuthor id="3" name="Mike McLinden" initials="MM" lastIdx="1" clrIdx="2">
    <p:extLst>
      <p:ext uri="{19B8F6BF-5375-455C-9EA6-DF929625EA0E}">
        <p15:presenceInfo xmlns:p15="http://schemas.microsoft.com/office/powerpoint/2012/main" userId="S::m.t.mclinden_bham.ac.uk#ext#@rnib.org.uk::ad5febac-b58e-4114-af40-69307b9ca8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50071"/>
    <a:srgbClr val="0098B9"/>
    <a:srgbClr val="EDADBF"/>
    <a:srgbClr val="E02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2203CDD-5C1A-433D-AD24-CA8BC7681EBB}" v="4" dt="2023-09-12T18:29:00.2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033" autoAdjust="0"/>
    <p:restoredTop sz="70975" autoAdjust="0"/>
  </p:normalViewPr>
  <p:slideViewPr>
    <p:cSldViewPr snapToGrid="0">
      <p:cViewPr varScale="1">
        <p:scale>
          <a:sx n="81" d="100"/>
          <a:sy n="81" d="100"/>
        </p:scale>
        <p:origin x="1230"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8/10/relationships/authors" Targe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tte Taylor" userId="1751eade-a80a-470c-ab73-7a77f2cf91db" providerId="ADAL" clId="{32203CDD-5C1A-433D-AD24-CA8BC7681EBB}"/>
    <pc:docChg chg="undo redo custSel modSld">
      <pc:chgData name="Juliette Taylor" userId="1751eade-a80a-470c-ab73-7a77f2cf91db" providerId="ADAL" clId="{32203CDD-5C1A-433D-AD24-CA8BC7681EBB}" dt="2023-09-12T18:41:32.714" v="195" actId="20577"/>
      <pc:docMkLst>
        <pc:docMk/>
      </pc:docMkLst>
      <pc:sldChg chg="modSp mod">
        <pc:chgData name="Juliette Taylor" userId="1751eade-a80a-470c-ab73-7a77f2cf91db" providerId="ADAL" clId="{32203CDD-5C1A-433D-AD24-CA8BC7681EBB}" dt="2023-09-12T18:41:32.714" v="195" actId="20577"/>
        <pc:sldMkLst>
          <pc:docMk/>
          <pc:sldMk cId="1492083113" sldId="257"/>
        </pc:sldMkLst>
        <pc:spChg chg="mod">
          <ac:chgData name="Juliette Taylor" userId="1751eade-a80a-470c-ab73-7a77f2cf91db" providerId="ADAL" clId="{32203CDD-5C1A-433D-AD24-CA8BC7681EBB}" dt="2023-09-12T18:41:32.714" v="195" actId="20577"/>
          <ac:spMkLst>
            <pc:docMk/>
            <pc:sldMk cId="1492083113" sldId="257"/>
            <ac:spMk id="3" creationId="{7C2C03E8-EBA3-BDBE-0065-18A8A57F2358}"/>
          </ac:spMkLst>
        </pc:spChg>
      </pc:sldChg>
      <pc:sldChg chg="modSp mod">
        <pc:chgData name="Juliette Taylor" userId="1751eade-a80a-470c-ab73-7a77f2cf91db" providerId="ADAL" clId="{32203CDD-5C1A-433D-AD24-CA8BC7681EBB}" dt="2023-09-12T18:18:15.678" v="55" actId="123"/>
        <pc:sldMkLst>
          <pc:docMk/>
          <pc:sldMk cId="313652306" sldId="258"/>
        </pc:sldMkLst>
        <pc:spChg chg="mod">
          <ac:chgData name="Juliette Taylor" userId="1751eade-a80a-470c-ab73-7a77f2cf91db" providerId="ADAL" clId="{32203CDD-5C1A-433D-AD24-CA8BC7681EBB}" dt="2023-09-12T18:18:15.678" v="55" actId="123"/>
          <ac:spMkLst>
            <pc:docMk/>
            <pc:sldMk cId="313652306" sldId="258"/>
            <ac:spMk id="3" creationId="{C42C4E53-6986-902D-133A-420D45663422}"/>
          </ac:spMkLst>
        </pc:spChg>
      </pc:sldChg>
      <pc:sldChg chg="modSp mod">
        <pc:chgData name="Juliette Taylor" userId="1751eade-a80a-470c-ab73-7a77f2cf91db" providerId="ADAL" clId="{32203CDD-5C1A-433D-AD24-CA8BC7681EBB}" dt="2023-09-12T18:26:48.070" v="184" actId="13244"/>
        <pc:sldMkLst>
          <pc:docMk/>
          <pc:sldMk cId="3846992076" sldId="263"/>
        </pc:sldMkLst>
        <pc:spChg chg="mod">
          <ac:chgData name="Juliette Taylor" userId="1751eade-a80a-470c-ab73-7a77f2cf91db" providerId="ADAL" clId="{32203CDD-5C1A-433D-AD24-CA8BC7681EBB}" dt="2023-09-12T18:26:48.070" v="184" actId="13244"/>
          <ac:spMkLst>
            <pc:docMk/>
            <pc:sldMk cId="3846992076" sldId="263"/>
            <ac:spMk id="2" creationId="{C4801E79-7BD3-91E9-F8DC-E6EDD625A49F}"/>
          </ac:spMkLst>
        </pc:spChg>
        <pc:picChg chg="mod">
          <ac:chgData name="Juliette Taylor" userId="1751eade-a80a-470c-ab73-7a77f2cf91db" providerId="ADAL" clId="{32203CDD-5C1A-433D-AD24-CA8BC7681EBB}" dt="2023-09-12T18:17:11.255" v="24" actId="1036"/>
          <ac:picMkLst>
            <pc:docMk/>
            <pc:sldMk cId="3846992076" sldId="263"/>
            <ac:picMk id="7" creationId="{992B8067-6F2F-A8C7-DC03-7AB372B4C37F}"/>
          </ac:picMkLst>
        </pc:picChg>
        <pc:picChg chg="mod">
          <ac:chgData name="Juliette Taylor" userId="1751eade-a80a-470c-ab73-7a77f2cf91db" providerId="ADAL" clId="{32203CDD-5C1A-433D-AD24-CA8BC7681EBB}" dt="2023-09-12T18:17:16.910" v="44" actId="1037"/>
          <ac:picMkLst>
            <pc:docMk/>
            <pc:sldMk cId="3846992076" sldId="263"/>
            <ac:picMk id="12" creationId="{C9111242-FCAA-FB69-FF63-2CBADED38E96}"/>
          </ac:picMkLst>
        </pc:picChg>
      </pc:sldChg>
      <pc:sldChg chg="modSp mod">
        <pc:chgData name="Juliette Taylor" userId="1751eade-a80a-470c-ab73-7a77f2cf91db" providerId="ADAL" clId="{32203CDD-5C1A-433D-AD24-CA8BC7681EBB}" dt="2023-09-12T18:26:13.820" v="181" actId="27636"/>
        <pc:sldMkLst>
          <pc:docMk/>
          <pc:sldMk cId="339374880" sldId="268"/>
        </pc:sldMkLst>
        <pc:spChg chg="mod">
          <ac:chgData name="Juliette Taylor" userId="1751eade-a80a-470c-ab73-7a77f2cf91db" providerId="ADAL" clId="{32203CDD-5C1A-433D-AD24-CA8BC7681EBB}" dt="2023-09-12T18:26:13.820" v="181" actId="27636"/>
          <ac:spMkLst>
            <pc:docMk/>
            <pc:sldMk cId="339374880" sldId="268"/>
            <ac:spMk id="3" creationId="{C42C4E53-6986-902D-133A-420D45663422}"/>
          </ac:spMkLst>
        </pc:spChg>
      </pc:sldChg>
      <pc:sldChg chg="modSp mod">
        <pc:chgData name="Juliette Taylor" userId="1751eade-a80a-470c-ab73-7a77f2cf91db" providerId="ADAL" clId="{32203CDD-5C1A-433D-AD24-CA8BC7681EBB}" dt="2023-09-12T18:18:07.532" v="54" actId="123"/>
        <pc:sldMkLst>
          <pc:docMk/>
          <pc:sldMk cId="588331539" sldId="269"/>
        </pc:sldMkLst>
        <pc:spChg chg="mod">
          <ac:chgData name="Juliette Taylor" userId="1751eade-a80a-470c-ab73-7a77f2cf91db" providerId="ADAL" clId="{32203CDD-5C1A-433D-AD24-CA8BC7681EBB}" dt="2023-09-12T18:18:07.532" v="54" actId="123"/>
          <ac:spMkLst>
            <pc:docMk/>
            <pc:sldMk cId="588331539" sldId="269"/>
            <ac:spMk id="3" creationId="{C47FEBBB-19F8-D15E-B5EE-154031F5FCCA}"/>
          </ac:spMkLst>
        </pc:spChg>
      </pc:sldChg>
      <pc:sldChg chg="modSp mod">
        <pc:chgData name="Juliette Taylor" userId="1751eade-a80a-470c-ab73-7a77f2cf91db" providerId="ADAL" clId="{32203CDD-5C1A-433D-AD24-CA8BC7681EBB}" dt="2023-09-12T18:20:40.817" v="88" actId="255"/>
        <pc:sldMkLst>
          <pc:docMk/>
          <pc:sldMk cId="1013116831" sldId="282"/>
        </pc:sldMkLst>
        <pc:spChg chg="mod">
          <ac:chgData name="Juliette Taylor" userId="1751eade-a80a-470c-ab73-7a77f2cf91db" providerId="ADAL" clId="{32203CDD-5C1A-433D-AD24-CA8BC7681EBB}" dt="2023-09-12T18:20:40.817" v="88" actId="255"/>
          <ac:spMkLst>
            <pc:docMk/>
            <pc:sldMk cId="1013116831" sldId="282"/>
            <ac:spMk id="3" creationId="{1EFCFDD4-464F-426F-B17B-2B6E6F935A9C}"/>
          </ac:spMkLst>
        </pc:spChg>
      </pc:sldChg>
      <pc:sldChg chg="modSp mod">
        <pc:chgData name="Juliette Taylor" userId="1751eade-a80a-470c-ab73-7a77f2cf91db" providerId="ADAL" clId="{32203CDD-5C1A-433D-AD24-CA8BC7681EBB}" dt="2023-09-12T18:20:39.683" v="86" actId="123"/>
        <pc:sldMkLst>
          <pc:docMk/>
          <pc:sldMk cId="2159272230" sldId="284"/>
        </pc:sldMkLst>
        <pc:spChg chg="mod">
          <ac:chgData name="Juliette Taylor" userId="1751eade-a80a-470c-ab73-7a77f2cf91db" providerId="ADAL" clId="{32203CDD-5C1A-433D-AD24-CA8BC7681EBB}" dt="2023-09-12T18:20:39.683" v="86" actId="123"/>
          <ac:spMkLst>
            <pc:docMk/>
            <pc:sldMk cId="2159272230" sldId="284"/>
            <ac:spMk id="3" creationId="{A9340DEE-561B-1235-5D2A-571816EF73BA}"/>
          </ac:spMkLst>
        </pc:spChg>
      </pc:sldChg>
      <pc:sldChg chg="modSp mod">
        <pc:chgData name="Juliette Taylor" userId="1751eade-a80a-470c-ab73-7a77f2cf91db" providerId="ADAL" clId="{32203CDD-5C1A-433D-AD24-CA8BC7681EBB}" dt="2023-09-12T18:22:40.609" v="126" actId="12"/>
        <pc:sldMkLst>
          <pc:docMk/>
          <pc:sldMk cId="1267364647" sldId="285"/>
        </pc:sldMkLst>
        <pc:spChg chg="mod">
          <ac:chgData name="Juliette Taylor" userId="1751eade-a80a-470c-ab73-7a77f2cf91db" providerId="ADAL" clId="{32203CDD-5C1A-433D-AD24-CA8BC7681EBB}" dt="2023-09-12T18:22:40.609" v="126" actId="12"/>
          <ac:spMkLst>
            <pc:docMk/>
            <pc:sldMk cId="1267364647" sldId="285"/>
            <ac:spMk id="3" creationId="{C42C4E53-6986-902D-133A-420D45663422}"/>
          </ac:spMkLst>
        </pc:spChg>
      </pc:sldChg>
      <pc:sldChg chg="modSp mod">
        <pc:chgData name="Juliette Taylor" userId="1751eade-a80a-470c-ab73-7a77f2cf91db" providerId="ADAL" clId="{32203CDD-5C1A-433D-AD24-CA8BC7681EBB}" dt="2023-09-12T18:25:37.890" v="179" actId="1076"/>
        <pc:sldMkLst>
          <pc:docMk/>
          <pc:sldMk cId="2774298720" sldId="288"/>
        </pc:sldMkLst>
        <pc:spChg chg="mod">
          <ac:chgData name="Juliette Taylor" userId="1751eade-a80a-470c-ab73-7a77f2cf91db" providerId="ADAL" clId="{32203CDD-5C1A-433D-AD24-CA8BC7681EBB}" dt="2023-09-12T18:25:37.890" v="179" actId="1076"/>
          <ac:spMkLst>
            <pc:docMk/>
            <pc:sldMk cId="2774298720" sldId="288"/>
            <ac:spMk id="3" creationId="{763925C0-90CD-A5E7-6D59-110860F4F8F1}"/>
          </ac:spMkLst>
        </pc:spChg>
      </pc:sldChg>
      <pc:sldChg chg="addSp delSp modSp">
        <pc:chgData name="Juliette Taylor" userId="1751eade-a80a-470c-ab73-7a77f2cf91db" providerId="ADAL" clId="{32203CDD-5C1A-433D-AD24-CA8BC7681EBB}" dt="2023-09-12T18:29:00.249" v="186" actId="478"/>
        <pc:sldMkLst>
          <pc:docMk/>
          <pc:sldMk cId="3670552723" sldId="291"/>
        </pc:sldMkLst>
        <pc:picChg chg="add del">
          <ac:chgData name="Juliette Taylor" userId="1751eade-a80a-470c-ab73-7a77f2cf91db" providerId="ADAL" clId="{32203CDD-5C1A-433D-AD24-CA8BC7681EBB}" dt="2023-09-12T18:29:00.249" v="186" actId="478"/>
          <ac:picMkLst>
            <pc:docMk/>
            <pc:sldMk cId="3670552723" sldId="291"/>
            <ac:picMk id="4" creationId="{D7EF78A1-3C76-B88F-11AF-027B1916B499}"/>
          </ac:picMkLst>
        </pc:picChg>
        <pc:picChg chg="add del">
          <ac:chgData name="Juliette Taylor" userId="1751eade-a80a-470c-ab73-7a77f2cf91db" providerId="ADAL" clId="{32203CDD-5C1A-433D-AD24-CA8BC7681EBB}" dt="2023-09-12T18:29:00.249" v="186" actId="478"/>
          <ac:picMkLst>
            <pc:docMk/>
            <pc:sldMk cId="3670552723" sldId="291"/>
            <ac:picMk id="5" creationId="{4125758A-DB1E-6D6F-4AE9-EEE3E5EDE08C}"/>
          </ac:picMkLst>
        </pc:picChg>
        <pc:picChg chg="add del">
          <ac:chgData name="Juliette Taylor" userId="1751eade-a80a-470c-ab73-7a77f2cf91db" providerId="ADAL" clId="{32203CDD-5C1A-433D-AD24-CA8BC7681EBB}" dt="2023-09-12T18:29:00.249" v="186" actId="478"/>
          <ac:picMkLst>
            <pc:docMk/>
            <pc:sldMk cId="3670552723" sldId="291"/>
            <ac:picMk id="6" creationId="{48389E64-77A9-9F1D-A0E8-1FD89D38A2AE}"/>
          </ac:picMkLst>
        </pc:picChg>
        <pc:picChg chg="add del mod">
          <ac:chgData name="Juliette Taylor" userId="1751eade-a80a-470c-ab73-7a77f2cf91db" providerId="ADAL" clId="{32203CDD-5C1A-433D-AD24-CA8BC7681EBB}" dt="2023-09-12T18:29:00.249" v="186" actId="478"/>
          <ac:picMkLst>
            <pc:docMk/>
            <pc:sldMk cId="3670552723" sldId="291"/>
            <ac:picMk id="7" creationId="{2AE217BD-F559-AA56-8219-FF30334E5C58}"/>
          </ac:picMkLst>
        </pc:picChg>
      </pc:sldChg>
      <pc:sldChg chg="modSp mod">
        <pc:chgData name="Juliette Taylor" userId="1751eade-a80a-470c-ab73-7a77f2cf91db" providerId="ADAL" clId="{32203CDD-5C1A-433D-AD24-CA8BC7681EBB}" dt="2023-09-12T18:24:13.027" v="162" actId="1076"/>
        <pc:sldMkLst>
          <pc:docMk/>
          <pc:sldMk cId="3106626341" sldId="300"/>
        </pc:sldMkLst>
        <pc:spChg chg="mod">
          <ac:chgData name="Juliette Taylor" userId="1751eade-a80a-470c-ab73-7a77f2cf91db" providerId="ADAL" clId="{32203CDD-5C1A-433D-AD24-CA8BC7681EBB}" dt="2023-09-12T18:24:13.027" v="162" actId="1076"/>
          <ac:spMkLst>
            <pc:docMk/>
            <pc:sldMk cId="3106626341" sldId="300"/>
            <ac:spMk id="3" creationId="{C42C4E53-6986-902D-133A-420D45663422}"/>
          </ac:spMkLst>
        </pc:spChg>
      </pc:sldChg>
      <pc:sldChg chg="modSp mod">
        <pc:chgData name="Juliette Taylor" userId="1751eade-a80a-470c-ab73-7a77f2cf91db" providerId="ADAL" clId="{32203CDD-5C1A-433D-AD24-CA8BC7681EBB}" dt="2023-09-12T18:24:32.863" v="166" actId="1076"/>
        <pc:sldMkLst>
          <pc:docMk/>
          <pc:sldMk cId="3092188609" sldId="301"/>
        </pc:sldMkLst>
        <pc:spChg chg="mod">
          <ac:chgData name="Juliette Taylor" userId="1751eade-a80a-470c-ab73-7a77f2cf91db" providerId="ADAL" clId="{32203CDD-5C1A-433D-AD24-CA8BC7681EBB}" dt="2023-09-12T18:24:32.863" v="166" actId="1076"/>
          <ac:spMkLst>
            <pc:docMk/>
            <pc:sldMk cId="3092188609" sldId="301"/>
            <ac:spMk id="3" creationId="{C42C4E53-6986-902D-133A-420D45663422}"/>
          </ac:spMkLst>
        </pc:spChg>
      </pc:sldChg>
      <pc:sldChg chg="modSp mod">
        <pc:chgData name="Juliette Taylor" userId="1751eade-a80a-470c-ab73-7a77f2cf91db" providerId="ADAL" clId="{32203CDD-5C1A-433D-AD24-CA8BC7681EBB}" dt="2023-09-12T18:18:59.753" v="59" actId="1076"/>
        <pc:sldMkLst>
          <pc:docMk/>
          <pc:sldMk cId="2176296161" sldId="305"/>
        </pc:sldMkLst>
        <pc:spChg chg="mod">
          <ac:chgData name="Juliette Taylor" userId="1751eade-a80a-470c-ab73-7a77f2cf91db" providerId="ADAL" clId="{32203CDD-5C1A-433D-AD24-CA8BC7681EBB}" dt="2023-09-12T18:18:59.753" v="59" actId="1076"/>
          <ac:spMkLst>
            <pc:docMk/>
            <pc:sldMk cId="2176296161" sldId="305"/>
            <ac:spMk id="3" creationId="{A9340DEE-561B-1235-5D2A-571816EF73BA}"/>
          </ac:spMkLst>
        </pc:spChg>
      </pc:sldChg>
      <pc:sldChg chg="modSp mod">
        <pc:chgData name="Juliette Taylor" userId="1751eade-a80a-470c-ab73-7a77f2cf91db" providerId="ADAL" clId="{32203CDD-5C1A-433D-AD24-CA8BC7681EBB}" dt="2023-09-12T18:20:46.687" v="90" actId="255"/>
        <pc:sldMkLst>
          <pc:docMk/>
          <pc:sldMk cId="3383986235" sldId="306"/>
        </pc:sldMkLst>
        <pc:spChg chg="mod">
          <ac:chgData name="Juliette Taylor" userId="1751eade-a80a-470c-ab73-7a77f2cf91db" providerId="ADAL" clId="{32203CDD-5C1A-433D-AD24-CA8BC7681EBB}" dt="2023-09-12T18:20:46.687" v="90" actId="255"/>
          <ac:spMkLst>
            <pc:docMk/>
            <pc:sldMk cId="3383986235" sldId="306"/>
            <ac:spMk id="3" creationId="{1EFCFDD4-464F-426F-B17B-2B6E6F935A9C}"/>
          </ac:spMkLst>
        </pc:spChg>
      </pc:sldChg>
      <pc:sldChg chg="modSp mod">
        <pc:chgData name="Juliette Taylor" userId="1751eade-a80a-470c-ab73-7a77f2cf91db" providerId="ADAL" clId="{32203CDD-5C1A-433D-AD24-CA8BC7681EBB}" dt="2023-09-12T18:24:49.295" v="167" actId="948"/>
        <pc:sldMkLst>
          <pc:docMk/>
          <pc:sldMk cId="1304666219" sldId="307"/>
        </pc:sldMkLst>
        <pc:spChg chg="mod">
          <ac:chgData name="Juliette Taylor" userId="1751eade-a80a-470c-ab73-7a77f2cf91db" providerId="ADAL" clId="{32203CDD-5C1A-433D-AD24-CA8BC7681EBB}" dt="2023-09-12T18:24:49.295" v="167" actId="948"/>
          <ac:spMkLst>
            <pc:docMk/>
            <pc:sldMk cId="1304666219" sldId="307"/>
            <ac:spMk id="3" creationId="{8F14A6D8-2FBF-BD77-361E-EAF48DF7A2EC}"/>
          </ac:spMkLst>
        </pc:spChg>
      </pc:sldChg>
    </pc:docChg>
  </pc:docChgLst>
  <pc:docChgLst>
    <pc:chgData name="Sarah Raisanen" userId="S::viewconference_live.co.uk#ext#@rnib.org.uk::906b526a-c205-489d-9086-49b09dd66414" providerId="AD" clId="Web-{1A95B52F-6E63-7BE2-7935-58A607FAEA74}"/>
    <pc:docChg chg="modSld">
      <pc:chgData name="Sarah Raisanen" userId="S::viewconference_live.co.uk#ext#@rnib.org.uk::906b526a-c205-489d-9086-49b09dd66414" providerId="AD" clId="Web-{1A95B52F-6E63-7BE2-7935-58A607FAEA74}" dt="2023-07-18T15:31:37.303" v="0" actId="20577"/>
      <pc:docMkLst>
        <pc:docMk/>
      </pc:docMkLst>
      <pc:sldChg chg="modSp">
        <pc:chgData name="Sarah Raisanen" userId="S::viewconference_live.co.uk#ext#@rnib.org.uk::906b526a-c205-489d-9086-49b09dd66414" providerId="AD" clId="Web-{1A95B52F-6E63-7BE2-7935-58A607FAEA74}" dt="2023-07-18T15:31:37.303" v="0" actId="20577"/>
        <pc:sldMkLst>
          <pc:docMk/>
          <pc:sldMk cId="588331539" sldId="269"/>
        </pc:sldMkLst>
        <pc:spChg chg="mod">
          <ac:chgData name="Sarah Raisanen" userId="S::viewconference_live.co.uk#ext#@rnib.org.uk::906b526a-c205-489d-9086-49b09dd66414" providerId="AD" clId="Web-{1A95B52F-6E63-7BE2-7935-58A607FAEA74}" dt="2023-07-18T15:31:37.303" v="0" actId="20577"/>
          <ac:spMkLst>
            <pc:docMk/>
            <pc:sldMk cId="588331539" sldId="269"/>
            <ac:spMk id="3" creationId="{C47FEBBB-19F8-D15E-B5EE-154031F5FCCA}"/>
          </ac:spMkLst>
        </pc:spChg>
      </pc:sldChg>
    </pc:docChg>
  </pc:docChgLst>
  <pc:docChgLst>
    <pc:chgData name="Sarah Raisanen" userId="S::viewconference_live.co.uk#ext#@rnib.org.uk::906b526a-c205-489d-9086-49b09dd66414" providerId="AD" clId="Web-{AD74CE2E-79F0-3FDB-03BA-BD53B9436490}"/>
    <pc:docChg chg="modSld">
      <pc:chgData name="Sarah Raisanen" userId="S::viewconference_live.co.uk#ext#@rnib.org.uk::906b526a-c205-489d-9086-49b09dd66414" providerId="AD" clId="Web-{AD74CE2E-79F0-3FDB-03BA-BD53B9436490}" dt="2023-08-22T11:58:38.675" v="2" actId="20577"/>
      <pc:docMkLst>
        <pc:docMk/>
      </pc:docMkLst>
      <pc:sldChg chg="modSp">
        <pc:chgData name="Sarah Raisanen" userId="S::viewconference_live.co.uk#ext#@rnib.org.uk::906b526a-c205-489d-9086-49b09dd66414" providerId="AD" clId="Web-{AD74CE2E-79F0-3FDB-03BA-BD53B9436490}" dt="2023-08-22T11:58:38.675" v="2" actId="20577"/>
        <pc:sldMkLst>
          <pc:docMk/>
          <pc:sldMk cId="941776324" sldId="283"/>
        </pc:sldMkLst>
        <pc:spChg chg="mod">
          <ac:chgData name="Sarah Raisanen" userId="S::viewconference_live.co.uk#ext#@rnib.org.uk::906b526a-c205-489d-9086-49b09dd66414" providerId="AD" clId="Web-{AD74CE2E-79F0-3FDB-03BA-BD53B9436490}" dt="2023-08-22T11:58:38.675" v="2" actId="20577"/>
          <ac:spMkLst>
            <pc:docMk/>
            <pc:sldMk cId="941776324" sldId="283"/>
            <ac:spMk id="3" creationId="{C42C4E53-6986-902D-133A-420D45663422}"/>
          </ac:spMkLst>
        </pc:spChg>
      </pc:sldChg>
    </pc:docChg>
  </pc:docChgLst>
  <pc:docChgLst>
    <pc:chgData name="Juliette Taylor" userId="1751eade-a80a-470c-ab73-7a77f2cf91db" providerId="ADAL" clId="{82201E69-EB3F-4BAB-A4EA-7D3FF74466AA}"/>
    <pc:docChg chg="custSel modSld">
      <pc:chgData name="Juliette Taylor" userId="1751eade-a80a-470c-ab73-7a77f2cf91db" providerId="ADAL" clId="{82201E69-EB3F-4BAB-A4EA-7D3FF74466AA}" dt="2023-09-13T09:00:20.085" v="27" actId="120"/>
      <pc:docMkLst>
        <pc:docMk/>
      </pc:docMkLst>
      <pc:sldChg chg="modSp mod">
        <pc:chgData name="Juliette Taylor" userId="1751eade-a80a-470c-ab73-7a77f2cf91db" providerId="ADAL" clId="{82201E69-EB3F-4BAB-A4EA-7D3FF74466AA}" dt="2023-09-13T08:32:22.544" v="3" actId="20577"/>
        <pc:sldMkLst>
          <pc:docMk/>
          <pc:sldMk cId="1492083113" sldId="257"/>
        </pc:sldMkLst>
        <pc:spChg chg="mod">
          <ac:chgData name="Juliette Taylor" userId="1751eade-a80a-470c-ab73-7a77f2cf91db" providerId="ADAL" clId="{82201E69-EB3F-4BAB-A4EA-7D3FF74466AA}" dt="2023-09-13T08:32:22.544" v="3" actId="20577"/>
          <ac:spMkLst>
            <pc:docMk/>
            <pc:sldMk cId="1492083113" sldId="257"/>
            <ac:spMk id="3" creationId="{7C2C03E8-EBA3-BDBE-0065-18A8A57F2358}"/>
          </ac:spMkLst>
        </pc:spChg>
      </pc:sldChg>
      <pc:sldChg chg="modSp mod">
        <pc:chgData name="Juliette Taylor" userId="1751eade-a80a-470c-ab73-7a77f2cf91db" providerId="ADAL" clId="{82201E69-EB3F-4BAB-A4EA-7D3FF74466AA}" dt="2023-09-13T08:32:38" v="5" actId="948"/>
        <pc:sldMkLst>
          <pc:docMk/>
          <pc:sldMk cId="313652306" sldId="258"/>
        </pc:sldMkLst>
        <pc:spChg chg="mod">
          <ac:chgData name="Juliette Taylor" userId="1751eade-a80a-470c-ab73-7a77f2cf91db" providerId="ADAL" clId="{82201E69-EB3F-4BAB-A4EA-7D3FF74466AA}" dt="2023-09-13T08:32:38" v="5" actId="948"/>
          <ac:spMkLst>
            <pc:docMk/>
            <pc:sldMk cId="313652306" sldId="258"/>
            <ac:spMk id="3" creationId="{C42C4E53-6986-902D-133A-420D45663422}"/>
          </ac:spMkLst>
        </pc:spChg>
      </pc:sldChg>
      <pc:sldChg chg="modSp mod">
        <pc:chgData name="Juliette Taylor" userId="1751eade-a80a-470c-ab73-7a77f2cf91db" providerId="ADAL" clId="{82201E69-EB3F-4BAB-A4EA-7D3FF74466AA}" dt="2023-09-13T09:00:20.085" v="27" actId="120"/>
        <pc:sldMkLst>
          <pc:docMk/>
          <pc:sldMk cId="1013116831" sldId="282"/>
        </pc:sldMkLst>
        <pc:spChg chg="mod">
          <ac:chgData name="Juliette Taylor" userId="1751eade-a80a-470c-ab73-7a77f2cf91db" providerId="ADAL" clId="{82201E69-EB3F-4BAB-A4EA-7D3FF74466AA}" dt="2023-09-13T09:00:20.085" v="27" actId="120"/>
          <ac:spMkLst>
            <pc:docMk/>
            <pc:sldMk cId="1013116831" sldId="282"/>
            <ac:spMk id="3" creationId="{1EFCFDD4-464F-426F-B17B-2B6E6F935A9C}"/>
          </ac:spMkLst>
        </pc:spChg>
      </pc:sldChg>
      <pc:sldChg chg="modSp mod">
        <pc:chgData name="Juliette Taylor" userId="1751eade-a80a-470c-ab73-7a77f2cf91db" providerId="ADAL" clId="{82201E69-EB3F-4BAB-A4EA-7D3FF74466AA}" dt="2023-09-13T09:00:10.347" v="26" actId="2711"/>
        <pc:sldMkLst>
          <pc:docMk/>
          <pc:sldMk cId="2159272230" sldId="284"/>
        </pc:sldMkLst>
        <pc:spChg chg="mod">
          <ac:chgData name="Juliette Taylor" userId="1751eade-a80a-470c-ab73-7a77f2cf91db" providerId="ADAL" clId="{82201E69-EB3F-4BAB-A4EA-7D3FF74466AA}" dt="2023-09-13T09:00:10.347" v="26" actId="2711"/>
          <ac:spMkLst>
            <pc:docMk/>
            <pc:sldMk cId="2159272230" sldId="284"/>
            <ac:spMk id="3" creationId="{A9340DEE-561B-1235-5D2A-571816EF73BA}"/>
          </ac:spMkLst>
        </pc:spChg>
      </pc:sldChg>
      <pc:sldChg chg="modSp mod">
        <pc:chgData name="Juliette Taylor" userId="1751eade-a80a-470c-ab73-7a77f2cf91db" providerId="ADAL" clId="{82201E69-EB3F-4BAB-A4EA-7D3FF74466AA}" dt="2023-09-13T08:34:51.662" v="17" actId="948"/>
        <pc:sldMkLst>
          <pc:docMk/>
          <pc:sldMk cId="1267364647" sldId="285"/>
        </pc:sldMkLst>
        <pc:spChg chg="mod">
          <ac:chgData name="Juliette Taylor" userId="1751eade-a80a-470c-ab73-7a77f2cf91db" providerId="ADAL" clId="{82201E69-EB3F-4BAB-A4EA-7D3FF74466AA}" dt="2023-09-13T08:34:51.662" v="17" actId="948"/>
          <ac:spMkLst>
            <pc:docMk/>
            <pc:sldMk cId="1267364647" sldId="285"/>
            <ac:spMk id="3" creationId="{C42C4E53-6986-902D-133A-420D45663422}"/>
          </ac:spMkLst>
        </pc:spChg>
      </pc:sldChg>
      <pc:sldChg chg="modSp mod">
        <pc:chgData name="Juliette Taylor" userId="1751eade-a80a-470c-ab73-7a77f2cf91db" providerId="ADAL" clId="{82201E69-EB3F-4BAB-A4EA-7D3FF74466AA}" dt="2023-09-13T08:36:15.991" v="25" actId="1076"/>
        <pc:sldMkLst>
          <pc:docMk/>
          <pc:sldMk cId="2774298720" sldId="288"/>
        </pc:sldMkLst>
        <pc:spChg chg="mod">
          <ac:chgData name="Juliette Taylor" userId="1751eade-a80a-470c-ab73-7a77f2cf91db" providerId="ADAL" clId="{82201E69-EB3F-4BAB-A4EA-7D3FF74466AA}" dt="2023-09-13T08:36:15.991" v="25" actId="1076"/>
          <ac:spMkLst>
            <pc:docMk/>
            <pc:sldMk cId="2774298720" sldId="288"/>
            <ac:spMk id="3" creationId="{763925C0-90CD-A5E7-6D59-110860F4F8F1}"/>
          </ac:spMkLst>
        </pc:spChg>
      </pc:sldChg>
      <pc:sldChg chg="modSp mod">
        <pc:chgData name="Juliette Taylor" userId="1751eade-a80a-470c-ab73-7a77f2cf91db" providerId="ADAL" clId="{82201E69-EB3F-4BAB-A4EA-7D3FF74466AA}" dt="2023-09-13T08:35:10.871" v="18" actId="948"/>
        <pc:sldMkLst>
          <pc:docMk/>
          <pc:sldMk cId="3106626341" sldId="300"/>
        </pc:sldMkLst>
        <pc:spChg chg="mod">
          <ac:chgData name="Juliette Taylor" userId="1751eade-a80a-470c-ab73-7a77f2cf91db" providerId="ADAL" clId="{82201E69-EB3F-4BAB-A4EA-7D3FF74466AA}" dt="2023-09-13T08:35:10.871" v="18" actId="948"/>
          <ac:spMkLst>
            <pc:docMk/>
            <pc:sldMk cId="3106626341" sldId="300"/>
            <ac:spMk id="3" creationId="{C42C4E53-6986-902D-133A-420D45663422}"/>
          </ac:spMkLst>
        </pc:spChg>
      </pc:sldChg>
      <pc:sldChg chg="modSp mod">
        <pc:chgData name="Juliette Taylor" userId="1751eade-a80a-470c-ab73-7a77f2cf91db" providerId="ADAL" clId="{82201E69-EB3F-4BAB-A4EA-7D3FF74466AA}" dt="2023-09-13T08:35:34.370" v="21" actId="1076"/>
        <pc:sldMkLst>
          <pc:docMk/>
          <pc:sldMk cId="3092188609" sldId="301"/>
        </pc:sldMkLst>
        <pc:spChg chg="mod">
          <ac:chgData name="Juliette Taylor" userId="1751eade-a80a-470c-ab73-7a77f2cf91db" providerId="ADAL" clId="{82201E69-EB3F-4BAB-A4EA-7D3FF74466AA}" dt="2023-09-13T08:35:34.370" v="21" actId="1076"/>
          <ac:spMkLst>
            <pc:docMk/>
            <pc:sldMk cId="3092188609" sldId="301"/>
            <ac:spMk id="3" creationId="{C42C4E53-6986-902D-133A-420D45663422}"/>
          </ac:spMkLst>
        </pc:spChg>
      </pc:sldChg>
      <pc:sldChg chg="modSp mod">
        <pc:chgData name="Juliette Taylor" userId="1751eade-a80a-470c-ab73-7a77f2cf91db" providerId="ADAL" clId="{82201E69-EB3F-4BAB-A4EA-7D3FF74466AA}" dt="2023-09-13T08:34:26.045" v="16" actId="27636"/>
        <pc:sldMkLst>
          <pc:docMk/>
          <pc:sldMk cId="3383986235" sldId="306"/>
        </pc:sldMkLst>
        <pc:spChg chg="mod">
          <ac:chgData name="Juliette Taylor" userId="1751eade-a80a-470c-ab73-7a77f2cf91db" providerId="ADAL" clId="{82201E69-EB3F-4BAB-A4EA-7D3FF74466AA}" dt="2023-09-13T08:34:26.045" v="16" actId="27636"/>
          <ac:spMkLst>
            <pc:docMk/>
            <pc:sldMk cId="3383986235" sldId="306"/>
            <ac:spMk id="3" creationId="{1EFCFDD4-464F-426F-B17B-2B6E6F935A9C}"/>
          </ac:spMkLst>
        </pc:spChg>
      </pc:sldChg>
      <pc:sldChg chg="modSp mod">
        <pc:chgData name="Juliette Taylor" userId="1751eade-a80a-470c-ab73-7a77f2cf91db" providerId="ADAL" clId="{82201E69-EB3F-4BAB-A4EA-7D3FF74466AA}" dt="2023-09-13T08:35:51.521" v="22" actId="948"/>
        <pc:sldMkLst>
          <pc:docMk/>
          <pc:sldMk cId="1304666219" sldId="307"/>
        </pc:sldMkLst>
        <pc:spChg chg="mod">
          <ac:chgData name="Juliette Taylor" userId="1751eade-a80a-470c-ab73-7a77f2cf91db" providerId="ADAL" clId="{82201E69-EB3F-4BAB-A4EA-7D3FF74466AA}" dt="2023-09-13T08:35:51.521" v="22" actId="948"/>
          <ac:spMkLst>
            <pc:docMk/>
            <pc:sldMk cId="1304666219" sldId="307"/>
            <ac:spMk id="3" creationId="{8F14A6D8-2FBF-BD77-361E-EAF48DF7A2EC}"/>
          </ac:spMkLst>
        </pc:spChg>
      </pc:sldChg>
    </pc:docChg>
  </pc:docChgLst>
  <pc:docChgLst>
    <pc:chgData name="Sarah Raisanen" userId="S::viewconference_live.co.uk#ext#@rnib.org.uk::906b526a-c205-489d-9086-49b09dd66414" providerId="AD" clId="Web-{853FBE7E-9E2A-9D24-61BA-38511209C981}"/>
    <pc:docChg chg="modSld">
      <pc:chgData name="Sarah Raisanen" userId="S::viewconference_live.co.uk#ext#@rnib.org.uk::906b526a-c205-489d-9086-49b09dd66414" providerId="AD" clId="Web-{853FBE7E-9E2A-9D24-61BA-38511209C981}" dt="2023-08-24T13:22:10.255" v="2" actId="20577"/>
      <pc:docMkLst>
        <pc:docMk/>
      </pc:docMkLst>
      <pc:sldChg chg="modSp">
        <pc:chgData name="Sarah Raisanen" userId="S::viewconference_live.co.uk#ext#@rnib.org.uk::906b526a-c205-489d-9086-49b09dd66414" providerId="AD" clId="Web-{853FBE7E-9E2A-9D24-61BA-38511209C981}" dt="2023-08-24T13:22:10.255" v="2" actId="20577"/>
        <pc:sldMkLst>
          <pc:docMk/>
          <pc:sldMk cId="941776324" sldId="283"/>
        </pc:sldMkLst>
        <pc:spChg chg="mod">
          <ac:chgData name="Sarah Raisanen" userId="S::viewconference_live.co.uk#ext#@rnib.org.uk::906b526a-c205-489d-9086-49b09dd66414" providerId="AD" clId="Web-{853FBE7E-9E2A-9D24-61BA-38511209C981}" dt="2023-08-24T13:22:10.255" v="2" actId="20577"/>
          <ac:spMkLst>
            <pc:docMk/>
            <pc:sldMk cId="941776324" sldId="283"/>
            <ac:spMk id="3" creationId="{C42C4E53-6986-902D-133A-420D45663422}"/>
          </ac:spMkLst>
        </pc:spChg>
      </pc:sldChg>
    </pc:docChg>
  </pc:docChgLst>
  <pc:docChgLst>
    <pc:chgData name="Sarah Raisanen" userId="S::viewconference_live.co.uk#ext#@rnib.org.uk::906b526a-c205-489d-9086-49b09dd66414" providerId="AD" clId="Web-{3816B72B-EF34-1CEE-F62D-1DED56B2E0B1}"/>
    <pc:docChg chg="modSld">
      <pc:chgData name="Sarah Raisanen" userId="S::viewconference_live.co.uk#ext#@rnib.org.uk::906b526a-c205-489d-9086-49b09dd66414" providerId="AD" clId="Web-{3816B72B-EF34-1CEE-F62D-1DED56B2E0B1}" dt="2023-07-18T15:17:03.387" v="43" actId="20577"/>
      <pc:docMkLst>
        <pc:docMk/>
      </pc:docMkLst>
      <pc:sldChg chg="modSp">
        <pc:chgData name="Sarah Raisanen" userId="S::viewconference_live.co.uk#ext#@rnib.org.uk::906b526a-c205-489d-9086-49b09dd66414" providerId="AD" clId="Web-{3816B72B-EF34-1CEE-F62D-1DED56B2E0B1}" dt="2023-07-18T15:13:54.882" v="0" actId="20577"/>
        <pc:sldMkLst>
          <pc:docMk/>
          <pc:sldMk cId="1492083113" sldId="257"/>
        </pc:sldMkLst>
        <pc:spChg chg="mod">
          <ac:chgData name="Sarah Raisanen" userId="S::viewconference_live.co.uk#ext#@rnib.org.uk::906b526a-c205-489d-9086-49b09dd66414" providerId="AD" clId="Web-{3816B72B-EF34-1CEE-F62D-1DED56B2E0B1}" dt="2023-07-18T15:13:54.882" v="0" actId="20577"/>
          <ac:spMkLst>
            <pc:docMk/>
            <pc:sldMk cId="1492083113" sldId="257"/>
            <ac:spMk id="2" creationId="{30BB00C3-789B-B656-4AAE-6B43BBD15539}"/>
          </ac:spMkLst>
        </pc:spChg>
      </pc:sldChg>
      <pc:sldChg chg="modSp">
        <pc:chgData name="Sarah Raisanen" userId="S::viewconference_live.co.uk#ext#@rnib.org.uk::906b526a-c205-489d-9086-49b09dd66414" providerId="AD" clId="Web-{3816B72B-EF34-1CEE-F62D-1DED56B2E0B1}" dt="2023-07-18T15:14:46.149" v="3" actId="20577"/>
        <pc:sldMkLst>
          <pc:docMk/>
          <pc:sldMk cId="313652306" sldId="258"/>
        </pc:sldMkLst>
        <pc:spChg chg="mod">
          <ac:chgData name="Sarah Raisanen" userId="S::viewconference_live.co.uk#ext#@rnib.org.uk::906b526a-c205-489d-9086-49b09dd66414" providerId="AD" clId="Web-{3816B72B-EF34-1CEE-F62D-1DED56B2E0B1}" dt="2023-07-18T15:14:46.149" v="3" actId="20577"/>
          <ac:spMkLst>
            <pc:docMk/>
            <pc:sldMk cId="313652306" sldId="258"/>
            <ac:spMk id="2" creationId="{9F4C66D0-3F07-EB44-11A2-A96C028CAEA1}"/>
          </ac:spMkLst>
        </pc:spChg>
      </pc:sldChg>
      <pc:sldChg chg="modSp">
        <pc:chgData name="Sarah Raisanen" userId="S::viewconference_live.co.uk#ext#@rnib.org.uk::906b526a-c205-489d-9086-49b09dd66414" providerId="AD" clId="Web-{3816B72B-EF34-1CEE-F62D-1DED56B2E0B1}" dt="2023-07-18T15:16:29.152" v="36" actId="20577"/>
        <pc:sldMkLst>
          <pc:docMk/>
          <pc:sldMk cId="588331539" sldId="269"/>
        </pc:sldMkLst>
        <pc:spChg chg="mod">
          <ac:chgData name="Sarah Raisanen" userId="S::viewconference_live.co.uk#ext#@rnib.org.uk::906b526a-c205-489d-9086-49b09dd66414" providerId="AD" clId="Web-{3816B72B-EF34-1CEE-F62D-1DED56B2E0B1}" dt="2023-07-18T15:13:59.211" v="1" actId="20577"/>
          <ac:spMkLst>
            <pc:docMk/>
            <pc:sldMk cId="588331539" sldId="269"/>
            <ac:spMk id="2" creationId="{706949B1-3D6F-442B-7AB8-BE33C086F637}"/>
          </ac:spMkLst>
        </pc:spChg>
        <pc:spChg chg="mod">
          <ac:chgData name="Sarah Raisanen" userId="S::viewconference_live.co.uk#ext#@rnib.org.uk::906b526a-c205-489d-9086-49b09dd66414" providerId="AD" clId="Web-{3816B72B-EF34-1CEE-F62D-1DED56B2E0B1}" dt="2023-07-18T15:16:29.152" v="36" actId="20577"/>
          <ac:spMkLst>
            <pc:docMk/>
            <pc:sldMk cId="588331539" sldId="269"/>
            <ac:spMk id="3" creationId="{C47FEBBB-19F8-D15E-B5EE-154031F5FCCA}"/>
          </ac:spMkLst>
        </pc:spChg>
      </pc:sldChg>
      <pc:sldChg chg="modSp">
        <pc:chgData name="Sarah Raisanen" userId="S::viewconference_live.co.uk#ext#@rnib.org.uk::906b526a-c205-489d-9086-49b09dd66414" providerId="AD" clId="Web-{3816B72B-EF34-1CEE-F62D-1DED56B2E0B1}" dt="2023-07-18T15:17:00.168" v="42" actId="20577"/>
        <pc:sldMkLst>
          <pc:docMk/>
          <pc:sldMk cId="1013116831" sldId="282"/>
        </pc:sldMkLst>
        <pc:spChg chg="mod">
          <ac:chgData name="Sarah Raisanen" userId="S::viewconference_live.co.uk#ext#@rnib.org.uk::906b526a-c205-489d-9086-49b09dd66414" providerId="AD" clId="Web-{3816B72B-EF34-1CEE-F62D-1DED56B2E0B1}" dt="2023-07-18T15:17:00.168" v="42" actId="20577"/>
          <ac:spMkLst>
            <pc:docMk/>
            <pc:sldMk cId="1013116831" sldId="282"/>
            <ac:spMk id="2" creationId="{B37C67CC-767A-3ED4-EBFA-434E8902BB28}"/>
          </ac:spMkLst>
        </pc:spChg>
      </pc:sldChg>
      <pc:sldChg chg="modSp">
        <pc:chgData name="Sarah Raisanen" userId="S::viewconference_live.co.uk#ext#@rnib.org.uk::906b526a-c205-489d-9086-49b09dd66414" providerId="AD" clId="Web-{3816B72B-EF34-1CEE-F62D-1DED56B2E0B1}" dt="2023-07-18T15:16:56.200" v="41" actId="20577"/>
        <pc:sldMkLst>
          <pc:docMk/>
          <pc:sldMk cId="2159272230" sldId="284"/>
        </pc:sldMkLst>
        <pc:spChg chg="mod">
          <ac:chgData name="Sarah Raisanen" userId="S::viewconference_live.co.uk#ext#@rnib.org.uk::906b526a-c205-489d-9086-49b09dd66414" providerId="AD" clId="Web-{3816B72B-EF34-1CEE-F62D-1DED56B2E0B1}" dt="2023-07-18T15:16:56.200" v="41" actId="20577"/>
          <ac:spMkLst>
            <pc:docMk/>
            <pc:sldMk cId="2159272230" sldId="284"/>
            <ac:spMk id="2" creationId="{C94089F2-A345-E9B1-9222-B22473EA399A}"/>
          </ac:spMkLst>
        </pc:spChg>
      </pc:sldChg>
      <pc:sldChg chg="modSp">
        <pc:chgData name="Sarah Raisanen" userId="S::viewconference_live.co.uk#ext#@rnib.org.uk::906b526a-c205-489d-9086-49b09dd66414" providerId="AD" clId="Web-{3816B72B-EF34-1CEE-F62D-1DED56B2E0B1}" dt="2023-07-18T15:16:00.807" v="31" actId="20577"/>
        <pc:sldMkLst>
          <pc:docMk/>
          <pc:sldMk cId="1267364647" sldId="285"/>
        </pc:sldMkLst>
        <pc:spChg chg="mod">
          <ac:chgData name="Sarah Raisanen" userId="S::viewconference_live.co.uk#ext#@rnib.org.uk::906b526a-c205-489d-9086-49b09dd66414" providerId="AD" clId="Web-{3816B72B-EF34-1CEE-F62D-1DED56B2E0B1}" dt="2023-07-18T15:16:00.807" v="31" actId="20577"/>
          <ac:spMkLst>
            <pc:docMk/>
            <pc:sldMk cId="1267364647" sldId="285"/>
            <ac:spMk id="2" creationId="{9F4C66D0-3F07-EB44-11A2-A96C028CAEA1}"/>
          </ac:spMkLst>
        </pc:spChg>
      </pc:sldChg>
      <pc:sldChg chg="modSp">
        <pc:chgData name="Sarah Raisanen" userId="S::viewconference_live.co.uk#ext#@rnib.org.uk::906b526a-c205-489d-9086-49b09dd66414" providerId="AD" clId="Web-{3816B72B-EF34-1CEE-F62D-1DED56B2E0B1}" dt="2023-07-18T15:15:07.712" v="6" actId="20577"/>
        <pc:sldMkLst>
          <pc:docMk/>
          <pc:sldMk cId="518958494" sldId="299"/>
        </pc:sldMkLst>
        <pc:spChg chg="mod">
          <ac:chgData name="Sarah Raisanen" userId="S::viewconference_live.co.uk#ext#@rnib.org.uk::906b526a-c205-489d-9086-49b09dd66414" providerId="AD" clId="Web-{3816B72B-EF34-1CEE-F62D-1DED56B2E0B1}" dt="2023-07-18T15:15:07.712" v="6" actId="20577"/>
          <ac:spMkLst>
            <pc:docMk/>
            <pc:sldMk cId="518958494" sldId="299"/>
            <ac:spMk id="2" creationId="{C5C8B44E-DAC3-7C86-90C6-6550805FB84E}"/>
          </ac:spMkLst>
        </pc:spChg>
      </pc:sldChg>
      <pc:sldChg chg="modSp">
        <pc:chgData name="Sarah Raisanen" userId="S::viewconference_live.co.uk#ext#@rnib.org.uk::906b526a-c205-489d-9086-49b09dd66414" providerId="AD" clId="Web-{3816B72B-EF34-1CEE-F62D-1DED56B2E0B1}" dt="2023-07-18T15:16:05.870" v="32" actId="20577"/>
        <pc:sldMkLst>
          <pc:docMk/>
          <pc:sldMk cId="3106626341" sldId="300"/>
        </pc:sldMkLst>
        <pc:spChg chg="mod">
          <ac:chgData name="Sarah Raisanen" userId="S::viewconference_live.co.uk#ext#@rnib.org.uk::906b526a-c205-489d-9086-49b09dd66414" providerId="AD" clId="Web-{3816B72B-EF34-1CEE-F62D-1DED56B2E0B1}" dt="2023-07-18T15:16:05.870" v="32" actId="20577"/>
          <ac:spMkLst>
            <pc:docMk/>
            <pc:sldMk cId="3106626341" sldId="300"/>
            <ac:spMk id="2" creationId="{9F4C66D0-3F07-EB44-11A2-A96C028CAEA1}"/>
          </ac:spMkLst>
        </pc:spChg>
      </pc:sldChg>
      <pc:sldChg chg="modSp">
        <pc:chgData name="Sarah Raisanen" userId="S::viewconference_live.co.uk#ext#@rnib.org.uk::906b526a-c205-489d-9086-49b09dd66414" providerId="AD" clId="Web-{3816B72B-EF34-1CEE-F62D-1DED56B2E0B1}" dt="2023-07-18T15:16:10.214" v="34" actId="20577"/>
        <pc:sldMkLst>
          <pc:docMk/>
          <pc:sldMk cId="3092188609" sldId="301"/>
        </pc:sldMkLst>
        <pc:spChg chg="mod">
          <ac:chgData name="Sarah Raisanen" userId="S::viewconference_live.co.uk#ext#@rnib.org.uk::906b526a-c205-489d-9086-49b09dd66414" providerId="AD" clId="Web-{3816B72B-EF34-1CEE-F62D-1DED56B2E0B1}" dt="2023-07-18T15:16:10.214" v="34" actId="20577"/>
          <ac:spMkLst>
            <pc:docMk/>
            <pc:sldMk cId="3092188609" sldId="301"/>
            <ac:spMk id="2" creationId="{9F4C66D0-3F07-EB44-11A2-A96C028CAEA1}"/>
          </ac:spMkLst>
        </pc:spChg>
      </pc:sldChg>
      <pc:sldChg chg="modSp modNotes">
        <pc:chgData name="Sarah Raisanen" userId="S::viewconference_live.co.uk#ext#@rnib.org.uk::906b526a-c205-489d-9086-49b09dd66414" providerId="AD" clId="Web-{3816B72B-EF34-1CEE-F62D-1DED56B2E0B1}" dt="2023-07-18T15:15:37.510" v="24"/>
        <pc:sldMkLst>
          <pc:docMk/>
          <pc:sldMk cId="3028756737" sldId="302"/>
        </pc:sldMkLst>
        <pc:spChg chg="mod">
          <ac:chgData name="Sarah Raisanen" userId="S::viewconference_live.co.uk#ext#@rnib.org.uk::906b526a-c205-489d-9086-49b09dd66414" providerId="AD" clId="Web-{3816B72B-EF34-1CEE-F62D-1DED56B2E0B1}" dt="2023-07-18T15:14:53.728" v="4" actId="20577"/>
          <ac:spMkLst>
            <pc:docMk/>
            <pc:sldMk cId="3028756737" sldId="302"/>
            <ac:spMk id="2" creationId="{C5C8B44E-DAC3-7C86-90C6-6550805FB84E}"/>
          </ac:spMkLst>
        </pc:spChg>
      </pc:sldChg>
      <pc:sldChg chg="modSp">
        <pc:chgData name="Sarah Raisanen" userId="S::viewconference_live.co.uk#ext#@rnib.org.uk::906b526a-c205-489d-9086-49b09dd66414" providerId="AD" clId="Web-{3816B72B-EF34-1CEE-F62D-1DED56B2E0B1}" dt="2023-07-18T15:16:52.621" v="40" actId="20577"/>
        <pc:sldMkLst>
          <pc:docMk/>
          <pc:sldMk cId="2176296161" sldId="305"/>
        </pc:sldMkLst>
        <pc:spChg chg="mod">
          <ac:chgData name="Sarah Raisanen" userId="S::viewconference_live.co.uk#ext#@rnib.org.uk::906b526a-c205-489d-9086-49b09dd66414" providerId="AD" clId="Web-{3816B72B-EF34-1CEE-F62D-1DED56B2E0B1}" dt="2023-07-18T15:16:52.621" v="40" actId="20577"/>
          <ac:spMkLst>
            <pc:docMk/>
            <pc:sldMk cId="2176296161" sldId="305"/>
            <ac:spMk id="2" creationId="{C94089F2-A345-E9B1-9222-B22473EA399A}"/>
          </ac:spMkLst>
        </pc:spChg>
      </pc:sldChg>
      <pc:sldChg chg="modSp">
        <pc:chgData name="Sarah Raisanen" userId="S::viewconference_live.co.uk#ext#@rnib.org.uk::906b526a-c205-489d-9086-49b09dd66414" providerId="AD" clId="Web-{3816B72B-EF34-1CEE-F62D-1DED56B2E0B1}" dt="2023-07-18T15:17:03.387" v="43" actId="20577"/>
        <pc:sldMkLst>
          <pc:docMk/>
          <pc:sldMk cId="3383986235" sldId="306"/>
        </pc:sldMkLst>
        <pc:spChg chg="mod">
          <ac:chgData name="Sarah Raisanen" userId="S::viewconference_live.co.uk#ext#@rnib.org.uk::906b526a-c205-489d-9086-49b09dd66414" providerId="AD" clId="Web-{3816B72B-EF34-1CEE-F62D-1DED56B2E0B1}" dt="2023-07-18T15:17:03.387" v="43" actId="20577"/>
          <ac:spMkLst>
            <pc:docMk/>
            <pc:sldMk cId="3383986235" sldId="306"/>
            <ac:spMk id="2" creationId="{B37C67CC-767A-3ED4-EBFA-434E8902BB28}"/>
          </ac:spMkLst>
        </pc:spChg>
      </pc:sldChg>
    </pc:docChg>
  </pc:docChgLst>
  <pc:docChgLst>
    <pc:chgData name="Sarah Raisanen" userId="S::viewconference_live.co.uk#ext#@rnib.org.uk::906b526a-c205-489d-9086-49b09dd66414" providerId="AD" clId="Web-{E104F971-DE2B-608C-019B-7A2E7041C8C3}"/>
    <pc:docChg chg="modSld">
      <pc:chgData name="Sarah Raisanen" userId="S::viewconference_live.co.uk#ext#@rnib.org.uk::906b526a-c205-489d-9086-49b09dd66414" providerId="AD" clId="Web-{E104F971-DE2B-608C-019B-7A2E7041C8C3}" dt="2023-08-22T12:08:31.092" v="10"/>
      <pc:docMkLst>
        <pc:docMk/>
      </pc:docMkLst>
      <pc:sldChg chg="modSp modNotes">
        <pc:chgData name="Sarah Raisanen" userId="S::viewconference_live.co.uk#ext#@rnib.org.uk::906b526a-c205-489d-9086-49b09dd66414" providerId="AD" clId="Web-{E104F971-DE2B-608C-019B-7A2E7041C8C3}" dt="2023-08-22T12:08:31.092" v="10"/>
        <pc:sldMkLst>
          <pc:docMk/>
          <pc:sldMk cId="941776324" sldId="283"/>
        </pc:sldMkLst>
        <pc:spChg chg="mod">
          <ac:chgData name="Sarah Raisanen" userId="S::viewconference_live.co.uk#ext#@rnib.org.uk::906b526a-c205-489d-9086-49b09dd66414" providerId="AD" clId="Web-{E104F971-DE2B-608C-019B-7A2E7041C8C3}" dt="2023-08-22T12:08:11.904" v="8" actId="20577"/>
          <ac:spMkLst>
            <pc:docMk/>
            <pc:sldMk cId="941776324" sldId="283"/>
            <ac:spMk id="3" creationId="{C42C4E53-6986-902D-133A-420D45663422}"/>
          </ac:spMkLst>
        </pc:spChg>
      </pc:sldChg>
    </pc:docChg>
  </pc:docChgLst>
  <pc:docChgLst>
    <pc:chgData name="Sarah Raisanen" userId="S::viewconference_live.co.uk#ext#@rnib.org.uk::906b526a-c205-489d-9086-49b09dd66414" providerId="AD" clId="Web-{2F7810EE-4E72-C475-FDAE-29CC22A0758A}"/>
    <pc:docChg chg="modSld">
      <pc:chgData name="Sarah Raisanen" userId="S::viewconference_live.co.uk#ext#@rnib.org.uk::906b526a-c205-489d-9086-49b09dd66414" providerId="AD" clId="Web-{2F7810EE-4E72-C475-FDAE-29CC22A0758A}" dt="2023-08-24T12:57:50.263" v="31" actId="1076"/>
      <pc:docMkLst>
        <pc:docMk/>
      </pc:docMkLst>
      <pc:sldChg chg="modSp">
        <pc:chgData name="Sarah Raisanen" userId="S::viewconference_live.co.uk#ext#@rnib.org.uk::906b526a-c205-489d-9086-49b09dd66414" providerId="AD" clId="Web-{2F7810EE-4E72-C475-FDAE-29CC22A0758A}" dt="2023-08-24T12:57:50.263" v="31" actId="1076"/>
        <pc:sldMkLst>
          <pc:docMk/>
          <pc:sldMk cId="941776324" sldId="283"/>
        </pc:sldMkLst>
        <pc:spChg chg="mod">
          <ac:chgData name="Sarah Raisanen" userId="S::viewconference_live.co.uk#ext#@rnib.org.uk::906b526a-c205-489d-9086-49b09dd66414" providerId="AD" clId="Web-{2F7810EE-4E72-C475-FDAE-29CC22A0758A}" dt="2023-08-24T12:57:50.263" v="31" actId="1076"/>
          <ac:spMkLst>
            <pc:docMk/>
            <pc:sldMk cId="941776324" sldId="283"/>
            <ac:spMk id="3" creationId="{C42C4E53-6986-902D-133A-420D45663422}"/>
          </ac:spMkLst>
        </pc:spChg>
      </pc:sldChg>
    </pc:docChg>
  </pc:docChgLst>
  <pc:docChgLst>
    <pc:chgData name="Sarah Raisanen" userId="S::viewconference_live.co.uk#ext#@rnib.org.uk::906b526a-c205-489d-9086-49b09dd66414" providerId="AD" clId="Web-{B2D9B852-FCD8-22E0-AB38-0D1D0DC6AEBC}"/>
    <pc:docChg chg="modSld">
      <pc:chgData name="Sarah Raisanen" userId="S::viewconference_live.co.uk#ext#@rnib.org.uk::906b526a-c205-489d-9086-49b09dd66414" providerId="AD" clId="Web-{B2D9B852-FCD8-22E0-AB38-0D1D0DC6AEBC}" dt="2023-07-18T15:46:08.879" v="3"/>
      <pc:docMkLst>
        <pc:docMk/>
      </pc:docMkLst>
      <pc:sldChg chg="modNotes">
        <pc:chgData name="Sarah Raisanen" userId="S::viewconference_live.co.uk#ext#@rnib.org.uk::906b526a-c205-489d-9086-49b09dd66414" providerId="AD" clId="Web-{B2D9B852-FCD8-22E0-AB38-0D1D0DC6AEBC}" dt="2023-07-18T15:46:08.879" v="3"/>
        <pc:sldMkLst>
          <pc:docMk/>
          <pc:sldMk cId="1304666219" sldId="307"/>
        </pc:sldMkLst>
      </pc:sldChg>
    </pc:docChg>
  </pc:docChgLst>
  <pc:docChgLst>
    <pc:chgData name="Linda James" userId="80218d6f-7c44-4d8e-b95c-06dddfb71ab5" providerId="ADAL" clId="{98F2AE0C-F1D7-4F5D-B80C-7F362B830BDE}"/>
    <pc:docChg chg="modSld">
      <pc:chgData name="Linda James" userId="80218d6f-7c44-4d8e-b95c-06dddfb71ab5" providerId="ADAL" clId="{98F2AE0C-F1D7-4F5D-B80C-7F362B830BDE}" dt="2023-09-07T15:04:04.585" v="68" actId="2711"/>
      <pc:docMkLst>
        <pc:docMk/>
      </pc:docMkLst>
      <pc:sldChg chg="modNotesTx">
        <pc:chgData name="Linda James" userId="80218d6f-7c44-4d8e-b95c-06dddfb71ab5" providerId="ADAL" clId="{98F2AE0C-F1D7-4F5D-B80C-7F362B830BDE}" dt="2023-09-07T14:58:15.096" v="2" actId="255"/>
        <pc:sldMkLst>
          <pc:docMk/>
          <pc:sldMk cId="1492083113" sldId="257"/>
        </pc:sldMkLst>
      </pc:sldChg>
      <pc:sldChg chg="modNotesTx">
        <pc:chgData name="Linda James" userId="80218d6f-7c44-4d8e-b95c-06dddfb71ab5" providerId="ADAL" clId="{98F2AE0C-F1D7-4F5D-B80C-7F362B830BDE}" dt="2023-09-07T14:59:52.161" v="42" actId="2711"/>
        <pc:sldMkLst>
          <pc:docMk/>
          <pc:sldMk cId="313652306" sldId="258"/>
        </pc:sldMkLst>
      </pc:sldChg>
      <pc:sldChg chg="modNotesTx">
        <pc:chgData name="Linda James" userId="80218d6f-7c44-4d8e-b95c-06dddfb71ab5" providerId="ADAL" clId="{98F2AE0C-F1D7-4F5D-B80C-7F362B830BDE}" dt="2023-09-07T14:57:43.851" v="1" actId="2711"/>
        <pc:sldMkLst>
          <pc:docMk/>
          <pc:sldMk cId="3846992076" sldId="263"/>
        </pc:sldMkLst>
      </pc:sldChg>
      <pc:sldChg chg="modNotesTx">
        <pc:chgData name="Linda James" userId="80218d6f-7c44-4d8e-b95c-06dddfb71ab5" providerId="ADAL" clId="{98F2AE0C-F1D7-4F5D-B80C-7F362B830BDE}" dt="2023-09-07T14:57:30.826" v="0" actId="2711"/>
        <pc:sldMkLst>
          <pc:docMk/>
          <pc:sldMk cId="0" sldId="274"/>
        </pc:sldMkLst>
      </pc:sldChg>
      <pc:sldChg chg="modNotesTx">
        <pc:chgData name="Linda James" userId="80218d6f-7c44-4d8e-b95c-06dddfb71ab5" providerId="ADAL" clId="{98F2AE0C-F1D7-4F5D-B80C-7F362B830BDE}" dt="2023-09-07T15:02:12.232" v="57" actId="255"/>
        <pc:sldMkLst>
          <pc:docMk/>
          <pc:sldMk cId="1013116831" sldId="282"/>
        </pc:sldMkLst>
      </pc:sldChg>
      <pc:sldChg chg="modNotesTx">
        <pc:chgData name="Linda James" userId="80218d6f-7c44-4d8e-b95c-06dddfb71ab5" providerId="ADAL" clId="{98F2AE0C-F1D7-4F5D-B80C-7F362B830BDE}" dt="2023-09-07T15:04:04.585" v="68" actId="2711"/>
        <pc:sldMkLst>
          <pc:docMk/>
          <pc:sldMk cId="941776324" sldId="283"/>
        </pc:sldMkLst>
      </pc:sldChg>
      <pc:sldChg chg="modNotesTx">
        <pc:chgData name="Linda James" userId="80218d6f-7c44-4d8e-b95c-06dddfb71ab5" providerId="ADAL" clId="{98F2AE0C-F1D7-4F5D-B80C-7F362B830BDE}" dt="2023-09-07T15:01:36.854" v="51" actId="255"/>
        <pc:sldMkLst>
          <pc:docMk/>
          <pc:sldMk cId="2159272230" sldId="284"/>
        </pc:sldMkLst>
      </pc:sldChg>
      <pc:sldChg chg="modNotesTx">
        <pc:chgData name="Linda James" userId="80218d6f-7c44-4d8e-b95c-06dddfb71ab5" providerId="ADAL" clId="{98F2AE0C-F1D7-4F5D-B80C-7F362B830BDE}" dt="2023-09-07T15:03:48.264" v="67" actId="255"/>
        <pc:sldMkLst>
          <pc:docMk/>
          <pc:sldMk cId="2774298720" sldId="288"/>
        </pc:sldMkLst>
      </pc:sldChg>
      <pc:sldChg chg="modNotesTx">
        <pc:chgData name="Linda James" userId="80218d6f-7c44-4d8e-b95c-06dddfb71ab5" providerId="ADAL" clId="{98F2AE0C-F1D7-4F5D-B80C-7F362B830BDE}" dt="2023-09-07T15:00:56.498" v="47" actId="255"/>
        <pc:sldMkLst>
          <pc:docMk/>
          <pc:sldMk cId="518958494" sldId="299"/>
        </pc:sldMkLst>
      </pc:sldChg>
      <pc:sldChg chg="modNotesTx">
        <pc:chgData name="Linda James" userId="80218d6f-7c44-4d8e-b95c-06dddfb71ab5" providerId="ADAL" clId="{98F2AE0C-F1D7-4F5D-B80C-7F362B830BDE}" dt="2023-09-07T15:03:08.207" v="60" actId="2711"/>
        <pc:sldMkLst>
          <pc:docMk/>
          <pc:sldMk cId="3092188609" sldId="301"/>
        </pc:sldMkLst>
      </pc:sldChg>
      <pc:sldChg chg="modNotesTx">
        <pc:chgData name="Linda James" userId="80218d6f-7c44-4d8e-b95c-06dddfb71ab5" providerId="ADAL" clId="{98F2AE0C-F1D7-4F5D-B80C-7F362B830BDE}" dt="2023-09-07T15:00:09.739" v="43" actId="2711"/>
        <pc:sldMkLst>
          <pc:docMk/>
          <pc:sldMk cId="3028756737" sldId="302"/>
        </pc:sldMkLst>
      </pc:sldChg>
      <pc:sldChg chg="modNotesTx">
        <pc:chgData name="Linda James" userId="80218d6f-7c44-4d8e-b95c-06dddfb71ab5" providerId="ADAL" clId="{98F2AE0C-F1D7-4F5D-B80C-7F362B830BDE}" dt="2023-09-07T15:01:17.996" v="50" actId="255"/>
        <pc:sldMkLst>
          <pc:docMk/>
          <pc:sldMk cId="2176296161" sldId="305"/>
        </pc:sldMkLst>
      </pc:sldChg>
      <pc:sldChg chg="modNotesTx">
        <pc:chgData name="Linda James" userId="80218d6f-7c44-4d8e-b95c-06dddfb71ab5" providerId="ADAL" clId="{98F2AE0C-F1D7-4F5D-B80C-7F362B830BDE}" dt="2023-09-07T15:02:32.749" v="59" actId="255"/>
        <pc:sldMkLst>
          <pc:docMk/>
          <pc:sldMk cId="3383986235" sldId="306"/>
        </pc:sldMkLst>
      </pc:sldChg>
      <pc:sldChg chg="modNotesTx">
        <pc:chgData name="Linda James" userId="80218d6f-7c44-4d8e-b95c-06dddfb71ab5" providerId="ADAL" clId="{98F2AE0C-F1D7-4F5D-B80C-7F362B830BDE}" dt="2023-09-07T15:03:25.349" v="65" actId="20577"/>
        <pc:sldMkLst>
          <pc:docMk/>
          <pc:sldMk cId="1304666219" sldId="307"/>
        </pc:sldMkLst>
      </pc:sldChg>
      <pc:sldChg chg="modNotesTx">
        <pc:chgData name="Linda James" userId="80218d6f-7c44-4d8e-b95c-06dddfb71ab5" providerId="ADAL" clId="{98F2AE0C-F1D7-4F5D-B80C-7F362B830BDE}" dt="2023-09-07T15:00:24.796" v="45" actId="255"/>
        <pc:sldMkLst>
          <pc:docMk/>
          <pc:sldMk cId="1035816901" sldId="308"/>
        </pc:sldMkLst>
      </pc:sldChg>
    </pc:docChg>
  </pc:docChgLst>
  <pc:docChgLst>
    <pc:chgData name="Mike McLinden" userId="S::m.t.mclinden_bham.ac.uk#ext#@rnib.org.uk::ad5febac-b58e-4114-af40-69307b9ca8cb" providerId="AD" clId="Web-{7BE75777-D4B5-F65A-B3B1-FCF497070C0F}"/>
    <pc:docChg chg="modSld">
      <pc:chgData name="Mike McLinden" userId="S::m.t.mclinden_bham.ac.uk#ext#@rnib.org.uk::ad5febac-b58e-4114-af40-69307b9ca8cb" providerId="AD" clId="Web-{7BE75777-D4B5-F65A-B3B1-FCF497070C0F}" dt="2023-07-03T10:12:55.823" v="46"/>
      <pc:docMkLst>
        <pc:docMk/>
      </pc:docMkLst>
      <pc:sldChg chg="modSp delCm">
        <pc:chgData name="Mike McLinden" userId="S::m.t.mclinden_bham.ac.uk#ext#@rnib.org.uk::ad5febac-b58e-4114-af40-69307b9ca8cb" providerId="AD" clId="Web-{7BE75777-D4B5-F65A-B3B1-FCF497070C0F}" dt="2023-07-03T10:12:38.416" v="45"/>
        <pc:sldMkLst>
          <pc:docMk/>
          <pc:sldMk cId="2159272230" sldId="284"/>
        </pc:sldMkLst>
        <pc:spChg chg="mod">
          <ac:chgData name="Mike McLinden" userId="S::m.t.mclinden_bham.ac.uk#ext#@rnib.org.uk::ad5febac-b58e-4114-af40-69307b9ca8cb" providerId="AD" clId="Web-{7BE75777-D4B5-F65A-B3B1-FCF497070C0F}" dt="2023-07-03T10:12:37.963" v="44" actId="20577"/>
          <ac:spMkLst>
            <pc:docMk/>
            <pc:sldMk cId="2159272230" sldId="284"/>
            <ac:spMk id="3" creationId="{A9340DEE-561B-1235-5D2A-571816EF73BA}"/>
          </ac:spMkLst>
        </pc:spChg>
      </pc:sldChg>
      <pc:sldChg chg="delCm">
        <pc:chgData name="Mike McLinden" userId="S::m.t.mclinden_bham.ac.uk#ext#@rnib.org.uk::ad5febac-b58e-4114-af40-69307b9ca8cb" providerId="AD" clId="Web-{7BE75777-D4B5-F65A-B3B1-FCF497070C0F}" dt="2023-07-03T10:12:55.823" v="46"/>
        <pc:sldMkLst>
          <pc:docMk/>
          <pc:sldMk cId="3383986235" sldId="306"/>
        </pc:sldMkLst>
      </pc:sldChg>
    </pc:docChg>
  </pc:docChgLst>
  <pc:docChgLst>
    <pc:chgData name="Sarah Raisanen" userId="S::viewconference_live.co.uk#ext#@rnib.org.uk::906b526a-c205-489d-9086-49b09dd66414" providerId="AD" clId="Web-{B8C6B21E-87E6-015E-F4B4-CF964E7AF974}"/>
    <pc:docChg chg="modSld">
      <pc:chgData name="Sarah Raisanen" userId="S::viewconference_live.co.uk#ext#@rnib.org.uk::906b526a-c205-489d-9086-49b09dd66414" providerId="AD" clId="Web-{B8C6B21E-87E6-015E-F4B4-CF964E7AF974}" dt="2023-07-21T11:08:00.434" v="74" actId="20577"/>
      <pc:docMkLst>
        <pc:docMk/>
      </pc:docMkLst>
      <pc:sldChg chg="modSp modNotes">
        <pc:chgData name="Sarah Raisanen" userId="S::viewconference_live.co.uk#ext#@rnib.org.uk::906b526a-c205-489d-9086-49b09dd66414" providerId="AD" clId="Web-{B8C6B21E-87E6-015E-F4B4-CF964E7AF974}" dt="2023-07-21T11:05:33.518" v="23"/>
        <pc:sldMkLst>
          <pc:docMk/>
          <pc:sldMk cId="313652306" sldId="258"/>
        </pc:sldMkLst>
        <pc:spChg chg="mod">
          <ac:chgData name="Sarah Raisanen" userId="S::viewconference_live.co.uk#ext#@rnib.org.uk::906b526a-c205-489d-9086-49b09dd66414" providerId="AD" clId="Web-{B8C6B21E-87E6-015E-F4B4-CF964E7AF974}" dt="2023-07-21T11:03:40.057" v="13" actId="20577"/>
          <ac:spMkLst>
            <pc:docMk/>
            <pc:sldMk cId="313652306" sldId="258"/>
            <ac:spMk id="3" creationId="{C42C4E53-6986-902D-133A-420D45663422}"/>
          </ac:spMkLst>
        </pc:spChg>
      </pc:sldChg>
      <pc:sldChg chg="modSp modNotes">
        <pc:chgData name="Sarah Raisanen" userId="S::viewconference_live.co.uk#ext#@rnib.org.uk::906b526a-c205-489d-9086-49b09dd66414" providerId="AD" clId="Web-{B8C6B21E-87E6-015E-F4B4-CF964E7AF974}" dt="2023-07-21T11:07:09.243" v="46"/>
        <pc:sldMkLst>
          <pc:docMk/>
          <pc:sldMk cId="1013116831" sldId="282"/>
        </pc:sldMkLst>
        <pc:spChg chg="mod">
          <ac:chgData name="Sarah Raisanen" userId="S::viewconference_live.co.uk#ext#@rnib.org.uk::906b526a-c205-489d-9086-49b09dd66414" providerId="AD" clId="Web-{B8C6B21E-87E6-015E-F4B4-CF964E7AF974}" dt="2023-07-21T11:06:48.570" v="44" actId="20577"/>
          <ac:spMkLst>
            <pc:docMk/>
            <pc:sldMk cId="1013116831" sldId="282"/>
            <ac:spMk id="3" creationId="{1EFCFDD4-464F-426F-B17B-2B6E6F935A9C}"/>
          </ac:spMkLst>
        </pc:spChg>
      </pc:sldChg>
      <pc:sldChg chg="modSp">
        <pc:chgData name="Sarah Raisanen" userId="S::viewconference_live.co.uk#ext#@rnib.org.uk::906b526a-c205-489d-9086-49b09dd66414" providerId="AD" clId="Web-{B8C6B21E-87E6-015E-F4B4-CF964E7AF974}" dt="2023-07-21T11:08:00.434" v="74" actId="20577"/>
        <pc:sldMkLst>
          <pc:docMk/>
          <pc:sldMk cId="2774298720" sldId="288"/>
        </pc:sldMkLst>
        <pc:spChg chg="mod">
          <ac:chgData name="Sarah Raisanen" userId="S::viewconference_live.co.uk#ext#@rnib.org.uk::906b526a-c205-489d-9086-49b09dd66414" providerId="AD" clId="Web-{B8C6B21E-87E6-015E-F4B4-CF964E7AF974}" dt="2023-07-21T11:08:00.434" v="74" actId="20577"/>
          <ac:spMkLst>
            <pc:docMk/>
            <pc:sldMk cId="2774298720" sldId="288"/>
            <ac:spMk id="3" creationId="{763925C0-90CD-A5E7-6D59-110860F4F8F1}"/>
          </ac:spMkLst>
        </pc:spChg>
      </pc:sldChg>
      <pc:sldChg chg="modNotes">
        <pc:chgData name="Sarah Raisanen" userId="S::viewconference_live.co.uk#ext#@rnib.org.uk::906b526a-c205-489d-9086-49b09dd66414" providerId="AD" clId="Web-{B8C6B21E-87E6-015E-F4B4-CF964E7AF974}" dt="2023-07-21T11:05:51.753" v="26"/>
        <pc:sldMkLst>
          <pc:docMk/>
          <pc:sldMk cId="2176296161" sldId="305"/>
        </pc:sldMkLst>
      </pc:sldChg>
      <pc:sldChg chg="modNotes">
        <pc:chgData name="Sarah Raisanen" userId="S::viewconference_live.co.uk#ext#@rnib.org.uk::906b526a-c205-489d-9086-49b09dd66414" providerId="AD" clId="Web-{B8C6B21E-87E6-015E-F4B4-CF964E7AF974}" dt="2023-07-21T11:06:08.473" v="28"/>
        <pc:sldMkLst>
          <pc:docMk/>
          <pc:sldMk cId="3383986235" sldId="306"/>
        </pc:sldMkLst>
      </pc:sldChg>
      <pc:sldChg chg="modNotes">
        <pc:chgData name="Sarah Raisanen" userId="S::viewconference_live.co.uk#ext#@rnib.org.uk::906b526a-c205-489d-9086-49b09dd66414" providerId="AD" clId="Web-{B8C6B21E-87E6-015E-F4B4-CF964E7AF974}" dt="2023-07-21T11:07:40.042" v="49"/>
        <pc:sldMkLst>
          <pc:docMk/>
          <pc:sldMk cId="1304666219" sldId="307"/>
        </pc:sldMkLst>
      </pc:sldChg>
    </pc:docChg>
  </pc:docChgLst>
  <pc:docChgLst>
    <pc:chgData name="Sarah Raisanen" userId="S::viewconference_live.co.uk#ext#@rnib.org.uk::906b526a-c205-489d-9086-49b09dd66414" providerId="AD" clId="Web-{36144F42-F9ED-D975-2140-59B211514600}"/>
    <pc:docChg chg="modSld">
      <pc:chgData name="Sarah Raisanen" userId="S::viewconference_live.co.uk#ext#@rnib.org.uk::906b526a-c205-489d-9086-49b09dd66414" providerId="AD" clId="Web-{36144F42-F9ED-D975-2140-59B211514600}" dt="2023-08-12T13:38:18.820" v="2" actId="1076"/>
      <pc:docMkLst>
        <pc:docMk/>
      </pc:docMkLst>
      <pc:sldChg chg="modSp">
        <pc:chgData name="Sarah Raisanen" userId="S::viewconference_live.co.uk#ext#@rnib.org.uk::906b526a-c205-489d-9086-49b09dd66414" providerId="AD" clId="Web-{36144F42-F9ED-D975-2140-59B211514600}" dt="2023-08-12T13:38:18.820" v="2" actId="1076"/>
        <pc:sldMkLst>
          <pc:docMk/>
          <pc:sldMk cId="3670552723" sldId="291"/>
        </pc:sldMkLst>
        <pc:spChg chg="mod">
          <ac:chgData name="Sarah Raisanen" userId="S::viewconference_live.co.uk#ext#@rnib.org.uk::906b526a-c205-489d-9086-49b09dd66414" providerId="AD" clId="Web-{36144F42-F9ED-D975-2140-59B211514600}" dt="2023-08-12T13:38:18.820" v="2" actId="1076"/>
          <ac:spMkLst>
            <pc:docMk/>
            <pc:sldMk cId="3670552723" sldId="291"/>
            <ac:spMk id="2" creationId="{3ACE6AE2-234D-CABF-247B-D6358D85D117}"/>
          </ac:spMkLst>
        </pc:spChg>
      </pc:sldChg>
    </pc:docChg>
  </pc:docChgLst>
  <pc:docChgLst>
    <pc:chgData name="Linda James" userId="80218d6f-7c44-4d8e-b95c-06dddfb71ab5" providerId="ADAL" clId="{28B8B421-4E72-4D57-AEAA-933D3D01E6F2}"/>
    <pc:docChg chg="undo custSel delSld modSld">
      <pc:chgData name="Linda James" userId="80218d6f-7c44-4d8e-b95c-06dddfb71ab5" providerId="ADAL" clId="{28B8B421-4E72-4D57-AEAA-933D3D01E6F2}" dt="2023-08-03T12:35:17.871" v="1250" actId="20577"/>
      <pc:docMkLst>
        <pc:docMk/>
      </pc:docMkLst>
      <pc:sldChg chg="modNotesTx">
        <pc:chgData name="Linda James" userId="80218d6f-7c44-4d8e-b95c-06dddfb71ab5" providerId="ADAL" clId="{28B8B421-4E72-4D57-AEAA-933D3D01E6F2}" dt="2023-08-02T12:56:28.626" v="333"/>
        <pc:sldMkLst>
          <pc:docMk/>
          <pc:sldMk cId="1492083113" sldId="257"/>
        </pc:sldMkLst>
      </pc:sldChg>
      <pc:sldChg chg="modNotesTx">
        <pc:chgData name="Linda James" userId="80218d6f-7c44-4d8e-b95c-06dddfb71ab5" providerId="ADAL" clId="{28B8B421-4E72-4D57-AEAA-933D3D01E6F2}" dt="2023-07-27T10:24:09.726" v="70"/>
        <pc:sldMkLst>
          <pc:docMk/>
          <pc:sldMk cId="313652306" sldId="258"/>
        </pc:sldMkLst>
      </pc:sldChg>
      <pc:sldChg chg="modSp mod">
        <pc:chgData name="Linda James" userId="80218d6f-7c44-4d8e-b95c-06dddfb71ab5" providerId="ADAL" clId="{28B8B421-4E72-4D57-AEAA-933D3D01E6F2}" dt="2023-08-02T10:28:52.170" v="195" actId="20577"/>
        <pc:sldMkLst>
          <pc:docMk/>
          <pc:sldMk cId="941776324" sldId="283"/>
        </pc:sldMkLst>
        <pc:spChg chg="mod">
          <ac:chgData name="Linda James" userId="80218d6f-7c44-4d8e-b95c-06dddfb71ab5" providerId="ADAL" clId="{28B8B421-4E72-4D57-AEAA-933D3D01E6F2}" dt="2023-08-02T10:28:52.170" v="195" actId="20577"/>
          <ac:spMkLst>
            <pc:docMk/>
            <pc:sldMk cId="941776324" sldId="283"/>
            <ac:spMk id="3" creationId="{C42C4E53-6986-902D-133A-420D45663422}"/>
          </ac:spMkLst>
        </pc:spChg>
      </pc:sldChg>
      <pc:sldChg chg="modSp mod">
        <pc:chgData name="Linda James" userId="80218d6f-7c44-4d8e-b95c-06dddfb71ab5" providerId="ADAL" clId="{28B8B421-4E72-4D57-AEAA-933D3D01E6F2}" dt="2023-08-03T12:27:13.682" v="1066" actId="20577"/>
        <pc:sldMkLst>
          <pc:docMk/>
          <pc:sldMk cId="518958494" sldId="299"/>
        </pc:sldMkLst>
        <pc:graphicFrameChg chg="modGraphic">
          <ac:chgData name="Linda James" userId="80218d6f-7c44-4d8e-b95c-06dddfb71ab5" providerId="ADAL" clId="{28B8B421-4E72-4D57-AEAA-933D3D01E6F2}" dt="2023-08-03T12:27:13.682" v="1066" actId="20577"/>
          <ac:graphicFrameMkLst>
            <pc:docMk/>
            <pc:sldMk cId="518958494" sldId="299"/>
            <ac:graphicFrameMk id="9" creationId="{62F667F7-ADE4-6458-7AAA-484C116ED07E}"/>
          </ac:graphicFrameMkLst>
        </pc:graphicFrameChg>
      </pc:sldChg>
      <pc:sldChg chg="modSp mod modNotesTx">
        <pc:chgData name="Linda James" userId="80218d6f-7c44-4d8e-b95c-06dddfb71ab5" providerId="ADAL" clId="{28B8B421-4E72-4D57-AEAA-933D3D01E6F2}" dt="2023-08-03T12:35:17.871" v="1250" actId="20577"/>
        <pc:sldMkLst>
          <pc:docMk/>
          <pc:sldMk cId="3028756737" sldId="302"/>
        </pc:sldMkLst>
        <pc:graphicFrameChg chg="modGraphic">
          <ac:chgData name="Linda James" userId="80218d6f-7c44-4d8e-b95c-06dddfb71ab5" providerId="ADAL" clId="{28B8B421-4E72-4D57-AEAA-933D3D01E6F2}" dt="2023-08-03T10:55:46.559" v="1046" actId="20577"/>
          <ac:graphicFrameMkLst>
            <pc:docMk/>
            <pc:sldMk cId="3028756737" sldId="302"/>
            <ac:graphicFrameMk id="7" creationId="{80884FBB-16A1-1C79-F909-B229AC39458E}"/>
          </ac:graphicFrameMkLst>
        </pc:graphicFrameChg>
      </pc:sldChg>
      <pc:sldChg chg="modNotesTx">
        <pc:chgData name="Linda James" userId="80218d6f-7c44-4d8e-b95c-06dddfb71ab5" providerId="ADAL" clId="{28B8B421-4E72-4D57-AEAA-933D3D01E6F2}" dt="2023-07-27T10:27:34.988" v="107" actId="20577"/>
        <pc:sldMkLst>
          <pc:docMk/>
          <pc:sldMk cId="1304666219" sldId="307"/>
        </pc:sldMkLst>
      </pc:sldChg>
      <pc:sldChg chg="modSp mod modNotesTx">
        <pc:chgData name="Linda James" userId="80218d6f-7c44-4d8e-b95c-06dddfb71ab5" providerId="ADAL" clId="{28B8B421-4E72-4D57-AEAA-933D3D01E6F2}" dt="2023-08-03T12:31:36.996" v="1246" actId="20577"/>
        <pc:sldMkLst>
          <pc:docMk/>
          <pc:sldMk cId="1035816901" sldId="308"/>
        </pc:sldMkLst>
        <pc:graphicFrameChg chg="modGraphic">
          <ac:chgData name="Linda James" userId="80218d6f-7c44-4d8e-b95c-06dddfb71ab5" providerId="ADAL" clId="{28B8B421-4E72-4D57-AEAA-933D3D01E6F2}" dt="2023-08-03T12:29:43.437" v="1199" actId="20577"/>
          <ac:graphicFrameMkLst>
            <pc:docMk/>
            <pc:sldMk cId="1035816901" sldId="308"/>
            <ac:graphicFrameMk id="7" creationId="{80884FBB-16A1-1C79-F909-B229AC39458E}"/>
          </ac:graphicFrameMkLst>
        </pc:graphicFrameChg>
      </pc:sldChg>
      <pc:sldChg chg="modSp del mod modNotesTx">
        <pc:chgData name="Linda James" userId="80218d6f-7c44-4d8e-b95c-06dddfb71ab5" providerId="ADAL" clId="{28B8B421-4E72-4D57-AEAA-933D3D01E6F2}" dt="2023-08-03T09:40:28.752" v="1025" actId="2696"/>
        <pc:sldMkLst>
          <pc:docMk/>
          <pc:sldMk cId="2830273160" sldId="308"/>
        </pc:sldMkLst>
        <pc:graphicFrameChg chg="mod modGraphic">
          <ac:chgData name="Linda James" userId="80218d6f-7c44-4d8e-b95c-06dddfb71ab5" providerId="ADAL" clId="{28B8B421-4E72-4D57-AEAA-933D3D01E6F2}" dt="2023-08-03T09:29:02.302" v="414" actId="20577"/>
          <ac:graphicFrameMkLst>
            <pc:docMk/>
            <pc:sldMk cId="2830273160" sldId="308"/>
            <ac:graphicFrameMk id="9" creationId="{62F667F7-ADE4-6458-7AAA-484C116ED07E}"/>
          </ac:graphicFrameMkLst>
        </pc:graphicFrameChg>
      </pc:sldChg>
    </pc:docChg>
  </pc:docChgLst>
  <pc:docChgLst>
    <pc:chgData name="Sarah Raisanen" userId="S::viewconference_live.co.uk#ext#@rnib.org.uk::906b526a-c205-489d-9086-49b09dd66414" providerId="AD" clId="Web-{03CDE75D-630C-6A7F-D579-87A207E8EB44}"/>
    <pc:docChg chg="modSld">
      <pc:chgData name="Sarah Raisanen" userId="S::viewconference_live.co.uk#ext#@rnib.org.uk::906b526a-c205-489d-9086-49b09dd66414" providerId="AD" clId="Web-{03CDE75D-630C-6A7F-D579-87A207E8EB44}" dt="2023-08-22T10:49:15.628" v="10" actId="20577"/>
      <pc:docMkLst>
        <pc:docMk/>
      </pc:docMkLst>
      <pc:sldChg chg="modNotes">
        <pc:chgData name="Sarah Raisanen" userId="S::viewconference_live.co.uk#ext#@rnib.org.uk::906b526a-c205-489d-9086-49b09dd66414" providerId="AD" clId="Web-{03CDE75D-630C-6A7F-D579-87A207E8EB44}" dt="2023-08-22T10:48:04.345" v="2"/>
        <pc:sldMkLst>
          <pc:docMk/>
          <pc:sldMk cId="1492083113" sldId="257"/>
        </pc:sldMkLst>
      </pc:sldChg>
      <pc:sldChg chg="modNotes">
        <pc:chgData name="Sarah Raisanen" userId="S::viewconference_live.co.uk#ext#@rnib.org.uk::906b526a-c205-489d-9086-49b09dd66414" providerId="AD" clId="Web-{03CDE75D-630C-6A7F-D579-87A207E8EB44}" dt="2023-08-22T10:48:27.315" v="4"/>
        <pc:sldMkLst>
          <pc:docMk/>
          <pc:sldMk cId="313652306" sldId="258"/>
        </pc:sldMkLst>
      </pc:sldChg>
      <pc:sldChg chg="modNotes">
        <pc:chgData name="Sarah Raisanen" userId="S::viewconference_live.co.uk#ext#@rnib.org.uk::906b526a-c205-489d-9086-49b09dd66414" providerId="AD" clId="Web-{03CDE75D-630C-6A7F-D579-87A207E8EB44}" dt="2023-08-22T10:47:46.907" v="1"/>
        <pc:sldMkLst>
          <pc:docMk/>
          <pc:sldMk cId="0" sldId="274"/>
        </pc:sldMkLst>
      </pc:sldChg>
      <pc:sldChg chg="modNotes">
        <pc:chgData name="Sarah Raisanen" userId="S::viewconference_live.co.uk#ext#@rnib.org.uk::906b526a-c205-489d-9086-49b09dd66414" providerId="AD" clId="Web-{03CDE75D-630C-6A7F-D579-87A207E8EB44}" dt="2023-08-22T10:48:51.143" v="7"/>
        <pc:sldMkLst>
          <pc:docMk/>
          <pc:sldMk cId="1013116831" sldId="282"/>
        </pc:sldMkLst>
      </pc:sldChg>
      <pc:sldChg chg="modSp">
        <pc:chgData name="Sarah Raisanen" userId="S::viewconference_live.co.uk#ext#@rnib.org.uk::906b526a-c205-489d-9086-49b09dd66414" providerId="AD" clId="Web-{03CDE75D-630C-6A7F-D579-87A207E8EB44}" dt="2023-08-22T10:49:15.628" v="10" actId="20577"/>
        <pc:sldMkLst>
          <pc:docMk/>
          <pc:sldMk cId="941776324" sldId="283"/>
        </pc:sldMkLst>
        <pc:spChg chg="mod">
          <ac:chgData name="Sarah Raisanen" userId="S::viewconference_live.co.uk#ext#@rnib.org.uk::906b526a-c205-489d-9086-49b09dd66414" providerId="AD" clId="Web-{03CDE75D-630C-6A7F-D579-87A207E8EB44}" dt="2023-08-22T10:49:15.628" v="10" actId="20577"/>
          <ac:spMkLst>
            <pc:docMk/>
            <pc:sldMk cId="941776324" sldId="283"/>
            <ac:spMk id="3" creationId="{C42C4E53-6986-902D-133A-420D45663422}"/>
          </ac:spMkLst>
        </pc:spChg>
      </pc:sldChg>
      <pc:sldChg chg="modNotes">
        <pc:chgData name="Sarah Raisanen" userId="S::viewconference_live.co.uk#ext#@rnib.org.uk::906b526a-c205-489d-9086-49b09dd66414" providerId="AD" clId="Web-{03CDE75D-630C-6A7F-D579-87A207E8EB44}" dt="2023-08-22T10:49:08.050" v="9"/>
        <pc:sldMkLst>
          <pc:docMk/>
          <pc:sldMk cId="1304666219" sldId="307"/>
        </pc:sldMkLst>
      </pc:sldChg>
    </pc:docChg>
  </pc:docChgLst>
  <pc:docChgLst>
    <pc:chgData name="Sarah Raisanen" userId="S::viewconference_live.co.uk#ext#@rnib.org.uk::906b526a-c205-489d-9086-49b09dd66414" providerId="AD" clId="Web-{95C28804-3693-3834-C4AC-6D217AAA82D0}"/>
    <pc:docChg chg="modSld">
      <pc:chgData name="Sarah Raisanen" userId="S::viewconference_live.co.uk#ext#@rnib.org.uk::906b526a-c205-489d-9086-49b09dd66414" providerId="AD" clId="Web-{95C28804-3693-3834-C4AC-6D217AAA82D0}" dt="2023-08-13T17:15:37.612" v="69" actId="20577"/>
      <pc:docMkLst>
        <pc:docMk/>
      </pc:docMkLst>
      <pc:sldChg chg="modSp">
        <pc:chgData name="Sarah Raisanen" userId="S::viewconference_live.co.uk#ext#@rnib.org.uk::906b526a-c205-489d-9086-49b09dd66414" providerId="AD" clId="Web-{95C28804-3693-3834-C4AC-6D217AAA82D0}" dt="2023-08-13T17:14:24.436" v="59" actId="20577"/>
        <pc:sldMkLst>
          <pc:docMk/>
          <pc:sldMk cId="1492083113" sldId="257"/>
        </pc:sldMkLst>
        <pc:spChg chg="mod">
          <ac:chgData name="Sarah Raisanen" userId="S::viewconference_live.co.uk#ext#@rnib.org.uk::906b526a-c205-489d-9086-49b09dd66414" providerId="AD" clId="Web-{95C28804-3693-3834-C4AC-6D217AAA82D0}" dt="2023-08-13T17:14:24.436" v="59" actId="20577"/>
          <ac:spMkLst>
            <pc:docMk/>
            <pc:sldMk cId="1492083113" sldId="257"/>
            <ac:spMk id="3" creationId="{7C2C03E8-EBA3-BDBE-0065-18A8A57F2358}"/>
          </ac:spMkLst>
        </pc:spChg>
      </pc:sldChg>
      <pc:sldChg chg="modSp">
        <pc:chgData name="Sarah Raisanen" userId="S::viewconference_live.co.uk#ext#@rnib.org.uk::906b526a-c205-489d-9086-49b09dd66414" providerId="AD" clId="Web-{95C28804-3693-3834-C4AC-6D217AAA82D0}" dt="2023-08-13T17:12:10.691" v="15" actId="14100"/>
        <pc:sldMkLst>
          <pc:docMk/>
          <pc:sldMk cId="339374880" sldId="268"/>
        </pc:sldMkLst>
        <pc:spChg chg="mod">
          <ac:chgData name="Sarah Raisanen" userId="S::viewconference_live.co.uk#ext#@rnib.org.uk::906b526a-c205-489d-9086-49b09dd66414" providerId="AD" clId="Web-{95C28804-3693-3834-C4AC-6D217AAA82D0}" dt="2023-08-13T17:12:10.691" v="15" actId="14100"/>
          <ac:spMkLst>
            <pc:docMk/>
            <pc:sldMk cId="339374880" sldId="268"/>
            <ac:spMk id="3" creationId="{C42C4E53-6986-902D-133A-420D45663422}"/>
          </ac:spMkLst>
        </pc:spChg>
      </pc:sldChg>
      <pc:sldChg chg="modSp">
        <pc:chgData name="Sarah Raisanen" userId="S::viewconference_live.co.uk#ext#@rnib.org.uk::906b526a-c205-489d-9086-49b09dd66414" providerId="AD" clId="Web-{95C28804-3693-3834-C4AC-6D217AAA82D0}" dt="2023-08-13T17:14:04.950" v="53" actId="20577"/>
        <pc:sldMkLst>
          <pc:docMk/>
          <pc:sldMk cId="1013116831" sldId="282"/>
        </pc:sldMkLst>
        <pc:spChg chg="mod">
          <ac:chgData name="Sarah Raisanen" userId="S::viewconference_live.co.uk#ext#@rnib.org.uk::906b526a-c205-489d-9086-49b09dd66414" providerId="AD" clId="Web-{95C28804-3693-3834-C4AC-6D217AAA82D0}" dt="2023-08-13T17:14:04.950" v="53" actId="20577"/>
          <ac:spMkLst>
            <pc:docMk/>
            <pc:sldMk cId="1013116831" sldId="282"/>
            <ac:spMk id="3" creationId="{1EFCFDD4-464F-426F-B17B-2B6E6F935A9C}"/>
          </ac:spMkLst>
        </pc:spChg>
      </pc:sldChg>
      <pc:sldChg chg="modSp">
        <pc:chgData name="Sarah Raisanen" userId="S::viewconference_live.co.uk#ext#@rnib.org.uk::906b526a-c205-489d-9086-49b09dd66414" providerId="AD" clId="Web-{95C28804-3693-3834-C4AC-6D217AAA82D0}" dt="2023-08-13T17:11:46.205" v="10" actId="20577"/>
        <pc:sldMkLst>
          <pc:docMk/>
          <pc:sldMk cId="941776324" sldId="283"/>
        </pc:sldMkLst>
        <pc:spChg chg="mod">
          <ac:chgData name="Sarah Raisanen" userId="S::viewconference_live.co.uk#ext#@rnib.org.uk::906b526a-c205-489d-9086-49b09dd66414" providerId="AD" clId="Web-{95C28804-3693-3834-C4AC-6D217AAA82D0}" dt="2023-08-13T17:11:46.205" v="10" actId="20577"/>
          <ac:spMkLst>
            <pc:docMk/>
            <pc:sldMk cId="941776324" sldId="283"/>
            <ac:spMk id="3" creationId="{C42C4E53-6986-902D-133A-420D45663422}"/>
          </ac:spMkLst>
        </pc:spChg>
      </pc:sldChg>
      <pc:sldChg chg="modSp">
        <pc:chgData name="Sarah Raisanen" userId="S::viewconference_live.co.uk#ext#@rnib.org.uk::906b526a-c205-489d-9086-49b09dd66414" providerId="AD" clId="Web-{95C28804-3693-3834-C4AC-6D217AAA82D0}" dt="2023-08-13T17:10:50.979" v="6" actId="1076"/>
        <pc:sldMkLst>
          <pc:docMk/>
          <pc:sldMk cId="3092188609" sldId="301"/>
        </pc:sldMkLst>
        <pc:spChg chg="mod">
          <ac:chgData name="Sarah Raisanen" userId="S::viewconference_live.co.uk#ext#@rnib.org.uk::906b526a-c205-489d-9086-49b09dd66414" providerId="AD" clId="Web-{95C28804-3693-3834-C4AC-6D217AAA82D0}" dt="2023-08-13T17:10:50.979" v="6" actId="1076"/>
          <ac:spMkLst>
            <pc:docMk/>
            <pc:sldMk cId="3092188609" sldId="301"/>
            <ac:spMk id="3" creationId="{C42C4E53-6986-902D-133A-420D45663422}"/>
          </ac:spMkLst>
        </pc:spChg>
      </pc:sldChg>
      <pc:sldChg chg="modSp">
        <pc:chgData name="Sarah Raisanen" userId="S::viewconference_live.co.uk#ext#@rnib.org.uk::906b526a-c205-489d-9086-49b09dd66414" providerId="AD" clId="Web-{95C28804-3693-3834-C4AC-6D217AAA82D0}" dt="2023-08-13T17:13:12.274" v="43"/>
        <pc:sldMkLst>
          <pc:docMk/>
          <pc:sldMk cId="3028756737" sldId="302"/>
        </pc:sldMkLst>
        <pc:graphicFrameChg chg="mod modGraphic">
          <ac:chgData name="Sarah Raisanen" userId="S::viewconference_live.co.uk#ext#@rnib.org.uk::906b526a-c205-489d-9086-49b09dd66414" providerId="AD" clId="Web-{95C28804-3693-3834-C4AC-6D217AAA82D0}" dt="2023-08-13T17:13:12.274" v="43"/>
          <ac:graphicFrameMkLst>
            <pc:docMk/>
            <pc:sldMk cId="3028756737" sldId="302"/>
            <ac:graphicFrameMk id="7" creationId="{80884FBB-16A1-1C79-F909-B229AC39458E}"/>
          </ac:graphicFrameMkLst>
        </pc:graphicFrameChg>
      </pc:sldChg>
      <pc:sldChg chg="modSp">
        <pc:chgData name="Sarah Raisanen" userId="S::viewconference_live.co.uk#ext#@rnib.org.uk::906b526a-c205-489d-9086-49b09dd66414" providerId="AD" clId="Web-{95C28804-3693-3834-C4AC-6D217AAA82D0}" dt="2023-08-13T17:13:39.182" v="46" actId="20577"/>
        <pc:sldMkLst>
          <pc:docMk/>
          <pc:sldMk cId="2176296161" sldId="305"/>
        </pc:sldMkLst>
        <pc:spChg chg="mod">
          <ac:chgData name="Sarah Raisanen" userId="S::viewconference_live.co.uk#ext#@rnib.org.uk::906b526a-c205-489d-9086-49b09dd66414" providerId="AD" clId="Web-{95C28804-3693-3834-C4AC-6D217AAA82D0}" dt="2023-08-13T17:13:39.182" v="46" actId="20577"/>
          <ac:spMkLst>
            <pc:docMk/>
            <pc:sldMk cId="2176296161" sldId="305"/>
            <ac:spMk id="3" creationId="{A9340DEE-561B-1235-5D2A-571816EF73BA}"/>
          </ac:spMkLst>
        </pc:spChg>
      </pc:sldChg>
      <pc:sldChg chg="modSp">
        <pc:chgData name="Sarah Raisanen" userId="S::viewconference_live.co.uk#ext#@rnib.org.uk::906b526a-c205-489d-9086-49b09dd66414" providerId="AD" clId="Web-{95C28804-3693-3834-C4AC-6D217AAA82D0}" dt="2023-08-13T17:15:37.612" v="69" actId="20577"/>
        <pc:sldMkLst>
          <pc:docMk/>
          <pc:sldMk cId="3383986235" sldId="306"/>
        </pc:sldMkLst>
        <pc:spChg chg="mod">
          <ac:chgData name="Sarah Raisanen" userId="S::viewconference_live.co.uk#ext#@rnib.org.uk::906b526a-c205-489d-9086-49b09dd66414" providerId="AD" clId="Web-{95C28804-3693-3834-C4AC-6D217AAA82D0}" dt="2023-08-13T17:15:37.612" v="69" actId="20577"/>
          <ac:spMkLst>
            <pc:docMk/>
            <pc:sldMk cId="3383986235" sldId="306"/>
            <ac:spMk id="3" creationId="{1EFCFDD4-464F-426F-B17B-2B6E6F935A9C}"/>
          </ac:spMkLst>
        </pc:spChg>
      </pc:sldChg>
      <pc:sldChg chg="modSp">
        <pc:chgData name="Sarah Raisanen" userId="S::viewconference_live.co.uk#ext#@rnib.org.uk::906b526a-c205-489d-9086-49b09dd66414" providerId="AD" clId="Web-{95C28804-3693-3834-C4AC-6D217AAA82D0}" dt="2023-08-13T17:13:28.963" v="45"/>
        <pc:sldMkLst>
          <pc:docMk/>
          <pc:sldMk cId="1035816901" sldId="308"/>
        </pc:sldMkLst>
        <pc:graphicFrameChg chg="mod modGraphic">
          <ac:chgData name="Sarah Raisanen" userId="S::viewconference_live.co.uk#ext#@rnib.org.uk::906b526a-c205-489d-9086-49b09dd66414" providerId="AD" clId="Web-{95C28804-3693-3834-C4AC-6D217AAA82D0}" dt="2023-08-13T17:13:28.963" v="45"/>
          <ac:graphicFrameMkLst>
            <pc:docMk/>
            <pc:sldMk cId="1035816901" sldId="308"/>
            <ac:graphicFrameMk id="7" creationId="{80884FBB-16A1-1C79-F909-B229AC39458E}"/>
          </ac:graphicFrameMkLst>
        </pc:graphicFrameChg>
      </pc:sldChg>
    </pc:docChg>
  </pc:docChgLst>
  <pc:docChgLst>
    <pc:chgData name="Linda James" userId="S::linda.james@rnib.org.uk::80218d6f-7c44-4d8e-b95c-06dddfb71ab5" providerId="AD" clId="Web-{57DB6CFA-2E36-9517-0B28-60909D5D64A9}"/>
    <pc:docChg chg="modSld">
      <pc:chgData name="Linda James" userId="S::linda.james@rnib.org.uk::80218d6f-7c44-4d8e-b95c-06dddfb71ab5" providerId="AD" clId="Web-{57DB6CFA-2E36-9517-0B28-60909D5D64A9}" dt="2023-07-05T13:08:12.621" v="237"/>
      <pc:docMkLst>
        <pc:docMk/>
      </pc:docMkLst>
      <pc:sldChg chg="modNotes">
        <pc:chgData name="Linda James" userId="S::linda.james@rnib.org.uk::80218d6f-7c44-4d8e-b95c-06dddfb71ab5" providerId="AD" clId="Web-{57DB6CFA-2E36-9517-0B28-60909D5D64A9}" dt="2023-07-05T13:08:12.621" v="237"/>
        <pc:sldMkLst>
          <pc:docMk/>
          <pc:sldMk cId="3846992076" sldId="263"/>
        </pc:sldMkLst>
      </pc:sldChg>
    </pc:docChg>
  </pc:docChgLst>
  <pc:docChgLst>
    <pc:chgData name="Mike McLinden" userId="S::m.t.mclinden_bham.ac.uk#ext#@rnib.org.uk::ad5febac-b58e-4114-af40-69307b9ca8cb" providerId="AD" clId="Web-{C170A482-FFD0-3251-CEB1-B8F9730C1E0C}"/>
    <pc:docChg chg="modSld">
      <pc:chgData name="Mike McLinden" userId="S::m.t.mclinden_bham.ac.uk#ext#@rnib.org.uk::ad5febac-b58e-4114-af40-69307b9ca8cb" providerId="AD" clId="Web-{C170A482-FFD0-3251-CEB1-B8F9730C1E0C}" dt="2023-06-28T20:39:50.571" v="2"/>
      <pc:docMkLst>
        <pc:docMk/>
      </pc:docMkLst>
      <pc:sldChg chg="modSp addCm">
        <pc:chgData name="Mike McLinden" userId="S::m.t.mclinden_bham.ac.uk#ext#@rnib.org.uk::ad5febac-b58e-4114-af40-69307b9ca8cb" providerId="AD" clId="Web-{C170A482-FFD0-3251-CEB1-B8F9730C1E0C}" dt="2023-06-28T20:39:50.571" v="2"/>
        <pc:sldMkLst>
          <pc:docMk/>
          <pc:sldMk cId="3383986235" sldId="306"/>
        </pc:sldMkLst>
        <pc:spChg chg="mod">
          <ac:chgData name="Mike McLinden" userId="S::m.t.mclinden_bham.ac.uk#ext#@rnib.org.uk::ad5febac-b58e-4114-af40-69307b9ca8cb" providerId="AD" clId="Web-{C170A482-FFD0-3251-CEB1-B8F9730C1E0C}" dt="2023-06-28T20:39:38.273" v="1" actId="20577"/>
          <ac:spMkLst>
            <pc:docMk/>
            <pc:sldMk cId="3383986235" sldId="306"/>
            <ac:spMk id="3" creationId="{1EFCFDD4-464F-426F-B17B-2B6E6F935A9C}"/>
          </ac:spMkLst>
        </pc:spChg>
      </pc:sldChg>
    </pc:docChg>
  </pc:docChgLst>
  <pc:docChgLst>
    <pc:chgData name="Linda James" userId="S::linda.james@rnib.org.uk::80218d6f-7c44-4d8e-b95c-06dddfb71ab5" providerId="AD" clId="Web-{155F582C-0E48-CFCB-ABB1-5978867BA82B}"/>
    <pc:docChg chg="modSld">
      <pc:chgData name="Linda James" userId="S::linda.james@rnib.org.uk::80218d6f-7c44-4d8e-b95c-06dddfb71ab5" providerId="AD" clId="Web-{155F582C-0E48-CFCB-ABB1-5978867BA82B}" dt="2023-07-05T13:23:13.676" v="1"/>
      <pc:docMkLst>
        <pc:docMk/>
      </pc:docMkLst>
      <pc:sldChg chg="modNotes">
        <pc:chgData name="Linda James" userId="S::linda.james@rnib.org.uk::80218d6f-7c44-4d8e-b95c-06dddfb71ab5" providerId="AD" clId="Web-{155F582C-0E48-CFCB-ABB1-5978867BA82B}" dt="2023-07-05T13:23:13.676" v="1"/>
        <pc:sldMkLst>
          <pc:docMk/>
          <pc:sldMk cId="0" sldId="274"/>
        </pc:sldMkLst>
      </pc:sldChg>
    </pc:docChg>
  </pc:docChgLst>
  <pc:docChgLst>
    <pc:chgData name="Sarah Raisanen" userId="S::viewconference_live.co.uk#ext#@rnib.org.uk::906b526a-c205-489d-9086-49b09dd66414" providerId="AD" clId="Web-{F50516DE-D89A-160C-F5E7-DC93FAB52822}"/>
    <pc:docChg chg="modSld">
      <pc:chgData name="Sarah Raisanen" userId="S::viewconference_live.co.uk#ext#@rnib.org.uk::906b526a-c205-489d-9086-49b09dd66414" providerId="AD" clId="Web-{F50516DE-D89A-160C-F5E7-DC93FAB52822}" dt="2023-08-13T15:56:05.289" v="126" actId="20577"/>
      <pc:docMkLst>
        <pc:docMk/>
      </pc:docMkLst>
      <pc:sldChg chg="modSp">
        <pc:chgData name="Sarah Raisanen" userId="S::viewconference_live.co.uk#ext#@rnib.org.uk::906b526a-c205-489d-9086-49b09dd66414" providerId="AD" clId="Web-{F50516DE-D89A-160C-F5E7-DC93FAB52822}" dt="2023-08-13T15:55:30.928" v="121" actId="14100"/>
        <pc:sldMkLst>
          <pc:docMk/>
          <pc:sldMk cId="313652306" sldId="258"/>
        </pc:sldMkLst>
        <pc:spChg chg="mod">
          <ac:chgData name="Sarah Raisanen" userId="S::viewconference_live.co.uk#ext#@rnib.org.uk::906b526a-c205-489d-9086-49b09dd66414" providerId="AD" clId="Web-{F50516DE-D89A-160C-F5E7-DC93FAB52822}" dt="2023-08-13T15:55:22.146" v="119" actId="20577"/>
          <ac:spMkLst>
            <pc:docMk/>
            <pc:sldMk cId="313652306" sldId="258"/>
            <ac:spMk id="2" creationId="{9F4C66D0-3F07-EB44-11A2-A96C028CAEA1}"/>
          </ac:spMkLst>
        </pc:spChg>
        <pc:spChg chg="mod">
          <ac:chgData name="Sarah Raisanen" userId="S::viewconference_live.co.uk#ext#@rnib.org.uk::906b526a-c205-489d-9086-49b09dd66414" providerId="AD" clId="Web-{F50516DE-D89A-160C-F5E7-DC93FAB52822}" dt="2023-08-13T15:55:30.928" v="121" actId="14100"/>
          <ac:spMkLst>
            <pc:docMk/>
            <pc:sldMk cId="313652306" sldId="258"/>
            <ac:spMk id="3" creationId="{C42C4E53-6986-902D-133A-420D45663422}"/>
          </ac:spMkLst>
        </pc:spChg>
      </pc:sldChg>
      <pc:sldChg chg="addSp modSp">
        <pc:chgData name="Sarah Raisanen" userId="S::viewconference_live.co.uk#ext#@rnib.org.uk::906b526a-c205-489d-9086-49b09dd66414" providerId="AD" clId="Web-{F50516DE-D89A-160C-F5E7-DC93FAB52822}" dt="2023-08-13T15:49:49.224" v="39"/>
        <pc:sldMkLst>
          <pc:docMk/>
          <pc:sldMk cId="3846992076" sldId="263"/>
        </pc:sldMkLst>
        <pc:spChg chg="add mod">
          <ac:chgData name="Sarah Raisanen" userId="S::viewconference_live.co.uk#ext#@rnib.org.uk::906b526a-c205-489d-9086-49b09dd66414" providerId="AD" clId="Web-{F50516DE-D89A-160C-F5E7-DC93FAB52822}" dt="2023-08-13T15:48:31.392" v="27" actId="20577"/>
          <ac:spMkLst>
            <pc:docMk/>
            <pc:sldMk cId="3846992076" sldId="263"/>
            <ac:spMk id="2" creationId="{C4801E79-7BD3-91E9-F8DC-E6EDD625A49F}"/>
          </ac:spMkLst>
        </pc:spChg>
        <pc:picChg chg="mod">
          <ac:chgData name="Sarah Raisanen" userId="S::viewconference_live.co.uk#ext#@rnib.org.uk::906b526a-c205-489d-9086-49b09dd66414" providerId="AD" clId="Web-{F50516DE-D89A-160C-F5E7-DC93FAB52822}" dt="2023-08-13T15:49:14.253" v="37"/>
          <ac:picMkLst>
            <pc:docMk/>
            <pc:sldMk cId="3846992076" sldId="263"/>
            <ac:picMk id="7" creationId="{992B8067-6F2F-A8C7-DC03-7AB372B4C37F}"/>
          </ac:picMkLst>
        </pc:picChg>
        <pc:picChg chg="mod">
          <ac:chgData name="Sarah Raisanen" userId="S::viewconference_live.co.uk#ext#@rnib.org.uk::906b526a-c205-489d-9086-49b09dd66414" providerId="AD" clId="Web-{F50516DE-D89A-160C-F5E7-DC93FAB52822}" dt="2023-08-13T15:49:49.224" v="39"/>
          <ac:picMkLst>
            <pc:docMk/>
            <pc:sldMk cId="3846992076" sldId="263"/>
            <ac:picMk id="12" creationId="{C9111242-FCAA-FB69-FF63-2CBADED38E96}"/>
          </ac:picMkLst>
        </pc:picChg>
      </pc:sldChg>
      <pc:sldChg chg="modSp">
        <pc:chgData name="Sarah Raisanen" userId="S::viewconference_live.co.uk#ext#@rnib.org.uk::906b526a-c205-489d-9086-49b09dd66414" providerId="AD" clId="Web-{F50516DE-D89A-160C-F5E7-DC93FAB52822}" dt="2023-08-13T15:55:00.020" v="115" actId="20577"/>
        <pc:sldMkLst>
          <pc:docMk/>
          <pc:sldMk cId="339374880" sldId="268"/>
        </pc:sldMkLst>
        <pc:spChg chg="mod">
          <ac:chgData name="Sarah Raisanen" userId="S::viewconference_live.co.uk#ext#@rnib.org.uk::906b526a-c205-489d-9086-49b09dd66414" providerId="AD" clId="Web-{F50516DE-D89A-160C-F5E7-DC93FAB52822}" dt="2023-08-13T15:55:00.020" v="115" actId="20577"/>
          <ac:spMkLst>
            <pc:docMk/>
            <pc:sldMk cId="339374880" sldId="268"/>
            <ac:spMk id="3" creationId="{C42C4E53-6986-902D-133A-420D45663422}"/>
          </ac:spMkLst>
        </pc:spChg>
      </pc:sldChg>
      <pc:sldChg chg="addSp delSp modSp modNotes">
        <pc:chgData name="Sarah Raisanen" userId="S::viewconference_live.co.uk#ext#@rnib.org.uk::906b526a-c205-489d-9086-49b09dd66414" providerId="AD" clId="Web-{F50516DE-D89A-160C-F5E7-DC93FAB52822}" dt="2023-08-13T15:47:23.107" v="14" actId="20577"/>
        <pc:sldMkLst>
          <pc:docMk/>
          <pc:sldMk cId="0" sldId="274"/>
        </pc:sldMkLst>
        <pc:spChg chg="mod">
          <ac:chgData name="Sarah Raisanen" userId="S::viewconference_live.co.uk#ext#@rnib.org.uk::906b526a-c205-489d-9086-49b09dd66414" providerId="AD" clId="Web-{F50516DE-D89A-160C-F5E7-DC93FAB52822}" dt="2023-08-13T15:47:11.873" v="12" actId="20577"/>
          <ac:spMkLst>
            <pc:docMk/>
            <pc:sldMk cId="0" sldId="274"/>
            <ac:spMk id="65" creationId="{00000000-0000-0000-0000-000000000000}"/>
          </ac:spMkLst>
        </pc:spChg>
        <pc:spChg chg="mod">
          <ac:chgData name="Sarah Raisanen" userId="S::viewconference_live.co.uk#ext#@rnib.org.uk::906b526a-c205-489d-9086-49b09dd66414" providerId="AD" clId="Web-{F50516DE-D89A-160C-F5E7-DC93FAB52822}" dt="2023-08-13T15:47:23.107" v="14" actId="20577"/>
          <ac:spMkLst>
            <pc:docMk/>
            <pc:sldMk cId="0" sldId="274"/>
            <ac:spMk id="66" creationId="{00000000-0000-0000-0000-000000000000}"/>
          </ac:spMkLst>
        </pc:spChg>
        <pc:picChg chg="add">
          <ac:chgData name="Sarah Raisanen" userId="S::viewconference_live.co.uk#ext#@rnib.org.uk::906b526a-c205-489d-9086-49b09dd66414" providerId="AD" clId="Web-{F50516DE-D89A-160C-F5E7-DC93FAB52822}" dt="2023-08-13T15:46:22.183" v="4"/>
          <ac:picMkLst>
            <pc:docMk/>
            <pc:sldMk cId="0" sldId="274"/>
            <ac:picMk id="3" creationId="{EE3A277C-B806-4DF9-9070-FCE26E7EB002}"/>
          </ac:picMkLst>
        </pc:picChg>
        <pc:picChg chg="add">
          <ac:chgData name="Sarah Raisanen" userId="S::viewconference_live.co.uk#ext#@rnib.org.uk::906b526a-c205-489d-9086-49b09dd66414" providerId="AD" clId="Web-{F50516DE-D89A-160C-F5E7-DC93FAB52822}" dt="2023-08-13T15:46:29.464" v="5"/>
          <ac:picMkLst>
            <pc:docMk/>
            <pc:sldMk cId="0" sldId="274"/>
            <ac:picMk id="5" creationId="{85F9CA9B-5590-1097-FEED-054419267E0E}"/>
          </ac:picMkLst>
        </pc:picChg>
        <pc:picChg chg="add">
          <ac:chgData name="Sarah Raisanen" userId="S::viewconference_live.co.uk#ext#@rnib.org.uk::906b526a-c205-489d-9086-49b09dd66414" providerId="AD" clId="Web-{F50516DE-D89A-160C-F5E7-DC93FAB52822}" dt="2023-08-13T15:46:35.340" v="6"/>
          <ac:picMkLst>
            <pc:docMk/>
            <pc:sldMk cId="0" sldId="274"/>
            <ac:picMk id="7" creationId="{6C73BB98-490C-BDA5-4167-8D41BEFDC363}"/>
          </ac:picMkLst>
        </pc:picChg>
        <pc:picChg chg="del">
          <ac:chgData name="Sarah Raisanen" userId="S::viewconference_live.co.uk#ext#@rnib.org.uk::906b526a-c205-489d-9086-49b09dd66414" providerId="AD" clId="Web-{F50516DE-D89A-160C-F5E7-DC93FAB52822}" dt="2023-08-13T15:46:14.307" v="1"/>
          <ac:picMkLst>
            <pc:docMk/>
            <pc:sldMk cId="0" sldId="274"/>
            <ac:picMk id="68" creationId="{00000000-0000-0000-0000-000000000000}"/>
          </ac:picMkLst>
        </pc:picChg>
        <pc:picChg chg="del">
          <ac:chgData name="Sarah Raisanen" userId="S::viewconference_live.co.uk#ext#@rnib.org.uk::906b526a-c205-489d-9086-49b09dd66414" providerId="AD" clId="Web-{F50516DE-D89A-160C-F5E7-DC93FAB52822}" dt="2023-08-13T15:46:13.620" v="0"/>
          <ac:picMkLst>
            <pc:docMk/>
            <pc:sldMk cId="0" sldId="274"/>
            <ac:picMk id="69" creationId="{00000000-0000-0000-0000-000000000000}"/>
          </ac:picMkLst>
        </pc:picChg>
        <pc:picChg chg="del">
          <ac:chgData name="Sarah Raisanen" userId="S::viewconference_live.co.uk#ext#@rnib.org.uk::906b526a-c205-489d-9086-49b09dd66414" providerId="AD" clId="Web-{F50516DE-D89A-160C-F5E7-DC93FAB52822}" dt="2023-08-13T15:46:16.370" v="3"/>
          <ac:picMkLst>
            <pc:docMk/>
            <pc:sldMk cId="0" sldId="274"/>
            <ac:picMk id="70" creationId="{00000000-0000-0000-0000-000000000000}"/>
          </ac:picMkLst>
        </pc:picChg>
        <pc:picChg chg="del">
          <ac:chgData name="Sarah Raisanen" userId="S::viewconference_live.co.uk#ext#@rnib.org.uk::906b526a-c205-489d-9086-49b09dd66414" providerId="AD" clId="Web-{F50516DE-D89A-160C-F5E7-DC93FAB52822}" dt="2023-08-13T15:46:15.229" v="2"/>
          <ac:picMkLst>
            <pc:docMk/>
            <pc:sldMk cId="0" sldId="274"/>
            <ac:picMk id="71" creationId="{00000000-0000-0000-0000-000000000000}"/>
          </ac:picMkLst>
        </pc:picChg>
      </pc:sldChg>
      <pc:sldChg chg="modSp">
        <pc:chgData name="Sarah Raisanen" userId="S::viewconference_live.co.uk#ext#@rnib.org.uk::906b526a-c205-489d-9086-49b09dd66414" providerId="AD" clId="Web-{F50516DE-D89A-160C-F5E7-DC93FAB52822}" dt="2023-08-13T15:54:47.488" v="112" actId="20577"/>
        <pc:sldMkLst>
          <pc:docMk/>
          <pc:sldMk cId="941776324" sldId="283"/>
        </pc:sldMkLst>
        <pc:spChg chg="mod">
          <ac:chgData name="Sarah Raisanen" userId="S::viewconference_live.co.uk#ext#@rnib.org.uk::906b526a-c205-489d-9086-49b09dd66414" providerId="AD" clId="Web-{F50516DE-D89A-160C-F5E7-DC93FAB52822}" dt="2023-08-13T15:54:47.488" v="112" actId="20577"/>
          <ac:spMkLst>
            <pc:docMk/>
            <pc:sldMk cId="941776324" sldId="283"/>
            <ac:spMk id="3" creationId="{C42C4E53-6986-902D-133A-420D45663422}"/>
          </ac:spMkLst>
        </pc:spChg>
      </pc:sldChg>
      <pc:sldChg chg="modSp">
        <pc:chgData name="Sarah Raisanen" userId="S::viewconference_live.co.uk#ext#@rnib.org.uk::906b526a-c205-489d-9086-49b09dd66414" providerId="AD" clId="Web-{F50516DE-D89A-160C-F5E7-DC93FAB52822}" dt="2023-08-13T15:56:05.289" v="126" actId="20577"/>
        <pc:sldMkLst>
          <pc:docMk/>
          <pc:sldMk cId="2159272230" sldId="284"/>
        </pc:sldMkLst>
        <pc:spChg chg="mod">
          <ac:chgData name="Sarah Raisanen" userId="S::viewconference_live.co.uk#ext#@rnib.org.uk::906b526a-c205-489d-9086-49b09dd66414" providerId="AD" clId="Web-{F50516DE-D89A-160C-F5E7-DC93FAB52822}" dt="2023-08-13T15:56:05.289" v="126" actId="20577"/>
          <ac:spMkLst>
            <pc:docMk/>
            <pc:sldMk cId="2159272230" sldId="284"/>
            <ac:spMk id="3" creationId="{A9340DEE-561B-1235-5D2A-571816EF73BA}"/>
          </ac:spMkLst>
        </pc:spChg>
      </pc:sldChg>
      <pc:sldChg chg="modSp">
        <pc:chgData name="Sarah Raisanen" userId="S::viewconference_live.co.uk#ext#@rnib.org.uk::906b526a-c205-489d-9086-49b09dd66414" providerId="AD" clId="Web-{F50516DE-D89A-160C-F5E7-DC93FAB52822}" dt="2023-08-13T15:54:00.767" v="103" actId="1076"/>
        <pc:sldMkLst>
          <pc:docMk/>
          <pc:sldMk cId="1267364647" sldId="285"/>
        </pc:sldMkLst>
        <pc:spChg chg="mod">
          <ac:chgData name="Sarah Raisanen" userId="S::viewconference_live.co.uk#ext#@rnib.org.uk::906b526a-c205-489d-9086-49b09dd66414" providerId="AD" clId="Web-{F50516DE-D89A-160C-F5E7-DC93FAB52822}" dt="2023-08-13T15:53:57.783" v="102" actId="1076"/>
          <ac:spMkLst>
            <pc:docMk/>
            <pc:sldMk cId="1267364647" sldId="285"/>
            <ac:spMk id="2" creationId="{9F4C66D0-3F07-EB44-11A2-A96C028CAEA1}"/>
          </ac:spMkLst>
        </pc:spChg>
        <pc:spChg chg="mod">
          <ac:chgData name="Sarah Raisanen" userId="S::viewconference_live.co.uk#ext#@rnib.org.uk::906b526a-c205-489d-9086-49b09dd66414" providerId="AD" clId="Web-{F50516DE-D89A-160C-F5E7-DC93FAB52822}" dt="2023-08-13T15:54:00.767" v="103" actId="1076"/>
          <ac:spMkLst>
            <pc:docMk/>
            <pc:sldMk cId="1267364647" sldId="285"/>
            <ac:spMk id="3" creationId="{C42C4E53-6986-902D-133A-420D45663422}"/>
          </ac:spMkLst>
        </pc:spChg>
      </pc:sldChg>
      <pc:sldChg chg="modSp">
        <pc:chgData name="Sarah Raisanen" userId="S::viewconference_live.co.uk#ext#@rnib.org.uk::906b526a-c205-489d-9086-49b09dd66414" providerId="AD" clId="Web-{F50516DE-D89A-160C-F5E7-DC93FAB52822}" dt="2023-08-13T15:54:41.472" v="111" actId="20577"/>
        <pc:sldMkLst>
          <pc:docMk/>
          <pc:sldMk cId="2774298720" sldId="288"/>
        </pc:sldMkLst>
        <pc:spChg chg="mod">
          <ac:chgData name="Sarah Raisanen" userId="S::viewconference_live.co.uk#ext#@rnib.org.uk::906b526a-c205-489d-9086-49b09dd66414" providerId="AD" clId="Web-{F50516DE-D89A-160C-F5E7-DC93FAB52822}" dt="2023-08-13T15:54:41.472" v="111" actId="20577"/>
          <ac:spMkLst>
            <pc:docMk/>
            <pc:sldMk cId="2774298720" sldId="288"/>
            <ac:spMk id="3" creationId="{763925C0-90CD-A5E7-6D59-110860F4F8F1}"/>
          </ac:spMkLst>
        </pc:spChg>
      </pc:sldChg>
      <pc:sldChg chg="modSp">
        <pc:chgData name="Sarah Raisanen" userId="S::viewconference_live.co.uk#ext#@rnib.org.uk::906b526a-c205-489d-9086-49b09dd66414" providerId="AD" clId="Web-{F50516DE-D89A-160C-F5E7-DC93FAB52822}" dt="2023-08-13T15:51:51.761" v="57" actId="20577"/>
        <pc:sldMkLst>
          <pc:docMk/>
          <pc:sldMk cId="518958494" sldId="299"/>
        </pc:sldMkLst>
        <pc:spChg chg="mod">
          <ac:chgData name="Sarah Raisanen" userId="S::viewconference_live.co.uk#ext#@rnib.org.uk::906b526a-c205-489d-9086-49b09dd66414" providerId="AD" clId="Web-{F50516DE-D89A-160C-F5E7-DC93FAB52822}" dt="2023-08-13T15:51:51.761" v="57" actId="20577"/>
          <ac:spMkLst>
            <pc:docMk/>
            <pc:sldMk cId="518958494" sldId="299"/>
            <ac:spMk id="2" creationId="{C5C8B44E-DAC3-7C86-90C6-6550805FB84E}"/>
          </ac:spMkLst>
        </pc:spChg>
      </pc:sldChg>
      <pc:sldChg chg="modSp">
        <pc:chgData name="Sarah Raisanen" userId="S::viewconference_live.co.uk#ext#@rnib.org.uk::906b526a-c205-489d-9086-49b09dd66414" providerId="AD" clId="Web-{F50516DE-D89A-160C-F5E7-DC93FAB52822}" dt="2023-08-13T15:51:21.822" v="54"/>
        <pc:sldMkLst>
          <pc:docMk/>
          <pc:sldMk cId="3028756737" sldId="302"/>
        </pc:sldMkLst>
        <pc:graphicFrameChg chg="mod modGraphic">
          <ac:chgData name="Sarah Raisanen" userId="S::viewconference_live.co.uk#ext#@rnib.org.uk::906b526a-c205-489d-9086-49b09dd66414" providerId="AD" clId="Web-{F50516DE-D89A-160C-F5E7-DC93FAB52822}" dt="2023-08-13T15:51:21.822" v="54"/>
          <ac:graphicFrameMkLst>
            <pc:docMk/>
            <pc:sldMk cId="3028756737" sldId="302"/>
            <ac:graphicFrameMk id="7" creationId="{80884FBB-16A1-1C79-F909-B229AC39458E}"/>
          </ac:graphicFrameMkLst>
        </pc:graphicFrameChg>
      </pc:sldChg>
      <pc:sldChg chg="modSp">
        <pc:chgData name="Sarah Raisanen" userId="S::viewconference_live.co.uk#ext#@rnib.org.uk::906b526a-c205-489d-9086-49b09dd66414" providerId="AD" clId="Web-{F50516DE-D89A-160C-F5E7-DC93FAB52822}" dt="2023-08-13T15:55:58.226" v="124" actId="20577"/>
        <pc:sldMkLst>
          <pc:docMk/>
          <pc:sldMk cId="2176296161" sldId="305"/>
        </pc:sldMkLst>
        <pc:spChg chg="mod">
          <ac:chgData name="Sarah Raisanen" userId="S::viewconference_live.co.uk#ext#@rnib.org.uk::906b526a-c205-489d-9086-49b09dd66414" providerId="AD" clId="Web-{F50516DE-D89A-160C-F5E7-DC93FAB52822}" dt="2023-08-13T15:55:58.226" v="124" actId="20577"/>
          <ac:spMkLst>
            <pc:docMk/>
            <pc:sldMk cId="2176296161" sldId="305"/>
            <ac:spMk id="3" creationId="{A9340DEE-561B-1235-5D2A-571816EF73BA}"/>
          </ac:spMkLst>
        </pc:spChg>
      </pc:sldChg>
      <pc:sldChg chg="modSp">
        <pc:chgData name="Sarah Raisanen" userId="S::viewconference_live.co.uk#ext#@rnib.org.uk::906b526a-c205-489d-9086-49b09dd66414" providerId="AD" clId="Web-{F50516DE-D89A-160C-F5E7-DC93FAB52822}" dt="2023-08-13T15:53:39.798" v="101" actId="20577"/>
        <pc:sldMkLst>
          <pc:docMk/>
          <pc:sldMk cId="3383986235" sldId="306"/>
        </pc:sldMkLst>
        <pc:spChg chg="mod">
          <ac:chgData name="Sarah Raisanen" userId="S::viewconference_live.co.uk#ext#@rnib.org.uk::906b526a-c205-489d-9086-49b09dd66414" providerId="AD" clId="Web-{F50516DE-D89A-160C-F5E7-DC93FAB52822}" dt="2023-08-13T15:53:39.798" v="101" actId="20577"/>
          <ac:spMkLst>
            <pc:docMk/>
            <pc:sldMk cId="3383986235" sldId="306"/>
            <ac:spMk id="3" creationId="{1EFCFDD4-464F-426F-B17B-2B6E6F935A9C}"/>
          </ac:spMkLst>
        </pc:spChg>
      </pc:sldChg>
      <pc:sldChg chg="modSp">
        <pc:chgData name="Sarah Raisanen" userId="S::viewconference_live.co.uk#ext#@rnib.org.uk::906b526a-c205-489d-9086-49b09dd66414" providerId="AD" clId="Web-{F50516DE-D89A-160C-F5E7-DC93FAB52822}" dt="2023-08-13T15:54:22.925" v="108" actId="20577"/>
        <pc:sldMkLst>
          <pc:docMk/>
          <pc:sldMk cId="1304666219" sldId="307"/>
        </pc:sldMkLst>
        <pc:spChg chg="mod">
          <ac:chgData name="Sarah Raisanen" userId="S::viewconference_live.co.uk#ext#@rnib.org.uk::906b526a-c205-489d-9086-49b09dd66414" providerId="AD" clId="Web-{F50516DE-D89A-160C-F5E7-DC93FAB52822}" dt="2023-08-13T15:54:22.925" v="108" actId="20577"/>
          <ac:spMkLst>
            <pc:docMk/>
            <pc:sldMk cId="1304666219" sldId="307"/>
            <ac:spMk id="3" creationId="{8F14A6D8-2FBF-BD77-361E-EAF48DF7A2EC}"/>
          </ac:spMkLst>
        </pc:spChg>
      </pc:sldChg>
      <pc:sldChg chg="modSp">
        <pc:chgData name="Sarah Raisanen" userId="S::viewconference_live.co.uk#ext#@rnib.org.uk::906b526a-c205-489d-9086-49b09dd66414" providerId="AD" clId="Web-{F50516DE-D89A-160C-F5E7-DC93FAB52822}" dt="2023-08-13T15:51:47.433" v="55" actId="20577"/>
        <pc:sldMkLst>
          <pc:docMk/>
          <pc:sldMk cId="1035816901" sldId="308"/>
        </pc:sldMkLst>
        <pc:spChg chg="mod">
          <ac:chgData name="Sarah Raisanen" userId="S::viewconference_live.co.uk#ext#@rnib.org.uk::906b526a-c205-489d-9086-49b09dd66414" providerId="AD" clId="Web-{F50516DE-D89A-160C-F5E7-DC93FAB52822}" dt="2023-08-13T15:51:47.433" v="55" actId="20577"/>
          <ac:spMkLst>
            <pc:docMk/>
            <pc:sldMk cId="1035816901" sldId="308"/>
            <ac:spMk id="2" creationId="{C5C8B44E-DAC3-7C86-90C6-6550805FB84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8C46F-9DC0-4BFA-B9A2-7EB6535BD32A}" type="datetimeFigureOut">
              <a:rPr lang="en-GB" smtClean="0"/>
              <a:t>13/09/2023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31439-7C6A-4E4D-B290-0D604FA9395E}" type="slidenum">
              <a:rPr lang="en-GB" smtClean="0"/>
              <a:t>‹#›</a:t>
            </a:fld>
            <a:endParaRPr lang="en-GB"/>
          </a:p>
        </p:txBody>
      </p:sp>
    </p:spTree>
    <p:extLst>
      <p:ext uri="{BB962C8B-B14F-4D97-AF65-F5344CB8AC3E}">
        <p14:creationId xmlns:p14="http://schemas.microsoft.com/office/powerpoint/2010/main" val="64925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guidedogs.org.uk/-/media/project/guidedogs/guidedogsdotorg/files/services-we-provide/mobility-training/summaryofthequalitystandardsforthedeliveryofhabilitationtrainingtochildrenandyoungpeoplewithvisionim.pdf/"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Introductions as appropriate to the session.</a:t>
            </a:r>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This presentation is one of 12 training</a:t>
            </a:r>
            <a:r>
              <a:rPr lang="en-GB" dirty="0">
                <a:latin typeface="Arial" panose="020B0604020202020204" pitchFamily="34" charset="0"/>
                <a:cs typeface="Arial" panose="020B0604020202020204" pitchFamily="34" charset="0"/>
                <a:sym typeface="Arial"/>
              </a:rPr>
              <a:t> resources </a:t>
            </a:r>
            <a:r>
              <a:rPr lang="en-GB" dirty="0">
                <a:latin typeface="Arial" panose="020B0604020202020204" pitchFamily="34" charset="0"/>
                <a:ea typeface="Arial"/>
                <a:cs typeface="Arial" panose="020B0604020202020204" pitchFamily="34" charset="0"/>
                <a:sym typeface="Arial"/>
              </a:rPr>
              <a:t>related to the CFVI and has a focus on Area 6 of the framework: </a:t>
            </a:r>
            <a:r>
              <a:rPr lang="en-GB" i="0" dirty="0">
                <a:latin typeface="Arial" panose="020B0604020202020204" pitchFamily="34" charset="0"/>
                <a:ea typeface="Arial"/>
                <a:cs typeface="Arial" panose="020B0604020202020204" pitchFamily="34" charset="0"/>
                <a:sym typeface="Arial"/>
              </a:rPr>
              <a:t>Habilitation – Independent Living Skills (ILS).</a:t>
            </a:r>
          </a:p>
          <a:p>
            <a:pPr marL="457200" lvl="0" indent="-228600" algn="just" rtl="0">
              <a:lnSpc>
                <a:spcPct val="100000"/>
              </a:lnSpc>
              <a:spcBef>
                <a:spcPts val="0"/>
              </a:spcBef>
              <a:spcAft>
                <a:spcPts val="0"/>
              </a:spcAft>
              <a:buSzPts val="1400"/>
              <a:buNone/>
            </a:pPr>
            <a:endParaRPr lang="en-GB" b="0" dirty="0">
              <a:solidFill>
                <a:srgbClr val="000000"/>
              </a:solidFill>
              <a:latin typeface="Arial"/>
              <a:ea typeface="Arial"/>
              <a:cs typeface="Arial"/>
              <a:sym typeface="Arial"/>
            </a:endParaRPr>
          </a:p>
          <a:p>
            <a:pPr marL="457200" lvl="0" indent="-228600" algn="just" rtl="0">
              <a:lnSpc>
                <a:spcPct val="100000"/>
              </a:lnSpc>
              <a:spcBef>
                <a:spcPts val="0"/>
              </a:spcBef>
              <a:spcAft>
                <a:spcPts val="0"/>
              </a:spcAft>
              <a:buSzPts val="1400"/>
              <a:buNone/>
            </a:pPr>
            <a:r>
              <a:rPr lang="en-GB" sz="1400" dirty="0">
                <a:latin typeface="Arial"/>
                <a:ea typeface="Arial"/>
                <a:cs typeface="Arial"/>
                <a:sym typeface="Arial"/>
              </a:rPr>
              <a:t> </a:t>
            </a:r>
            <a:endParaRPr lang="en-GB" dirty="0"/>
          </a:p>
          <a:p>
            <a:pPr marL="0" marR="0" lvl="0" indent="0" algn="l" rtl="0">
              <a:lnSpc>
                <a:spcPct val="100000"/>
              </a:lnSpc>
              <a:spcBef>
                <a:spcPts val="0"/>
              </a:spcBef>
              <a:spcAft>
                <a:spcPts val="0"/>
              </a:spcAft>
              <a:buClr>
                <a:srgbClr val="000000"/>
              </a:buClr>
              <a:buSzPts val="1400"/>
              <a:buFont typeface="Arial"/>
              <a:buNone/>
            </a:pPr>
            <a:endParaRPr lang="en-GB" sz="1400" dirty="0">
              <a:latin typeface="Arial"/>
              <a:ea typeface="Arial"/>
              <a:cs typeface="Arial"/>
              <a:sym typeface="Arial"/>
            </a:endParaRPr>
          </a:p>
          <a:p>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a:t>
            </a:fld>
            <a:endParaRPr lang="en-GB"/>
          </a:p>
        </p:txBody>
      </p:sp>
    </p:spTree>
    <p:extLst>
      <p:ext uri="{BB962C8B-B14F-4D97-AF65-F5344CB8AC3E}">
        <p14:creationId xmlns:p14="http://schemas.microsoft.com/office/powerpoint/2010/main" val="1078021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Pose the question to the audience. They can respond as a whole audience, be allocated to time limited discussion groups or post up post-it notes of responses.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Make the point that the reasons why it’s important for all children and young people applies to those children and young people with a vision impairment.</a:t>
            </a:r>
          </a:p>
          <a:p>
            <a:pPr marL="171450" indent="-171450">
              <a:buFont typeface="Arial" panose="020B0604020202020204" pitchFamily="34" charset="0"/>
              <a:buChar char="•"/>
            </a:pPr>
            <a:r>
              <a:rPr lang="en-GB" sz="1200" dirty="0">
                <a:solidFill>
                  <a:srgbClr val="FF0000"/>
                </a:solidFill>
                <a:effectLst/>
                <a:latin typeface="Arial"/>
                <a:ea typeface="Calibri" panose="020F0502020204030204" pitchFamily="34" charset="0"/>
                <a:cs typeface="Arial"/>
              </a:rPr>
              <a:t>You should also emphasise that ILS doesn’t start in school for CYPVI - for example a </a:t>
            </a:r>
            <a:r>
              <a:rPr lang="en-GB" sz="1200" dirty="0">
                <a:solidFill>
                  <a:srgbClr val="FF0000"/>
                </a:solidFill>
                <a:latin typeface="Arial"/>
                <a:ea typeface="Calibri" panose="020F0502020204030204" pitchFamily="34" charset="0"/>
                <a:cs typeface="Arial"/>
              </a:rPr>
              <a:t>RQHS </a:t>
            </a:r>
            <a:r>
              <a:rPr lang="en-GB" sz="1200" dirty="0">
                <a:solidFill>
                  <a:srgbClr val="FF0000"/>
                </a:solidFill>
                <a:effectLst/>
                <a:latin typeface="Arial"/>
                <a:ea typeface="Calibri" panose="020F0502020204030204" pitchFamily="34" charset="0"/>
                <a:cs typeface="Arial"/>
              </a:rPr>
              <a:t>may support babies / toddlers with finger feeding, developing independent spoon use within the home environment.</a:t>
            </a:r>
            <a:r>
              <a:rPr lang="en-GB" sz="1200" dirty="0">
                <a:solidFill>
                  <a:srgbClr val="FF0000"/>
                </a:solidFill>
                <a:latin typeface="Arial"/>
                <a:ea typeface="Calibri" panose="020F0502020204030204" pitchFamily="34" charset="0"/>
                <a:cs typeface="Arial"/>
              </a:rPr>
              <a:t> </a:t>
            </a:r>
            <a:endParaRPr lang="en-GB" sz="1200"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10</a:t>
            </a:fld>
            <a:endParaRPr lang="en-GB"/>
          </a:p>
        </p:txBody>
      </p:sp>
    </p:spTree>
    <p:extLst>
      <p:ext uri="{BB962C8B-B14F-4D97-AF65-F5344CB8AC3E}">
        <p14:creationId xmlns:p14="http://schemas.microsoft.com/office/powerpoint/2010/main" val="5677822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Talk through the bullet points with reference and illustrate with examples if possible of how children/young people can begin to learn personal independence skills incidentally through watching others (e.g. tying shoelaces, telling the time etc)</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Invite the audience to provide some examples of personal independence skills that children/young people might learn incidentally through watching others. Some examples you might mention include: watching family members clean their teeth; watching others tie their shoelaces; seeing how money/cards are used when out shopping etc.</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Emphasise again the importance of collaborative working with families/carers when </a:t>
            </a:r>
            <a:r>
              <a:rPr lang="en-GB" sz="1200" dirty="0">
                <a:effectLst/>
                <a:latin typeface="Arial" panose="020B0604020202020204" pitchFamily="34" charset="0"/>
                <a:ea typeface="Calibri" panose="020F0502020204030204" pitchFamily="34" charset="0"/>
              </a:rPr>
              <a:t>designing/implementing intervention approaches. </a:t>
            </a: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Optional activities</a:t>
            </a:r>
          </a:p>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You might want to incorporate some practical activities at this point to draw out these points. Examples include the workstation activities presented in slide 6 (or a variation on a theme). A very simple activity is to invite the audience to undertake a basic living skill but without using vision – examples include, identifying different coins and notes in a wallet/purse; finding a specific item such as a pen in a bag/handbag, finding shoes and putting these on, identifying items in a toilet/sponge bag such as toothpaste etc.</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Following these activities you can invite members to share their experiences of how they performed the task without the use of vision and what would make each task easier to manage if they were learning how to do it with reduced vision.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You can also ask members of the audience who wear glasses or contact lenses to explain how </a:t>
            </a:r>
            <a:r>
              <a:rPr lang="en-GB" sz="1200" b="0" strike="noStrike" dirty="0">
                <a:latin typeface="Arial" panose="020B0604020202020204" pitchFamily="34" charset="0"/>
                <a:cs typeface="Arial" panose="020B0604020202020204" pitchFamily="34" charset="0"/>
              </a:rPr>
              <a:t>they</a:t>
            </a:r>
            <a:r>
              <a:rPr lang="en-GB" sz="1200" dirty="0">
                <a:latin typeface="Arial" panose="020B0604020202020204" pitchFamily="34" charset="0"/>
                <a:cs typeface="Arial" panose="020B0604020202020204" pitchFamily="34" charset="0"/>
              </a:rPr>
              <a:t> undertake particular skills when not wearing them i.e. how do they compensate for reduced vision? You can offer some examples such as finding a toothbrush in a bathroom without use of glasses/contact lenses; selecting the correct ingredients/tin from a food cupboard etc.</a:t>
            </a:r>
          </a:p>
          <a:p>
            <a:pPr marL="171450" indent="-171450">
              <a:buFont typeface="Arial" panose="020B0604020202020204" pitchFamily="34" charset="0"/>
              <a:buChar char="•"/>
            </a:pP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Other activities include drawing on authentic scenarios that have relevance to a particular CYPVI – as examples, preparing to go on a residential trip for the first time; p</a:t>
            </a:r>
            <a:r>
              <a:rPr lang="en-GB" sz="1200" dirty="0">
                <a:solidFill>
                  <a:srgbClr val="FF0000"/>
                </a:solidFill>
                <a:effectLst/>
                <a:latin typeface="Arial" panose="020B0604020202020204" pitchFamily="34" charset="0"/>
                <a:ea typeface="Calibri" panose="020F0502020204030204" pitchFamily="34" charset="0"/>
              </a:rPr>
              <a:t>reparing to go to college/University etc. </a:t>
            </a:r>
            <a:endParaRPr lang="en-GB" sz="1200" dirty="0">
              <a:latin typeface="Arial" panose="020B0604020202020204" pitchFamily="34" charset="0"/>
              <a:cs typeface="Arial" panose="020B0604020202020204" pitchFamily="34" charset="0"/>
            </a:endParaRPr>
          </a:p>
          <a:p>
            <a:endParaRPr lang="en-GB" sz="1200" dirty="0"/>
          </a:p>
        </p:txBody>
      </p:sp>
      <p:sp>
        <p:nvSpPr>
          <p:cNvPr id="4" name="Slide Number Placeholder 3"/>
          <p:cNvSpPr>
            <a:spLocks noGrp="1"/>
          </p:cNvSpPr>
          <p:nvPr>
            <p:ph type="sldNum" sz="quarter" idx="5"/>
          </p:nvPr>
        </p:nvSpPr>
        <p:spPr/>
        <p:txBody>
          <a:bodyPr/>
          <a:lstStyle/>
          <a:p>
            <a:fld id="{5FF31439-7C6A-4E4D-B290-0D604FA9395E}" type="slidenum">
              <a:rPr lang="en-GB" smtClean="0"/>
              <a:t>11</a:t>
            </a:fld>
            <a:endParaRPr lang="en-GB"/>
          </a:p>
        </p:txBody>
      </p:sp>
    </p:spTree>
    <p:extLst>
      <p:ext uri="{BB962C8B-B14F-4D97-AF65-F5344CB8AC3E}">
        <p14:creationId xmlns:p14="http://schemas.microsoft.com/office/powerpoint/2010/main" val="1234436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284663"/>
          </a:xfrm>
        </p:spPr>
        <p:txBody>
          <a:bodyPr/>
          <a:lstStyle/>
          <a:p>
            <a:r>
              <a:rPr lang="en-GB" b="1" dirty="0"/>
              <a:t>Speaker notes</a:t>
            </a:r>
          </a:p>
          <a:p>
            <a:endParaRPr lang="en-GB" b="1" dirty="0"/>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The CFVI recognises the importance of work in this area lead by specialists working in collaboration with other professionals and families.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Talk about the importance of </a:t>
            </a:r>
            <a:r>
              <a:rPr lang="en-GB" sz="1200" dirty="0">
                <a:latin typeface="Arial" panose="020B0604020202020204" pitchFamily="34" charset="0"/>
                <a:ea typeface="Times New Roman" panose="02020603050405020304" pitchFamily="18" charset="0"/>
                <a:cs typeface="Arial" panose="020B0604020202020204" pitchFamily="34" charset="0"/>
              </a:rPr>
              <a:t>collaborative working to promote access and inclusion by developing strategies that suits the child/young person best as early as possible. All working together on the same interventions targeting focused skills and under the guidance of a RQHS is highly beneficial. This includes not only home and formal education settings but also the support/input provided in other settings </a:t>
            </a: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such as youth organisations (e.g. Scouts, Guides etc).</a:t>
            </a:r>
            <a:r>
              <a:rPr lang="en-GB" sz="1200" dirty="0">
                <a:solidFill>
                  <a:srgbClr val="FF0000"/>
                </a:solidFill>
                <a:latin typeface="Arial" panose="020B0604020202020204" pitchFamily="34" charset="0"/>
                <a:ea typeface="Calibri" panose="020F0502020204030204" pitchFamily="34" charset="0"/>
                <a:cs typeface="Arial" panose="020B0604020202020204" pitchFamily="34" charset="0"/>
              </a:rPr>
              <a:t> </a:t>
            </a:r>
            <a:endParaRPr lang="en-GB" sz="1200" dirty="0">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The next slide provides examples of targeted intervention approaches in this area that have been selected from the CFVI. </a:t>
            </a:r>
            <a:endParaRPr lang="en-GB" sz="1200" dirty="0">
              <a:latin typeface="Arial" panose="020B060402020202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Guidance for speaker</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In expanding upon points 1-3 you might consider:</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how types and degree of specialist intervention/joint working  are affected by these factors. You could illustrate this with examples from children and young people with whom you have worked </a:t>
            </a:r>
            <a:r>
              <a:rPr lang="en-GB" sz="1200" b="0" dirty="0">
                <a:latin typeface="Arial" panose="020B0604020202020204" pitchFamily="34" charset="0"/>
                <a:cs typeface="Arial" panose="020B0604020202020204" pitchFamily="34" charset="0"/>
              </a:rPr>
              <a:t>or </a:t>
            </a:r>
            <a:r>
              <a:rPr lang="en-GB" sz="1200" dirty="0">
                <a:latin typeface="Arial" panose="020B0604020202020204" pitchFamily="34" charset="0"/>
                <a:cs typeface="Arial" panose="020B0604020202020204" pitchFamily="34" charset="0"/>
              </a:rPr>
              <a:t>if delivering to an educational setting explain in some depth the work you do with the child in the setting and how these points have informed your work/advice/joint working. If you have more than two children in a setting, you could illustrate/explain why your approach to the two children may differ.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If you are presenting to LA/managers/SEN Caseworkers, you could explain why input/types of outcomes/target setting/intervention differs. </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12</a:t>
            </a:fld>
            <a:endParaRPr lang="en-GB"/>
          </a:p>
        </p:txBody>
      </p:sp>
    </p:spTree>
    <p:extLst>
      <p:ext uri="{BB962C8B-B14F-4D97-AF65-F5344CB8AC3E}">
        <p14:creationId xmlns:p14="http://schemas.microsoft.com/office/powerpoint/2010/main" val="825381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284663"/>
          </a:xfrm>
        </p:spPr>
        <p:txBody>
          <a:bodyPr/>
          <a:lstStyle/>
          <a:p>
            <a:r>
              <a:rPr lang="en-GB" sz="1200" b="1" dirty="0">
                <a:latin typeface="Arial" panose="020B0604020202020204" pitchFamily="34" charset="0"/>
                <a:cs typeface="Arial" panose="020B0604020202020204" pitchFamily="34" charset="0"/>
              </a:rPr>
              <a:t>Speaker notes</a:t>
            </a:r>
          </a:p>
          <a:p>
            <a:pPr marL="171450" indent="-171450">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The scenario based discussions have helped identify a range if input that would be needed to develop ILS skills: hence the CFVI recognises the importance of work in this area lead by specialists working in collaboration with others. </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Talk about the importance of </a:t>
            </a:r>
            <a:r>
              <a:rPr lang="en-GB" sz="1200" dirty="0">
                <a:latin typeface="Arial" panose="020B0604020202020204" pitchFamily="34" charset="0"/>
                <a:ea typeface="Times New Roman" panose="02020603050405020304" pitchFamily="18" charset="0"/>
                <a:cs typeface="Arial" panose="020B0604020202020204" pitchFamily="34" charset="0"/>
              </a:rPr>
              <a:t>collaborative working with families and professionals to promote access and inclusion by developing strategies that suit the child/young person best as early as possible. </a:t>
            </a:r>
          </a:p>
          <a:p>
            <a:pPr marL="171450" indent="-171450">
              <a:buFont typeface="Arial" panose="020B0604020202020204" pitchFamily="34" charset="0"/>
              <a:buChar char="•"/>
            </a:pPr>
            <a:endParaRPr lang="en-GB" sz="1200" dirty="0">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All working together on the same interventions targeting ILS is highly beneficial; but ensure you are clear about this work being led by QRHS. </a:t>
            </a:r>
          </a:p>
          <a:p>
            <a:pPr marL="171450" indent="-171450">
              <a:buFont typeface="Arial" panose="020B0604020202020204" pitchFamily="34" charset="0"/>
              <a:buChar char="•"/>
            </a:pPr>
            <a:endParaRPr lang="en-GB" sz="1200" dirty="0">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i="0" dirty="0">
                <a:solidFill>
                  <a:srgbClr val="333333"/>
                </a:solidFill>
                <a:effectLst/>
                <a:latin typeface="Arial" panose="020B0604020202020204" pitchFamily="34" charset="0"/>
                <a:ea typeface="Calibri" panose="020F0502020204030204" pitchFamily="34" charset="0"/>
                <a:cs typeface="Arial" panose="020B0604020202020204" pitchFamily="34" charset="0"/>
              </a:rPr>
              <a:t>In your discussion, emphasise that while it can be convenient for planning purposes to focus on relatively ‘short-term’ and ‘longer-term’ goals such a dichotomy does not do justice to the progressive and cumulative nature of how we learn skills. An important point therefore is that in our planning we should be seeking to promote maximum inclusion, participation, and agency during childhood, which is itself constitutive of the process of preparing for adulthood, one step at a time. </a:t>
            </a:r>
          </a:p>
          <a:p>
            <a:pPr marL="171450" indent="-171450">
              <a:buFont typeface="Arial" panose="020B0604020202020204" pitchFamily="34" charset="0"/>
              <a:buChar char="•"/>
            </a:pPr>
            <a:endParaRPr lang="en-GB" sz="1200" i="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GB" sz="1200" i="0" dirty="0">
                <a:solidFill>
                  <a:schemeClr val="tx1"/>
                </a:solidFill>
                <a:effectLst/>
                <a:latin typeface="Arial" panose="020B0604020202020204" pitchFamily="34" charset="0"/>
                <a:ea typeface="Calibri" panose="020F0502020204030204" pitchFamily="34" charset="0"/>
                <a:cs typeface="Arial" panose="020B0604020202020204" pitchFamily="34" charset="0"/>
              </a:rPr>
              <a:t>The final point on this slide can open up an interesting discussion about the nature of support that is required and at what point this should be provided (very much in line with the A2l/L2A model).  Points to draw out can include: providing </a:t>
            </a:r>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the child/young person with more time to learn how to do something for themselves and expecting them to have the growing responsibility that other children/young people do. </a:t>
            </a:r>
          </a:p>
          <a:p>
            <a:pPr marL="171450" indent="-171450">
              <a:buFont typeface="Arial" panose="020B0604020202020204" pitchFamily="34" charset="0"/>
              <a:buChar char="•"/>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Explain that the next slide outlines some targeted intervention approaches from the CFVI.  </a:t>
            </a:r>
          </a:p>
          <a:p>
            <a:pPr marL="171450" indent="-171450">
              <a:buFont typeface="Arial" panose="020B0604020202020204" pitchFamily="34" charset="0"/>
              <a:buChar char="•"/>
            </a:pPr>
            <a:endParaRPr lang="en-GB" sz="1200" i="0" dirty="0">
              <a:latin typeface="Arial" panose="020B0604020202020204" pitchFamily="34" charset="0"/>
              <a:ea typeface="Times New Roman" panose="02020603050405020304" pitchFamily="18" charset="0"/>
              <a:cs typeface="Arial" panose="020B0604020202020204" pitchFamily="34" charset="0"/>
            </a:endParaRPr>
          </a:p>
          <a:p>
            <a:pPr marL="0" indent="0">
              <a:buFont typeface="Arial" panose="020B0604020202020204" pitchFamily="34" charset="0"/>
              <a:buNone/>
            </a:pPr>
            <a:r>
              <a:rPr lang="en-GB" sz="1200" b="1" i="0" dirty="0">
                <a:latin typeface="Arial" panose="020B0604020202020204" pitchFamily="34" charset="0"/>
                <a:ea typeface="Times New Roman" panose="02020603050405020304" pitchFamily="18" charset="0"/>
                <a:cs typeface="Arial" panose="020B0604020202020204" pitchFamily="34" charset="0"/>
              </a:rPr>
              <a:t>Guidance for Speakers</a:t>
            </a:r>
          </a:p>
          <a:p>
            <a:pPr marL="0" indent="0">
              <a:buFont typeface="Arial" panose="020B0604020202020204" pitchFamily="34" charset="0"/>
              <a:buNone/>
            </a:pPr>
            <a:endParaRPr lang="en-GB" sz="1200" b="1" i="0" dirty="0">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With respect to point 1 it could be helpful to make reference </a:t>
            </a: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a </a:t>
            </a:r>
            <a:r>
              <a:rPr lang="en-GB" sz="12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spiral curriculum </a:t>
            </a: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with regards the teaching of ILS. In a spiral curriculum you cover the topic in  an age/stage appropriate manner, then revisit in more detail when the child is at the next stage/age. As an example, you teach babies how to use a spoon,  but add a fork in when their skillset improves,  but you don’t introduce sharp knives until there is an understanding of the dangers. A helpful description and video can be found on the ‘study.com’ website:</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https://study.com/academy/lesson/spiral-curriculum-definition-example.html#:~:text=After%20students%20are%20taught%20to,are%20learning%20how%20to%20read</a:t>
            </a:r>
            <a:br>
              <a:rPr lang="en-GB" sz="1200" dirty="0">
                <a:latin typeface="Arial" panose="020B0604020202020204" pitchFamily="34" charset="0"/>
                <a:cs typeface="Arial" panose="020B0604020202020204" pitchFamily="34" charset="0"/>
              </a:rPr>
            </a:br>
            <a:endParaRPr lang="en-GB" sz="12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Although the resources are free to download, you will need to create an account to view them in detail. </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  </a:t>
            </a:r>
          </a:p>
          <a:p>
            <a:pPr marL="457200">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13</a:t>
            </a:fld>
            <a:endParaRPr lang="en-GB"/>
          </a:p>
        </p:txBody>
      </p:sp>
    </p:spTree>
    <p:extLst>
      <p:ext uri="{BB962C8B-B14F-4D97-AF65-F5344CB8AC3E}">
        <p14:creationId xmlns:p14="http://schemas.microsoft.com/office/powerpoint/2010/main" val="28876030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This slide and the next two provide examples from the CFVI of targeted intervention approaches for this area to reduce barriers to independent participation. You can</a:t>
            </a:r>
            <a:r>
              <a:rPr lang="en-GB" b="1" dirty="0">
                <a:latin typeface="Arial" panose="020B0604020202020204" pitchFamily="34" charset="0"/>
                <a:cs typeface="Arial" panose="020B0604020202020204" pitchFamily="34" charset="0"/>
              </a:rPr>
              <a:t> </a:t>
            </a:r>
            <a:r>
              <a:rPr lang="en-GB" b="0" dirty="0">
                <a:latin typeface="Arial" panose="020B0604020202020204" pitchFamily="34" charset="0"/>
                <a:cs typeface="Arial" panose="020B0604020202020204" pitchFamily="34" charset="0"/>
              </a:rPr>
              <a:t>either</a:t>
            </a:r>
            <a:r>
              <a:rPr lang="en-GB"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run through all of these in turn (and expand as appropriate to the session);</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highlight those which you are currently focussing on if you are speaking about a particular child/young person and remove others;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keep all interventions on the slide, but highlight the ones you are focussing upon in a different colour. </a:t>
            </a: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Optional activities</a:t>
            </a: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As you work through select points, you might want to frame a discussion about how we can work together to develop a skill. As an example, if discussing ‘Eating, using cutlery’ for a particular child/young person with a vision impairment you can ask to audience to list some ideas for how this skill can be further developed in different environments. </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You may wish to make reference to a progress/monitoring tool that is drawn upon  by your school/service to show how progress is monitored with respect to select approaches. </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14</a:t>
            </a:fld>
            <a:endParaRPr lang="en-GB"/>
          </a:p>
        </p:txBody>
      </p:sp>
    </p:spTree>
    <p:extLst>
      <p:ext uri="{BB962C8B-B14F-4D97-AF65-F5344CB8AC3E}">
        <p14:creationId xmlns:p14="http://schemas.microsoft.com/office/powerpoint/2010/main" val="3841942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dirty="0"/>
          </a:p>
          <a:p>
            <a:pPr marL="0" indent="0">
              <a:buFont typeface="Arial" panose="020B0604020202020204" pitchFamily="34" charset="0"/>
              <a:buNone/>
            </a:pPr>
            <a:r>
              <a:rPr lang="en-GB" b="1" dirty="0">
                <a:latin typeface="Arial"/>
                <a:cs typeface="Arial"/>
              </a:rPr>
              <a:t>Optional activities</a:t>
            </a:r>
            <a:endParaRPr lang="en-GB" b="1"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b="0" dirty="0">
                <a:latin typeface="Arial" panose="020B0604020202020204" pitchFamily="34" charset="0"/>
                <a:cs typeface="Arial" panose="020B0604020202020204" pitchFamily="34" charset="0"/>
              </a:rPr>
              <a:t>You might wish to illustrate some of these interventions through practical activities e.g. showing a range of inclusive resources for use in the kitchen, use of tactile labels/large print on cleaning materials; adapted microwave/oven/washing machine dials etc.</a:t>
            </a:r>
          </a:p>
          <a:p>
            <a:pPr marL="171450" indent="-171450">
              <a:buFont typeface="Arial" panose="020B0604020202020204" pitchFamily="34" charset="0"/>
              <a:buChar char="•"/>
            </a:pPr>
            <a:endParaRPr lang="en-GB" b="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You may wish to make reference to a progress/monitoring tool that is drawn upon  by your school/service to show how progress is monitored with respect to select approaches. </a:t>
            </a:r>
          </a:p>
          <a:p>
            <a:pPr marL="171450" indent="-171450">
              <a:buFont typeface="Arial" panose="020B0604020202020204" pitchFamily="34" charset="0"/>
              <a:buChar char="•"/>
            </a:pPr>
            <a:endParaRPr lang="en-GB" dirty="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15</a:t>
            </a:fld>
            <a:endParaRPr lang="en-GB"/>
          </a:p>
        </p:txBody>
      </p:sp>
    </p:spTree>
    <p:extLst>
      <p:ext uri="{BB962C8B-B14F-4D97-AF65-F5344CB8AC3E}">
        <p14:creationId xmlns:p14="http://schemas.microsoft.com/office/powerpoint/2010/main" val="4127853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endParaRPr lang="en-GB"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Optional activities</a:t>
            </a:r>
          </a:p>
          <a:p>
            <a:pPr marL="0" indent="0">
              <a:buFont typeface="Arial" panose="020B0604020202020204" pitchFamily="34" charset="0"/>
              <a:buNone/>
            </a:pPr>
            <a:endParaRPr lang="en-GB" b="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b="0" dirty="0">
                <a:latin typeface="Arial" panose="020B0604020202020204" pitchFamily="34" charset="0"/>
                <a:cs typeface="Arial" panose="020B0604020202020204" pitchFamily="34" charset="0"/>
              </a:rPr>
              <a:t>You might wish to illustrate some of these interventions through practical activities.</a:t>
            </a:r>
            <a:endParaRPr lang="en-GB"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dirty="0">
                <a:latin typeface="Arial" panose="020B0604020202020204" pitchFamily="34" charset="0"/>
                <a:cs typeface="Arial" panose="020B0604020202020204" pitchFamily="34" charset="0"/>
              </a:rPr>
              <a:t>You may wish to make reference to a progress/monitoring tool that is drawn upon  by your school/service to show how progress is monitored with respect to select intervention approaches. </a:t>
            </a: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16</a:t>
            </a:fld>
            <a:endParaRPr lang="en-GB"/>
          </a:p>
        </p:txBody>
      </p:sp>
    </p:spTree>
    <p:extLst>
      <p:ext uri="{BB962C8B-B14F-4D97-AF65-F5344CB8AC3E}">
        <p14:creationId xmlns:p14="http://schemas.microsoft.com/office/powerpoint/2010/main" val="41709940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Use this slide to provide a brief overview</a:t>
            </a:r>
            <a:r>
              <a:rPr lang="en-GB" dirty="0">
                <a:latin typeface="Arial" panose="020B0604020202020204" pitchFamily="34" charset="0"/>
                <a:cs typeface="Arial" panose="020B0604020202020204" pitchFamily="34" charset="0"/>
              </a:rPr>
              <a:t> in line with the bullet points of what has informed the support of a selected young person if you are using this training resource to discuss a particular young person. If the student has additional needs, these might also be included/outlined.</a:t>
            </a: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Emphasise once again the need for collaborative working and where appropriate, working under the guidance of a RQ</a:t>
            </a:r>
            <a:r>
              <a:rPr lang="en-GB" dirty="0">
                <a:latin typeface="Arial" panose="020B0604020202020204" pitchFamily="34" charset="0"/>
                <a:cs typeface="Arial" panose="020B0604020202020204" pitchFamily="34" charset="0"/>
              </a:rPr>
              <a:t>HS</a:t>
            </a:r>
            <a:r>
              <a:rPr lang="en-GB" sz="1200" i="0" dirty="0">
                <a:latin typeface="Arial" panose="020B0604020202020204" pitchFamily="34" charset="0"/>
                <a:cs typeface="Arial" panose="020B0604020202020204" pitchFamily="34" charset="0"/>
              </a:rPr>
              <a:t>.</a:t>
            </a:r>
            <a:r>
              <a:rPr lang="en-GB" dirty="0">
                <a:latin typeface="Arial" panose="020B0604020202020204" pitchFamily="34" charset="0"/>
                <a:cs typeface="Arial" panose="020B0604020202020204" pitchFamily="34" charset="0"/>
              </a:rPr>
              <a:t> </a:t>
            </a:r>
            <a:endParaRPr lang="en-GB" sz="1200"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sz="1200"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i="0" dirty="0">
                <a:latin typeface="Arial" panose="020B0604020202020204" pitchFamily="34" charset="0"/>
                <a:cs typeface="Arial" panose="020B0604020202020204" pitchFamily="34" charset="0"/>
              </a:rPr>
              <a:t>Guidance for speaker</a:t>
            </a:r>
          </a:p>
          <a:p>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In providing details of the child’s vision impairment include</a:t>
            </a:r>
            <a:r>
              <a:rPr lang="en-GB" sz="1200" dirty="0">
                <a:effectLst/>
                <a:latin typeface="Arial" panose="020B0604020202020204" pitchFamily="34" charset="0"/>
                <a:cs typeface="Arial" panose="020B0604020202020204" pitchFamily="34" charset="0"/>
              </a:rPr>
              <a:t> </a:t>
            </a:r>
            <a:r>
              <a:rPr lang="en-GB" sz="1200" dirty="0">
                <a:effectLst/>
                <a:latin typeface="Arial" panose="020B0604020202020204" pitchFamily="34" charset="0"/>
                <a:ea typeface="Times New Roman" panose="02020603050405020304" pitchFamily="18" charset="0"/>
                <a:cs typeface="Arial" panose="020B0604020202020204" pitchFamily="34" charset="0"/>
              </a:rPr>
              <a:t>the nature and severity of the condition, if it was from birth or later onset, whether the condition is degenerative, and whether there are other physical or learning needs.</a:t>
            </a:r>
            <a:r>
              <a:rPr lang="en-GB" dirty="0">
                <a:latin typeface="Arial" panose="020B0604020202020204" pitchFamily="34" charset="0"/>
                <a:ea typeface="Times New Roman" panose="02020603050405020304" pitchFamily="18" charset="0"/>
                <a:cs typeface="Arial" panose="020B0604020202020204" pitchFamily="34" charset="0"/>
              </a:rPr>
              <a:t> </a:t>
            </a:r>
          </a:p>
          <a:p>
            <a:pPr marL="17145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Include some key points about ways in which the child/young person’s vision impairment can influence the development of their personal independence skills,</a:t>
            </a:r>
            <a:r>
              <a:rPr lang="en-GB" dirty="0">
                <a:latin typeface="Arial" panose="020B0604020202020204" pitchFamily="34" charset="0"/>
                <a:ea typeface="Times New Roman" panose="02020603050405020304" pitchFamily="18" charset="0"/>
                <a:cs typeface="Arial" panose="020B0604020202020204" pitchFamily="34" charset="0"/>
              </a:rPr>
              <a:t> </a:t>
            </a:r>
            <a:r>
              <a:rPr lang="en-GB" sz="1200" dirty="0">
                <a:latin typeface="Arial" panose="020B0604020202020204" pitchFamily="34" charset="0"/>
                <a:ea typeface="Times New Roman" panose="02020603050405020304" pitchFamily="18" charset="0"/>
                <a:cs typeface="Arial" panose="020B0604020202020204" pitchFamily="34" charset="0"/>
              </a:rPr>
              <a:t> their access to the</a:t>
            </a:r>
            <a:r>
              <a:rPr lang="en-GB" dirty="0">
                <a:latin typeface="Arial" panose="020B0604020202020204" pitchFamily="34" charset="0"/>
                <a:ea typeface="Times New Roman" panose="02020603050405020304" pitchFamily="18" charset="0"/>
                <a:cs typeface="Arial" panose="020B0604020202020204" pitchFamily="34" charset="0"/>
              </a:rPr>
              <a:t> </a:t>
            </a:r>
            <a:r>
              <a:rPr lang="en-GB" sz="1200" dirty="0">
                <a:latin typeface="Arial" panose="020B0604020202020204" pitchFamily="34" charset="0"/>
                <a:ea typeface="Times New Roman" panose="02020603050405020304" pitchFamily="18" charset="0"/>
                <a:cs typeface="Arial" panose="020B0604020202020204" pitchFamily="34" charset="0"/>
              </a:rPr>
              <a:t> curriculum as well as their social interactions.</a:t>
            </a:r>
          </a:p>
          <a:p>
            <a:pPr marL="171450" indent="-171450">
              <a:lnSpc>
                <a:spcPct val="106000"/>
              </a:lnSpc>
              <a:spcAft>
                <a:spcPts val="80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In discussing the interventions that are in place to promote development, try to align these with the terminology used in the CFVI for this area.</a:t>
            </a:r>
          </a:p>
          <a:p>
            <a:pPr marL="171450" indent="-171450">
              <a:lnSpc>
                <a:spcPct val="106000"/>
              </a:lnSpc>
              <a:spcAft>
                <a:spcPts val="800"/>
              </a:spcAft>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Include some brief information about who else you are working with to promote this area.</a:t>
            </a:r>
          </a:p>
          <a:p>
            <a:pPr>
              <a:lnSpc>
                <a:spcPct val="106000"/>
              </a:lnSpc>
              <a:spcAft>
                <a:spcPts val="800"/>
              </a:spcAft>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800"/>
              </a:spcAft>
            </a:pPr>
            <a:r>
              <a:rPr lang="en-GB" dirty="0">
                <a:latin typeface="Arial" panose="020B0604020202020204" pitchFamily="34" charset="0"/>
                <a:ea typeface="Times New Roman" panose="02020603050405020304" pitchFamily="18" charset="0"/>
                <a:cs typeface="Arial" panose="020B0604020202020204" pitchFamily="34" charset="0"/>
              </a:rPr>
              <a:t>You can illustrate the work you undertake with the chosen child/young person with for example:</a:t>
            </a:r>
          </a:p>
          <a:p>
            <a:pPr marL="171450" indent="-171450">
              <a:spcAft>
                <a:spcPts val="800"/>
              </a:spcAft>
              <a:buFont typeface="Arial" panose="020B0604020202020204" pitchFamily="34" charset="0"/>
              <a:buChar char="•"/>
            </a:pPr>
            <a:r>
              <a:rPr lang="en-GB" dirty="0">
                <a:latin typeface="Arial" panose="020B0604020202020204" pitchFamily="34" charset="0"/>
                <a:ea typeface="Times New Roman" panose="02020603050405020304" pitchFamily="18" charset="0"/>
                <a:cs typeface="Arial" panose="020B0604020202020204" pitchFamily="34" charset="0"/>
              </a:rPr>
              <a:t>Video of specialist staff working with them to support the development of their personal independence skills;</a:t>
            </a:r>
          </a:p>
          <a:p>
            <a:pPr marL="171450" indent="-171450">
              <a:spcAft>
                <a:spcPts val="800"/>
              </a:spcAft>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Demonstrating any equipment that is used; e.g. specialist cutlery, plates etc.</a:t>
            </a:r>
          </a:p>
          <a:p>
            <a:pPr marL="171450" indent="-171450">
              <a:spcAft>
                <a:spcPts val="800"/>
              </a:spcAft>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You may want to use video to reinforce certain techniques/terminology e.g.</a:t>
            </a:r>
            <a:r>
              <a:rPr lang="en-GB" dirty="0">
                <a:latin typeface="Arial" panose="020B0604020202020204" pitchFamily="34" charset="0"/>
                <a:ea typeface="Times New Roman" panose="02020603050405020304" pitchFamily="18" charset="0"/>
                <a:cs typeface="Arial" panose="020B0604020202020204" pitchFamily="34" charset="0"/>
              </a:rPr>
              <a:t> </a:t>
            </a:r>
            <a:r>
              <a:rPr lang="en-GB" sz="1200" dirty="0">
                <a:effectLst/>
                <a:latin typeface="Arial" panose="020B0604020202020204" pitchFamily="34" charset="0"/>
                <a:ea typeface="Times New Roman" panose="02020603050405020304" pitchFamily="18" charset="0"/>
                <a:cs typeface="Arial" panose="020B0604020202020204" pitchFamily="34" charset="0"/>
              </a:rPr>
              <a:t> table skills at lunch time in school.</a:t>
            </a:r>
          </a:p>
          <a:p>
            <a:pPr marL="0" indent="0">
              <a:buNone/>
            </a:pPr>
            <a:endParaRPr lang="en-GB" i="1"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17</a:t>
            </a:fld>
            <a:endParaRPr lang="en-GB"/>
          </a:p>
        </p:txBody>
      </p:sp>
    </p:spTree>
    <p:extLst>
      <p:ext uri="{BB962C8B-B14F-4D97-AF65-F5344CB8AC3E}">
        <p14:creationId xmlns:p14="http://schemas.microsoft.com/office/powerpoint/2010/main" val="29640158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342900" lvl="0" indent="-342900" algn="just">
              <a:lnSpc>
                <a:spcPct val="150000"/>
              </a:lnSpc>
              <a:buFont typeface="Symbol" panose="05050102010706020507" pitchFamily="18" charset="2"/>
              <a:buChar char=""/>
            </a:pPr>
            <a:r>
              <a:rPr lang="en-GB" sz="1200" i="0" dirty="0">
                <a:effectLst/>
                <a:latin typeface="Arial" panose="020B0604020202020204" pitchFamily="34" charset="0"/>
                <a:ea typeface="Calibri" panose="020F0502020204030204" pitchFamily="34" charset="0"/>
                <a:cs typeface="Arial" panose="020B0604020202020204" pitchFamily="34" charset="0"/>
              </a:rPr>
              <a:t>Run through the key points  expanding as appropriate. </a:t>
            </a:r>
          </a:p>
          <a:p>
            <a:pPr marL="342900" lvl="0" indent="-342900" algn="just">
              <a:lnSpc>
                <a:spcPct val="150000"/>
              </a:lnSpc>
              <a:buFont typeface="Symbol" panose="05050102010706020507" pitchFamily="18" charset="2"/>
              <a:buChar char=""/>
            </a:pPr>
            <a:r>
              <a:rPr lang="en-GB" sz="1200" dirty="0">
                <a:effectLst/>
                <a:latin typeface="Arial" panose="020B0604020202020204" pitchFamily="34" charset="0"/>
                <a:ea typeface="Calibri" panose="020F0502020204030204" pitchFamily="34" charset="0"/>
                <a:cs typeface="Arial" panose="020B0604020202020204" pitchFamily="34" charset="0"/>
              </a:rPr>
              <a:t>For the final point, emphasise again that collaborative working with families/carers around the development of ILS is essential. It is important that professionals listen to families, support parenting and learn from them what they find works/doesn't with their child and in their home situation. </a:t>
            </a:r>
            <a:endParaRPr lang="en-GB"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50000"/>
              </a:lnSpc>
              <a:buFont typeface="Symbol" panose="05050102010706020507" pitchFamily="18" charset="2"/>
              <a:buChar char=""/>
            </a:pPr>
            <a:r>
              <a:rPr lang="en-GB"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You should also note that </a:t>
            </a: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for ILS in particular, the way the skills are reinforced at home, will make an enormous difference to a child or young person’s independence and their willingness to undertake such tasks. </a:t>
            </a:r>
          </a:p>
          <a:p>
            <a:pPr marL="342900" lvl="0" indent="-342900" algn="just">
              <a:lnSpc>
                <a:spcPct val="150000"/>
              </a:lnSpc>
              <a:buFont typeface="Symbol" panose="05050102010706020507" pitchFamily="18" charset="2"/>
              <a:buChar char=""/>
            </a:pPr>
            <a:r>
              <a:rPr lang="en-GB" sz="1200" dirty="0">
                <a:solidFill>
                  <a:srgbClr val="FF0000"/>
                </a:solidFill>
                <a:effectLst/>
                <a:latin typeface="Arial" panose="020B0604020202020204" pitchFamily="34" charset="0"/>
                <a:ea typeface="Calibri" panose="020F0502020204030204" pitchFamily="34" charset="0"/>
                <a:cs typeface="Arial" panose="020B0604020202020204" pitchFamily="34" charset="0"/>
              </a:rPr>
              <a:t>You can also note the importance of taking into account cultural differences, which can impact on family expectations regarding what a child might be expected to undertake at home.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50000"/>
              </a:lnSpc>
              <a:buFont typeface="Symbol" panose="05050102010706020507" pitchFamily="18" charset="2"/>
              <a:buChar char=""/>
            </a:pPr>
            <a:r>
              <a:rPr lang="en-GB" sz="1200" b="0" i="0" dirty="0">
                <a:effectLst/>
                <a:latin typeface="Arial" panose="020B0604020202020204" pitchFamily="34" charset="0"/>
                <a:cs typeface="Arial" panose="020B0604020202020204" pitchFamily="34" charset="0"/>
              </a:rPr>
              <a:t>Invite the audience to list other key points or take away messages they would like to share for this area. </a:t>
            </a:r>
            <a:endParaRPr lang="en-GB" sz="1200" b="0" i="0" dirty="0">
              <a:latin typeface="Arial" panose="020B0604020202020204" pitchFamily="34" charset="0"/>
              <a:cs typeface="Arial" panose="020B0604020202020204" pitchFamily="34" charset="0"/>
            </a:endParaRP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18</a:t>
            </a:fld>
            <a:endParaRPr lang="en-GB"/>
          </a:p>
        </p:txBody>
      </p:sp>
    </p:spTree>
    <p:extLst>
      <p:ext uri="{BB962C8B-B14F-4D97-AF65-F5344CB8AC3E}">
        <p14:creationId xmlns:p14="http://schemas.microsoft.com/office/powerpoint/2010/main" val="6440117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GB" i="0" dirty="0">
                <a:effectLst/>
                <a:latin typeface="Arial" panose="020B0604020202020204" pitchFamily="34" charset="0"/>
                <a:ea typeface="Times New Roman" panose="02020603050405020304" pitchFamily="18" charset="0"/>
                <a:cs typeface="Arial" panose="020B0604020202020204" pitchFamily="34" charset="0"/>
              </a:rPr>
              <a:t>Use this as an opportunity to showcase the hub plus resources you think will have relevance to the audience.</a:t>
            </a:r>
            <a:r>
              <a:rPr lang="en-GB" dirty="0">
                <a:latin typeface="Arial" panose="020B0604020202020204" pitchFamily="34" charset="0"/>
                <a:ea typeface="Times New Roman" panose="02020603050405020304" pitchFamily="18" charset="0"/>
                <a:cs typeface="Arial" panose="020B0604020202020204" pitchFamily="34" charset="0"/>
              </a:rPr>
              <a: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If you have access to the internet, you may want to show the </a:t>
            </a:r>
            <a:r>
              <a:rPr lang="en-GB" i="0" dirty="0" err="1">
                <a:effectLst/>
                <a:latin typeface="Arial" panose="020B0604020202020204" pitchFamily="34" charset="0"/>
                <a:ea typeface="Times New Roman" panose="02020603050405020304" pitchFamily="18" charset="0"/>
                <a:cs typeface="Arial" panose="020B0604020202020204" pitchFamily="34" charset="0"/>
              </a:rPr>
              <a:t>Bookshare</a:t>
            </a:r>
            <a:r>
              <a:rPr lang="en-GB" i="0" dirty="0">
                <a:effectLst/>
                <a:latin typeface="Arial" panose="020B0604020202020204" pitchFamily="34" charset="0"/>
                <a:ea typeface="Times New Roman" panose="02020603050405020304" pitchFamily="18" charset="0"/>
                <a:cs typeface="Arial" panose="020B0604020202020204" pitchFamily="34" charset="0"/>
              </a:rPr>
              <a:t> Hub and outline a few relevant resources that are listed there.</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i="0" dirty="0">
                <a:effectLst/>
                <a:latin typeface="Arial" panose="020B0604020202020204" pitchFamily="34" charset="0"/>
                <a:ea typeface="Times New Roman" panose="02020603050405020304" pitchFamily="18" charset="0"/>
                <a:cs typeface="Arial" panose="020B0604020202020204" pitchFamily="34" charset="0"/>
              </a:rPr>
              <a:t> VI </a:t>
            </a:r>
            <a:r>
              <a:rPr lang="en-GB" dirty="0">
                <a:latin typeface="Arial" panose="020B0604020202020204" pitchFamily="34" charset="0"/>
                <a:ea typeface="Times New Roman" panose="02020603050405020304" pitchFamily="18" charset="0"/>
                <a:cs typeface="Arial" panose="020B0604020202020204" pitchFamily="34" charset="0"/>
              </a:rPr>
              <a:t>UK</a:t>
            </a:r>
            <a:r>
              <a:rPr lang="en-GB" i="0" dirty="0">
                <a:effectLst/>
                <a:latin typeface="Arial" panose="020B0604020202020204" pitchFamily="34" charset="0"/>
                <a:ea typeface="Times New Roman" panose="02020603050405020304" pitchFamily="18" charset="0"/>
                <a:cs typeface="Arial" panose="020B0604020202020204" pitchFamily="34" charset="0"/>
              </a:rPr>
              <a:t> includes a list of resources that are suitable for Parents and Carers - https://habilitationviuk.org.uk/category/parents-and-carers/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i="0" dirty="0">
                <a:effectLst/>
                <a:latin typeface="Arial" panose="020B0604020202020204" pitchFamily="34" charset="0"/>
                <a:ea typeface="Times New Roman" panose="02020603050405020304" pitchFamily="18" charset="0"/>
                <a:cs typeface="Arial" panose="020B0604020202020204" pitchFamily="34" charset="0"/>
              </a:rPr>
              <a:t>Guidance for Speakers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1"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dirty="0">
                <a:effectLst/>
                <a:latin typeface="Arial" panose="020B0604020202020204" pitchFamily="34" charset="0"/>
                <a:ea typeface="Times New Roman" panose="02020603050405020304" pitchFamily="18" charset="0"/>
                <a:cs typeface="Arial" panose="020B0604020202020204" pitchFamily="34" charset="0"/>
              </a:rPr>
              <a:t>The current link to the CFVI </a:t>
            </a:r>
            <a:r>
              <a:rPr lang="en-GB" dirty="0" err="1">
                <a:effectLst/>
                <a:latin typeface="Arial" panose="020B0604020202020204" pitchFamily="34" charset="0"/>
                <a:ea typeface="Times New Roman" panose="02020603050405020304" pitchFamily="18" charset="0"/>
                <a:cs typeface="Arial" panose="020B0604020202020204" pitchFamily="34" charset="0"/>
              </a:rPr>
              <a:t>Bookshare</a:t>
            </a:r>
            <a:r>
              <a:rPr lang="en-GB" dirty="0">
                <a:effectLst/>
                <a:latin typeface="Arial" panose="020B0604020202020204" pitchFamily="34" charset="0"/>
                <a:ea typeface="Times New Roman" panose="02020603050405020304" pitchFamily="18" charset="0"/>
                <a:cs typeface="Arial" panose="020B0604020202020204" pitchFamily="34" charset="0"/>
              </a:rPr>
              <a:t> hub may change over time so do check the link when planning the session.</a:t>
            </a:r>
            <a:r>
              <a:rPr lang="en-GB" dirty="0">
                <a:latin typeface="Arial" panose="020B0604020202020204" pitchFamily="34" charset="0"/>
                <a:ea typeface="Times New Roman" panose="02020603050405020304" pitchFamily="18" charset="0"/>
                <a:cs typeface="Arial" panose="020B0604020202020204" pitchFamily="34" charset="0"/>
              </a:rPr>
              <a:t> </a:t>
            </a:r>
            <a:endParaRPr lang="en-GB" dirty="0">
              <a:effectLst/>
              <a:latin typeface="Arial" panose="020B0604020202020204" pitchFamily="34" charset="0"/>
              <a:ea typeface="Times New Roman" panose="02020603050405020304" pitchFamily="18"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249A7D2C-267A-4B93-B0C3-633C8296990C}" type="slidenum">
              <a:rPr lang="en-GB" smtClean="0"/>
              <a:t>19</a:t>
            </a:fld>
            <a:endParaRPr lang="en-GB"/>
          </a:p>
        </p:txBody>
      </p:sp>
    </p:spTree>
    <p:extLst>
      <p:ext uri="{BB962C8B-B14F-4D97-AF65-F5344CB8AC3E}">
        <p14:creationId xmlns:p14="http://schemas.microsoft.com/office/powerpoint/2010/main" val="26454182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2:notes"/>
          <p:cNvSpPr txBox="1">
            <a:spLocks noGrp="1"/>
          </p:cNvSpPr>
          <p:nvPr>
            <p:ph type="body" idx="1"/>
          </p:nvPr>
        </p:nvSpPr>
        <p:spPr>
          <a:xfrm>
            <a:off x="685800" y="4400550"/>
            <a:ext cx="5486400" cy="4594594"/>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805"/>
              </a:spcBef>
              <a:spcAft>
                <a:spcPts val="0"/>
              </a:spcAft>
              <a:buSzPts val="1400"/>
              <a:buNone/>
            </a:pPr>
            <a:r>
              <a:rPr lang="en-GB" b="1" dirty="0">
                <a:solidFill>
                  <a:srgbClr val="000000"/>
                </a:solidFill>
                <a:latin typeface="Arial" panose="020B0604020202020204" pitchFamily="34" charset="0"/>
                <a:ea typeface="Arial"/>
                <a:cs typeface="Arial" panose="020B0604020202020204" pitchFamily="34" charset="0"/>
                <a:sym typeface="Arial"/>
              </a:rPr>
              <a:t>Speaker notes</a:t>
            </a:r>
          </a:p>
          <a:p>
            <a:pPr marL="457200" lvl="0" indent="-228600" algn="l" rtl="0">
              <a:lnSpc>
                <a:spcPct val="100000"/>
              </a:lnSpc>
              <a:spcBef>
                <a:spcPts val="805"/>
              </a:spcBef>
              <a:spcAft>
                <a:spcPts val="0"/>
              </a:spcAft>
              <a:buSzPts val="1400"/>
              <a:buNone/>
            </a:pPr>
            <a:endParaRPr lang="en-GB" b="1" dirty="0">
              <a:solidFill>
                <a:srgbClr val="000000"/>
              </a:solidFill>
              <a:latin typeface="Arial" panose="020B0604020202020204" pitchFamily="34" charset="0"/>
              <a:ea typeface="Arial"/>
              <a:cs typeface="Arial" panose="020B0604020202020204" pitchFamily="34" charset="0"/>
              <a:sym typeface="Arial"/>
            </a:endParaRPr>
          </a:p>
          <a:p>
            <a:pPr marL="457200" indent="-228600">
              <a:spcBef>
                <a:spcPts val="805"/>
              </a:spcBef>
              <a:buSzPts val="1400"/>
              <a:buFont typeface="Arial" panose="020B0604020202020204" pitchFamily="34" charset="0"/>
              <a:buChar char="•"/>
            </a:pPr>
            <a:r>
              <a:rPr lang="en-GB" b="0" dirty="0">
                <a:solidFill>
                  <a:srgbClr val="000000"/>
                </a:solidFill>
                <a:latin typeface="Arial" panose="020B0604020202020204" pitchFamily="34" charset="0"/>
                <a:ea typeface="Arial"/>
                <a:cs typeface="Arial" panose="020B0604020202020204" pitchFamily="34" charset="0"/>
                <a:sym typeface="Arial"/>
              </a:rPr>
              <a:t>There are 4 partner organisations involved in the </a:t>
            </a:r>
            <a:r>
              <a:rPr lang="en-GB" dirty="0">
                <a:solidFill>
                  <a:srgbClr val="000000"/>
                </a:solidFill>
                <a:latin typeface="Arial" panose="020B0604020202020204" pitchFamily="34" charset="0"/>
                <a:ea typeface="Arial"/>
                <a:cs typeface="Arial" panose="020B0604020202020204" pitchFamily="34" charset="0"/>
                <a:sym typeface="Arial"/>
              </a:rPr>
              <a:t>CFVI project (refer to the logos at the bottom of the slide). </a:t>
            </a:r>
          </a:p>
          <a:p>
            <a:pPr marL="228600">
              <a:spcBef>
                <a:spcPts val="805"/>
              </a:spcBef>
              <a:buSzPts val="1400"/>
            </a:pPr>
            <a:endParaRPr lang="en-GB" dirty="0">
              <a:solidFill>
                <a:srgbClr val="000000"/>
              </a:solidFill>
              <a:latin typeface="Arial" panose="020B0604020202020204" pitchFamily="34" charset="0"/>
              <a:ea typeface="Arial"/>
              <a:cs typeface="Arial" panose="020B0604020202020204" pitchFamily="34" charset="0"/>
            </a:endParaRPr>
          </a:p>
          <a:p>
            <a:pPr marL="228600" lvl="0" algn="l" rtl="0">
              <a:lnSpc>
                <a:spcPct val="100000"/>
              </a:lnSpc>
              <a:spcBef>
                <a:spcPts val="805"/>
              </a:spcBef>
              <a:spcAft>
                <a:spcPts val="0"/>
              </a:spcAft>
              <a:buSzPts val="1400"/>
            </a:pPr>
            <a:r>
              <a:rPr lang="en-GB" b="1" dirty="0">
                <a:solidFill>
                  <a:srgbClr val="000000"/>
                </a:solidFill>
                <a:latin typeface="Arial" panose="020B0604020202020204" pitchFamily="34" charset="0"/>
                <a:ea typeface="Arial"/>
                <a:cs typeface="Arial" panose="020B0604020202020204" pitchFamily="34" charset="0"/>
                <a:sym typeface="Arial"/>
              </a:rPr>
              <a:t>Optional background: (see also p.34 of CFVI)</a:t>
            </a:r>
            <a:endParaRPr lang="en-GB" b="1" dirty="0">
              <a:solidFill>
                <a:srgbClr val="000000"/>
              </a:solidFill>
              <a:latin typeface="Arial" panose="020B0604020202020204" pitchFamily="34" charset="0"/>
              <a:ea typeface="Arial"/>
              <a:cs typeface="Arial" panose="020B0604020202020204" pitchFamily="34" charset="0"/>
            </a:endParaRPr>
          </a:p>
          <a:p>
            <a:pPr marL="457200" lvl="0" indent="-228600" algn="l" rtl="0">
              <a:lnSpc>
                <a:spcPct val="100000"/>
              </a:lnSpc>
              <a:spcBef>
                <a:spcPts val="805"/>
              </a:spcBef>
              <a:spcAft>
                <a:spcPts val="0"/>
              </a:spcAft>
              <a:buSzPts val="1400"/>
              <a:buNone/>
            </a:pPr>
            <a:endParaRPr lang="en-GB" b="1" dirty="0">
              <a:solidFill>
                <a:srgbClr val="000000"/>
              </a:solidFill>
              <a:latin typeface="Arial" panose="020B0604020202020204" pitchFamily="34" charset="0"/>
              <a:ea typeface="Arial"/>
              <a:cs typeface="Arial" panose="020B0604020202020204" pitchFamily="34" charset="0"/>
              <a:sym typeface="Arial"/>
            </a:endParaRPr>
          </a:p>
          <a:p>
            <a:pPr marL="400050" indent="-171450">
              <a:spcBef>
                <a:spcPts val="805"/>
              </a:spcBef>
              <a:buSzPts val="1400"/>
              <a:buFont typeface="Arial"/>
              <a:buChar char="•"/>
            </a:pPr>
            <a:r>
              <a:rPr lang="en-GB" dirty="0">
                <a:solidFill>
                  <a:srgbClr val="000000"/>
                </a:solidFill>
                <a:latin typeface="Arial" panose="020B0604020202020204" pitchFamily="34" charset="0"/>
                <a:ea typeface="Arial"/>
                <a:cs typeface="Arial" panose="020B0604020202020204" pitchFamily="34" charset="0"/>
                <a:sym typeface="Arial"/>
              </a:rPr>
              <a:t>The project was funded by The Royal National Institute of Blind People [RNIB].</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dirty="0">
                <a:solidFill>
                  <a:srgbClr val="000000"/>
                </a:solidFill>
                <a:latin typeface="Arial" panose="020B0604020202020204" pitchFamily="34" charset="0"/>
                <a:ea typeface="Arial"/>
                <a:cs typeface="Arial" panose="020B0604020202020204" pitchFamily="34" charset="0"/>
                <a:sym typeface="Arial"/>
              </a:rPr>
              <a:t>The Vision Impairment Centre of Teaching and Research – VICTAR – consulted with professionals working in the field, parents and children and young people to inform the writing of the CFVI; they are also involved in the evaluation of the CFVI in practice. </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dirty="0">
                <a:solidFill>
                  <a:srgbClr val="000000"/>
                </a:solidFill>
                <a:latin typeface="Arial" panose="020B0604020202020204" pitchFamily="34" charset="0"/>
                <a:ea typeface="Arial"/>
                <a:cs typeface="Arial" panose="020B0604020202020204" pitchFamily="34" charset="0"/>
                <a:sym typeface="Arial"/>
              </a:rPr>
              <a:t>The Professional Association for Vision Impairment Workforce – VIEW </a:t>
            </a:r>
            <a:r>
              <a:rPr lang="en-GB" b="0" strike="noStrike" dirty="0">
                <a:solidFill>
                  <a:srgbClr val="000000"/>
                </a:solidFill>
                <a:latin typeface="Arial" panose="020B0604020202020204" pitchFamily="34" charset="0"/>
                <a:ea typeface="Arial"/>
                <a:cs typeface="Arial" panose="020B0604020202020204" pitchFamily="34" charset="0"/>
                <a:sym typeface="Arial"/>
              </a:rPr>
              <a:t>was</a:t>
            </a:r>
            <a:r>
              <a:rPr lang="en-GB" dirty="0">
                <a:solidFill>
                  <a:srgbClr val="000000"/>
                </a:solidFill>
                <a:latin typeface="Arial" panose="020B0604020202020204" pitchFamily="34" charset="0"/>
                <a:ea typeface="Arial"/>
                <a:cs typeface="Arial" panose="020B0604020202020204" pitchFamily="34" charset="0"/>
                <a:sym typeface="Arial"/>
              </a:rPr>
              <a:t> involved in working to secure resources for on the resource hub and in devising this training; </a:t>
            </a:r>
            <a:endParaRPr lang="en-GB"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dirty="0">
                <a:solidFill>
                  <a:srgbClr val="000000"/>
                </a:solidFill>
                <a:latin typeface="Arial" panose="020B0604020202020204" pitchFamily="34" charset="0"/>
                <a:ea typeface="Calibri" panose="020F0502020204030204"/>
                <a:cs typeface="Arial" panose="020B0604020202020204" pitchFamily="34" charset="0"/>
                <a:sym typeface="Arial"/>
              </a:rPr>
              <a:t>Thomas Pocklington Trust</a:t>
            </a:r>
            <a:r>
              <a:rPr lang="en-GB" dirty="0">
                <a:latin typeface="Arial" panose="020B0604020202020204" pitchFamily="34" charset="0"/>
                <a:cs typeface="Arial" panose="020B0604020202020204" pitchFamily="34" charset="0"/>
              </a:rPr>
              <a:t> (TPT), is a national charity which supports blind and partially sighted people with a focus on Education, Employment and Engagement, providing guidance and advice. In Phase 2 of the project TPT will be working on influencing educational policy. </a:t>
            </a:r>
            <a:endParaRPr lang="en-GB" b="0" dirty="0">
              <a:solidFill>
                <a:srgbClr val="000000"/>
              </a:solidFill>
              <a:latin typeface="Arial" panose="020B0604020202020204" pitchFamily="34" charset="0"/>
              <a:ea typeface="Arial"/>
              <a:cs typeface="Arial" panose="020B0604020202020204" pitchFamily="34" charset="0"/>
            </a:endParaRPr>
          </a:p>
          <a:p>
            <a:pPr marL="400050" indent="-171450">
              <a:spcBef>
                <a:spcPts val="805"/>
              </a:spcBef>
              <a:buSzPts val="1400"/>
              <a:buFont typeface="Arial" panose="020B0604020202020204" pitchFamily="34" charset="0"/>
              <a:buChar char="•"/>
            </a:pPr>
            <a:r>
              <a:rPr lang="en-GB" b="0" dirty="0">
                <a:solidFill>
                  <a:srgbClr val="000000"/>
                </a:solidFill>
                <a:latin typeface="Arial" panose="020B0604020202020204" pitchFamily="34" charset="0"/>
                <a:ea typeface="Arial"/>
                <a:cs typeface="Arial" panose="020B0604020202020204" pitchFamily="34" charset="0"/>
                <a:sym typeface="Arial"/>
              </a:rPr>
              <a:t>Different aspects of the project are led by different project partners. The production of the training/CPD materials was led by VIEW </a:t>
            </a:r>
            <a:r>
              <a:rPr lang="en-GB" b="0" dirty="0">
                <a:solidFill>
                  <a:srgbClr val="404040"/>
                </a:solidFill>
                <a:latin typeface="Arial" panose="020B0604020202020204" pitchFamily="34" charset="0"/>
                <a:ea typeface="Arial"/>
                <a:cs typeface="Arial" panose="020B0604020202020204" pitchFamily="34" charset="0"/>
                <a:sym typeface="Arial"/>
              </a:rPr>
              <a:t>in association with a consultation group of key stakeholders who work in the field of VI Education.</a:t>
            </a:r>
            <a:r>
              <a:rPr lang="en-GB" dirty="0">
                <a:solidFill>
                  <a:srgbClr val="404040"/>
                </a:solidFill>
                <a:latin typeface="Arial" panose="020B0604020202020204" pitchFamily="34" charset="0"/>
                <a:ea typeface="Arial"/>
                <a:cs typeface="Arial" panose="020B0604020202020204" pitchFamily="34" charset="0"/>
                <a:sym typeface="Arial"/>
              </a:rPr>
              <a:t> </a:t>
            </a:r>
            <a:endParaRPr dirty="0">
              <a:latin typeface="Arial" panose="020B0604020202020204" pitchFamily="34" charset="0"/>
              <a:cs typeface="Arial" panose="020B0604020202020204" pitchFamily="34" charset="0"/>
            </a:endParaRPr>
          </a:p>
        </p:txBody>
      </p:sp>
      <p:sp>
        <p:nvSpPr>
          <p:cNvPr id="63" name="Google Shape;6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a:t>
            </a:fld>
            <a:endParaRPr/>
          </a:p>
        </p:txBody>
      </p:sp>
    </p:spTree>
    <p:extLst>
      <p:ext uri="{BB962C8B-B14F-4D97-AF65-F5344CB8AC3E}">
        <p14:creationId xmlns:p14="http://schemas.microsoft.com/office/powerpoint/2010/main" val="6112038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a:latin typeface="Arial"/>
                <a:cs typeface="Arial"/>
              </a:rPr>
              <a:t>Speaker notes</a:t>
            </a:r>
            <a:endParaRPr lang="en-GB" b="1">
              <a:latin typeface="Arial" panose="020B0604020202020204" pitchFamily="34" charset="0"/>
              <a:cs typeface="Arial" panose="020B0604020202020204" pitchFamily="34" charset="0"/>
            </a:endParaRPr>
          </a:p>
          <a:p>
            <a:endParaRPr lang="en-GB" b="1">
              <a:latin typeface="Arial"/>
              <a:cs typeface="Arial"/>
            </a:endParaRPr>
          </a:p>
          <a:p>
            <a:r>
              <a:rPr lang="en-GB">
                <a:latin typeface="Arial"/>
                <a:cs typeface="Arial"/>
              </a:rPr>
              <a:t>If you did not directly reference 2 and 3 above, they can be removed from the list.</a:t>
            </a:r>
          </a:p>
          <a:p>
            <a:endParaRPr lang="en-GB"/>
          </a:p>
        </p:txBody>
      </p:sp>
      <p:sp>
        <p:nvSpPr>
          <p:cNvPr id="4" name="Slide Number Placeholder 3"/>
          <p:cNvSpPr>
            <a:spLocks noGrp="1"/>
          </p:cNvSpPr>
          <p:nvPr>
            <p:ph type="sldNum" sz="quarter" idx="5"/>
          </p:nvPr>
        </p:nvSpPr>
        <p:spPr/>
        <p:txBody>
          <a:bodyPr/>
          <a:lstStyle/>
          <a:p>
            <a:fld id="{5FF31439-7C6A-4E4D-B290-0D604FA9395E}" type="slidenum">
              <a:rPr lang="en-GB" smtClean="0"/>
              <a:t>20</a:t>
            </a:fld>
            <a:endParaRPr lang="en-GB"/>
          </a:p>
        </p:txBody>
      </p:sp>
    </p:spTree>
    <p:extLst>
      <p:ext uri="{BB962C8B-B14F-4D97-AF65-F5344CB8AC3E}">
        <p14:creationId xmlns:p14="http://schemas.microsoft.com/office/powerpoint/2010/main" val="1832069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Font typeface="Noto Sans"/>
              <a:buNone/>
            </a:pPr>
            <a:r>
              <a:rPr lang="en-GB" b="1" dirty="0">
                <a:latin typeface="Arial" panose="020B0604020202020204" pitchFamily="34" charset="0"/>
                <a:ea typeface="Arial"/>
                <a:cs typeface="Arial" panose="020B0604020202020204" pitchFamily="34" charset="0"/>
                <a:sym typeface="Arial"/>
              </a:rPr>
              <a:t>Speaker notes</a:t>
            </a:r>
          </a:p>
          <a:p>
            <a:pPr marL="0" lvl="0" indent="0" algn="l" rtl="0">
              <a:lnSpc>
                <a:spcPct val="100000"/>
              </a:lnSpc>
              <a:spcBef>
                <a:spcPts val="0"/>
              </a:spcBef>
              <a:spcAft>
                <a:spcPts val="0"/>
              </a:spcAft>
              <a:buSzPts val="1400"/>
              <a:buFont typeface="Noto Sans"/>
              <a:buNone/>
            </a:pPr>
            <a:endParaRPr lang="en-GB" dirty="0">
              <a:latin typeface="Arial" panose="020B0604020202020204" pitchFamily="34" charset="0"/>
              <a:ea typeface="Arial"/>
              <a:cs typeface="Arial" panose="020B0604020202020204" pitchFamily="34" charset="0"/>
              <a:sym typeface="Arial"/>
            </a:endParaRPr>
          </a:p>
          <a:p>
            <a:pPr marL="285750" indent="-285750">
              <a:buSzPts val="1400"/>
              <a:buFont typeface="Arial,Sans-Serif" panose="020B0604020202020204" pitchFamily="34" charset="0"/>
              <a:buChar char="•"/>
              <a:defRPr/>
            </a:pPr>
            <a:r>
              <a:rPr lang="en-GB" dirty="0">
                <a:latin typeface="Arial" panose="020B0604020202020204" pitchFamily="34" charset="0"/>
                <a:cs typeface="Arial" panose="020B0604020202020204" pitchFamily="34" charset="0"/>
              </a:rPr>
              <a:t>This slide provides an overview of the 11 areas of the CFVI and highlights Area 6. These areas were identified through the CFVI research project as being of particular importance in </a:t>
            </a:r>
            <a:r>
              <a:rPr lang="en-US" dirty="0">
                <a:latin typeface="Arial" panose="020B0604020202020204" pitchFamily="34" charset="0"/>
                <a:cs typeface="Arial" panose="020B0604020202020204" pitchFamily="34" charset="0"/>
              </a:rPr>
              <a:t>supporting children and young people with vision impairment access an appropriate and equitable education.</a:t>
            </a: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It is important to note that the areas interrelate and there will be overlap in the intervention approaches that are drawn upon. </a:t>
            </a: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We also need to acknowledge that not all children and young people with a vision impairment will require intervention approaches in each of the 11 areas, and that work in Area 1 is key: working to provide inclusive environments for those with a VI. </a:t>
            </a:r>
          </a:p>
          <a:p>
            <a:pPr marL="285750" lvl="0" indent="-285750" algn="l" rtl="0">
              <a:lnSpc>
                <a:spcPct val="100000"/>
              </a:lnSpc>
              <a:spcBef>
                <a:spcPts val="0"/>
              </a:spcBef>
              <a:spcAft>
                <a:spcPts val="0"/>
              </a:spcAft>
              <a:buSzPts val="1400"/>
              <a:buFont typeface="Arial" panose="020B0604020202020204" pitchFamily="34" charset="0"/>
              <a:buChar char="•"/>
            </a:pPr>
            <a:r>
              <a:rPr lang="en-GB" dirty="0">
                <a:latin typeface="Arial" panose="020B0604020202020204" pitchFamily="34" charset="0"/>
                <a:ea typeface="Arial"/>
                <a:cs typeface="Arial" panose="020B0604020202020204" pitchFamily="34" charset="0"/>
                <a:sym typeface="Arial"/>
              </a:rPr>
              <a:t>Intervention seeks to facilitate ‘learning to access’ and ‘access to learning’. </a:t>
            </a:r>
          </a:p>
          <a:p>
            <a:pPr marL="0" lvl="0" indent="0" algn="l" rtl="0">
              <a:lnSpc>
                <a:spcPct val="100000"/>
              </a:lnSpc>
              <a:spcBef>
                <a:spcPts val="0"/>
              </a:spcBef>
              <a:spcAft>
                <a:spcPts val="0"/>
              </a:spcAft>
              <a:buSzPts val="1400"/>
              <a:buFont typeface="Arial" panose="020B0604020202020204" pitchFamily="34" charset="0"/>
              <a:buNone/>
            </a:pPr>
            <a:endParaRPr lang="en-GB"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b="1" dirty="0">
                <a:latin typeface="Arial" panose="020B0604020202020204" pitchFamily="34" charset="0"/>
                <a:ea typeface="Arial"/>
                <a:cs typeface="Arial" panose="020B0604020202020204" pitchFamily="34" charset="0"/>
                <a:sym typeface="Arial"/>
              </a:rPr>
              <a:t>Guidance for Speakers</a:t>
            </a:r>
          </a:p>
          <a:p>
            <a:pPr marL="0" lvl="0" indent="0" algn="l" rtl="0">
              <a:lnSpc>
                <a:spcPct val="100000"/>
              </a:lnSpc>
              <a:spcBef>
                <a:spcPts val="0"/>
              </a:spcBef>
              <a:spcAft>
                <a:spcPts val="0"/>
              </a:spcAft>
              <a:buSzPts val="1400"/>
              <a:buFont typeface="Arial" panose="020B0604020202020204" pitchFamily="34" charset="0"/>
              <a:buNone/>
            </a:pPr>
            <a:endParaRPr lang="en-GB" b="1"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sz="1200" i="0" dirty="0">
                <a:latin typeface="Arial" panose="020B0604020202020204" pitchFamily="34" charset="0"/>
                <a:ea typeface="Arial"/>
                <a:cs typeface="Arial" panose="020B0604020202020204" pitchFamily="34" charset="0"/>
                <a:sym typeface="Arial"/>
              </a:rPr>
              <a:t>You may wish to briefly explain the learning to access/access to learning model if appropriate for the session. Further information is presented in the Training Manual and the CFVI but key points to emphasise include:</a:t>
            </a:r>
          </a:p>
          <a:p>
            <a:pPr marL="0" lvl="0" indent="0" algn="l" rtl="0">
              <a:lnSpc>
                <a:spcPct val="100000"/>
              </a:lnSpc>
              <a:spcBef>
                <a:spcPts val="0"/>
              </a:spcBef>
              <a:spcAft>
                <a:spcPts val="0"/>
              </a:spcAft>
              <a:buSzPts val="1400"/>
              <a:buFont typeface="Arial" panose="020B0604020202020204" pitchFamily="34" charset="0"/>
              <a:buNone/>
            </a:pPr>
            <a:endParaRPr lang="en-GB" sz="1200" i="0" dirty="0">
              <a:latin typeface="Arial" panose="020B0604020202020204" pitchFamily="34" charset="0"/>
              <a:ea typeface="Arial"/>
              <a:cs typeface="Arial" panose="020B0604020202020204" pitchFamily="34" charset="0"/>
              <a:sym typeface="Arial"/>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The CFVI is underpinned by the ‘Access to learning /Learning to access’ model which provides a conceptual framework for use of the CFVI. </a:t>
            </a:r>
          </a:p>
          <a:p>
            <a:pPr marL="285750" lvl="0" indent="-285750" algn="l" rtl="0">
              <a:lnSpc>
                <a:spcPct val="100000"/>
              </a:lnSpc>
              <a:spcBef>
                <a:spcPts val="0"/>
              </a:spcBef>
              <a:spcAft>
                <a:spcPts val="0"/>
              </a:spcAft>
              <a:buSzPts val="140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A2L emphasises a learning environment that allows learners with vision impairment to access a shared or “core” curriculum with their sighted peers and seeks to ensure that educational access is fair and optimised. An example is the use of large print books or bespoke large print materials with modified pictures for a learner with vision impairment. </a:t>
            </a:r>
          </a:p>
          <a:p>
            <a:pPr marL="285750" lvl="0" indent="-285750" algn="l" rtl="0">
              <a:lnSpc>
                <a:spcPct val="100000"/>
              </a:lnSpc>
              <a:spcBef>
                <a:spcPts val="0"/>
              </a:spcBef>
              <a:spcAft>
                <a:spcPts val="0"/>
              </a:spcAft>
              <a:buSzPts val="140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L2A  recognises that there is a need to teach an additional or specialist curriculum to promote learner independence and facilitate social inclusion and personal agency. It includes specialist interventions. Examples include orientation and mobility training (Area 5 of CFVI) and developing independent living skills (Area 6 of CFVI)  [when presenting these example can be customised as appropriate].</a:t>
            </a:r>
          </a:p>
          <a:p>
            <a:pPr marL="285750" lvl="0" indent="-285750" algn="l" rtl="0">
              <a:lnSpc>
                <a:spcPct val="100000"/>
              </a:lnSpc>
              <a:spcBef>
                <a:spcPts val="0"/>
              </a:spcBef>
              <a:spcAft>
                <a:spcPts val="0"/>
              </a:spcAft>
              <a:buSzPts val="140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You can highlight that the model recognises there is a balance between these broad approaches and a progression over time so as to ensure that to whatever extent is possible, the emphasis shifts from support being provided directly to the child/young person (A2L) to them acquiring the particular skills so that they can act and learn more independently (L2A). </a:t>
            </a:r>
          </a:p>
          <a:p>
            <a:r>
              <a:rPr lang="en-GB" sz="1200" i="0" dirty="0">
                <a:effectLst/>
                <a:latin typeface="Arial" panose="020B0604020202020204" pitchFamily="34" charset="0"/>
                <a:ea typeface="Times New Roman" panose="02020603050405020304" pitchFamily="18" charset="0"/>
                <a:cs typeface="Arial" panose="020B0604020202020204" pitchFamily="34" charset="0"/>
              </a:rPr>
              <a:t> </a:t>
            </a:r>
          </a:p>
          <a:p>
            <a:r>
              <a:rPr lang="en-GB" sz="1200" b="1" i="0" dirty="0">
                <a:effectLst/>
                <a:latin typeface="Arial" panose="020B0604020202020204" pitchFamily="34" charset="0"/>
                <a:ea typeface="Times New Roman" panose="02020603050405020304" pitchFamily="18" charset="0"/>
                <a:cs typeface="Arial" panose="020B0604020202020204" pitchFamily="34" charset="0"/>
              </a:rPr>
              <a:t> </a:t>
            </a:r>
            <a:r>
              <a:rPr lang="en-GB" sz="1200" b="1" i="0" u="none" strike="noStrike" cap="none" dirty="0">
                <a:solidFill>
                  <a:schemeClr val="dk1"/>
                </a:solidFill>
                <a:latin typeface="Arial" panose="020B0604020202020204" pitchFamily="34" charset="0"/>
                <a:ea typeface="Arial"/>
                <a:cs typeface="Arial" panose="020B0604020202020204" pitchFamily="34" charset="0"/>
                <a:sym typeface="Arial"/>
              </a:rPr>
              <a:t>Key Principles:</a:t>
            </a:r>
            <a:endParaRPr lang="en-GB" sz="1200" b="1" i="0" dirty="0">
              <a:latin typeface="Arial" panose="020B0604020202020204" pitchFamily="34" charset="0"/>
              <a:cs typeface="Arial" panose="020B0604020202020204" pitchFamily="34" charset="0"/>
            </a:endParaRPr>
          </a:p>
          <a:p>
            <a:pPr marL="0" marR="0" lvl="0" indent="0" algn="ctr" rtl="0">
              <a:lnSpc>
                <a:spcPct val="100000"/>
              </a:lnSpc>
              <a:spcBef>
                <a:spcPts val="0"/>
              </a:spcBef>
              <a:spcAft>
                <a:spcPts val="0"/>
              </a:spcAft>
              <a:buClr>
                <a:srgbClr val="000000"/>
              </a:buClr>
              <a:buSzPts val="1400"/>
              <a:buFont typeface="Arial"/>
              <a:buNone/>
            </a:pPr>
            <a:r>
              <a:rPr lang="en-GB" sz="1200" i="0" u="none" strike="noStrike" cap="none" dirty="0">
                <a:solidFill>
                  <a:schemeClr val="dk1"/>
                </a:solidFill>
                <a:latin typeface="Arial" panose="020B0604020202020204" pitchFamily="34" charset="0"/>
                <a:ea typeface="Arial"/>
                <a:cs typeface="Arial" panose="020B0604020202020204" pitchFamily="34" charset="0"/>
                <a:sym typeface="Arial"/>
              </a:rPr>
              <a:t> </a:t>
            </a:r>
            <a:endParaRPr lang="en-GB" sz="1200" i="0" u="none" strike="noStrike" cap="none" dirty="0">
              <a:solidFill>
                <a:schemeClr val="tx1"/>
              </a:solidFill>
              <a:latin typeface="Arial" panose="020B0604020202020204" pitchFamily="34" charset="0"/>
              <a:ea typeface="+mn-ea"/>
              <a:cs typeface="Arial" panose="020B0604020202020204" pitchFamily="34" charset="0"/>
              <a:sym typeface="Arial"/>
            </a:endParaRPr>
          </a:p>
          <a:p>
            <a:pPr marL="0" marR="0" lvl="0" indent="0" algn="l" rtl="0">
              <a:lnSpc>
                <a:spcPct val="100000"/>
              </a:lnSpc>
              <a:spcBef>
                <a:spcPts val="0"/>
              </a:spcBef>
              <a:spcAft>
                <a:spcPts val="0"/>
              </a:spcAft>
              <a:buClr>
                <a:srgbClr val="000000"/>
              </a:buClr>
              <a:buSzPts val="1400"/>
              <a:buFont typeface="Arial"/>
              <a:buNone/>
            </a:pPr>
            <a:r>
              <a:rPr lang="en-GB" sz="1200" i="0" u="none" strike="noStrike" cap="none" dirty="0">
                <a:solidFill>
                  <a:schemeClr val="dk1"/>
                </a:solidFill>
                <a:latin typeface="Arial" panose="020B0604020202020204" pitchFamily="34" charset="0"/>
                <a:ea typeface="Arial"/>
                <a:cs typeface="Arial" panose="020B0604020202020204" pitchFamily="34" charset="0"/>
                <a:sym typeface="Arial"/>
              </a:rPr>
              <a:t>Equitable access to education</a:t>
            </a:r>
            <a:endParaRPr lang="en-GB" sz="1200" i="0" dirty="0">
              <a:latin typeface="Arial" panose="020B0604020202020204" pitchFamily="34" charset="0"/>
              <a:cs typeface="Arial" panose="020B0604020202020204" pitchFamily="34" charset="0"/>
            </a:endParaRPr>
          </a:p>
          <a:p>
            <a:pPr marL="0" marR="0" lvl="0" indent="0" algn="l" rtl="0">
              <a:lnSpc>
                <a:spcPct val="100000"/>
              </a:lnSpc>
              <a:spcBef>
                <a:spcPts val="0"/>
              </a:spcBef>
              <a:spcAft>
                <a:spcPts val="0"/>
              </a:spcAft>
              <a:buClr>
                <a:srgbClr val="000000"/>
              </a:buClr>
              <a:buSzPts val="1400"/>
              <a:buFont typeface="Arial"/>
              <a:buNone/>
            </a:pPr>
            <a:r>
              <a:rPr lang="en-GB" sz="1200" i="0" u="none" strike="noStrike" cap="none" dirty="0">
                <a:solidFill>
                  <a:schemeClr val="dk1"/>
                </a:solidFill>
                <a:latin typeface="Arial" panose="020B0604020202020204" pitchFamily="34" charset="0"/>
                <a:ea typeface="Arial"/>
                <a:cs typeface="Arial" panose="020B0604020202020204" pitchFamily="34" charset="0"/>
                <a:sym typeface="Arial"/>
              </a:rPr>
              <a:t>Developing personal agency</a:t>
            </a:r>
            <a:endParaRPr lang="en-GB" sz="1200" i="0" dirty="0">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SzPts val="1400"/>
              <a:buNone/>
            </a:pPr>
            <a:endParaRPr lang="en-GB" sz="1200" i="0" dirty="0">
              <a:latin typeface="Arial" panose="020B0604020202020204" pitchFamily="34" charset="0"/>
              <a:cs typeface="Arial" panose="020B0604020202020204" pitchFamily="34" charset="0"/>
            </a:endParaRPr>
          </a:p>
          <a:p>
            <a:pPr marL="0" lvl="0" indent="0" algn="l" rtl="0">
              <a:lnSpc>
                <a:spcPct val="100000"/>
              </a:lnSpc>
              <a:spcBef>
                <a:spcPts val="0"/>
              </a:spcBef>
              <a:spcAft>
                <a:spcPts val="0"/>
              </a:spcAft>
              <a:buSzPts val="1400"/>
              <a:buNone/>
            </a:pPr>
            <a:endParaRPr lang="en-GB" sz="1200" b="1" i="0" dirty="0">
              <a:latin typeface="Arial" panose="020B0604020202020204" pitchFamily="34" charset="0"/>
              <a:cs typeface="Arial" panose="020B0604020202020204" pitchFamily="34" charset="0"/>
            </a:endParaRPr>
          </a:p>
          <a:p>
            <a:pPr marL="285750" lvl="0" indent="-285750" algn="l" rtl="0">
              <a:lnSpc>
                <a:spcPct val="100000"/>
              </a:lnSpc>
              <a:spcBef>
                <a:spcPts val="0"/>
              </a:spcBef>
              <a:spcAft>
                <a:spcPts val="0"/>
              </a:spcAft>
              <a:buSzPts val="1400"/>
              <a:buFont typeface="Arial" panose="020B0604020202020204" pitchFamily="34" charset="0"/>
              <a:buChar char="•"/>
            </a:pPr>
            <a:endParaRPr lang="en-GB" sz="1200" i="0" dirty="0">
              <a:latin typeface="Arial" panose="020B0604020202020204" pitchFamily="34" charset="0"/>
              <a:ea typeface="Arial"/>
              <a:cs typeface="Arial" panose="020B0604020202020204" pitchFamily="34" charset="0"/>
              <a:sym typeface="Arial"/>
            </a:endParaRPr>
          </a:p>
          <a:p>
            <a:endParaRPr lang="en-GB" i="0" dirty="0"/>
          </a:p>
          <a:p>
            <a:endParaRPr lang="en-GB" i="0" dirty="0"/>
          </a:p>
        </p:txBody>
      </p:sp>
      <p:sp>
        <p:nvSpPr>
          <p:cNvPr id="4" name="Slide Number Placeholder 3"/>
          <p:cNvSpPr>
            <a:spLocks noGrp="1"/>
          </p:cNvSpPr>
          <p:nvPr>
            <p:ph type="sldNum" sz="quarter" idx="5"/>
          </p:nvPr>
        </p:nvSpPr>
        <p:spPr/>
        <p:txBody>
          <a:bodyPr/>
          <a:lstStyle/>
          <a:p>
            <a:fld id="{5FF31439-7C6A-4E4D-B290-0D604FA9395E}" type="slidenum">
              <a:rPr lang="en-GB" smtClean="0"/>
              <a:t>3</a:t>
            </a:fld>
            <a:endParaRPr lang="en-GB"/>
          </a:p>
        </p:txBody>
      </p:sp>
    </p:spTree>
    <p:extLst>
      <p:ext uri="{BB962C8B-B14F-4D97-AF65-F5344CB8AC3E}">
        <p14:creationId xmlns:p14="http://schemas.microsoft.com/office/powerpoint/2010/main" val="1743944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457200" lvl="0" indent="-228600" algn="just" rtl="0">
              <a:lnSpc>
                <a:spcPct val="100000"/>
              </a:lnSpc>
              <a:spcBef>
                <a:spcPts val="0"/>
              </a:spcBef>
              <a:spcAft>
                <a:spcPts val="0"/>
              </a:spcAft>
              <a:buSzPts val="1400"/>
              <a:buNone/>
            </a:pPr>
            <a:endParaRPr lang="en-GB" sz="1200" dirty="0">
              <a:latin typeface="Arial"/>
              <a:ea typeface="Arial"/>
              <a:cs typeface="Arial"/>
              <a:sym typeface="Arial"/>
            </a:endParaRPr>
          </a:p>
          <a:p>
            <a:pPr marL="457200" lvl="0" indent="-228600" algn="just" rtl="0">
              <a:lnSpc>
                <a:spcPct val="100000"/>
              </a:lnSpc>
              <a:spcBef>
                <a:spcPts val="0"/>
              </a:spcBef>
              <a:spcAft>
                <a:spcPts val="0"/>
              </a:spcAft>
              <a:buSzPts val="1400"/>
              <a:buNone/>
            </a:pPr>
            <a:r>
              <a:rPr lang="en-GB" sz="1200" b="1" dirty="0">
                <a:latin typeface="Arial"/>
                <a:ea typeface="Arial"/>
                <a:cs typeface="Arial"/>
                <a:sym typeface="Arial"/>
              </a:rPr>
              <a:t>Speaker notes</a:t>
            </a:r>
          </a:p>
          <a:p>
            <a:pPr marL="457200" lvl="0" indent="-228600" algn="just" rtl="0">
              <a:lnSpc>
                <a:spcPct val="100000"/>
              </a:lnSpc>
              <a:spcBef>
                <a:spcPts val="0"/>
              </a:spcBef>
              <a:spcAft>
                <a:spcPts val="0"/>
              </a:spcAft>
              <a:buSzPts val="1400"/>
              <a:buNone/>
            </a:pPr>
            <a:endParaRPr lang="en-GB" sz="1200" dirty="0">
              <a:latin typeface="Arial"/>
              <a:ea typeface="Arial"/>
              <a:cs typeface="Arial"/>
              <a:sym typeface="Arial"/>
            </a:endParaRPr>
          </a:p>
          <a:p>
            <a:pPr marL="457200" lvl="0" indent="-228600" algn="just" rtl="0">
              <a:lnSpc>
                <a:spcPct val="100000"/>
              </a:lnSpc>
              <a:spcBef>
                <a:spcPts val="0"/>
              </a:spcBef>
              <a:spcAft>
                <a:spcPts val="0"/>
              </a:spcAft>
              <a:buSzPts val="1400"/>
              <a:buFont typeface="Arial" panose="020B0604020202020204" pitchFamily="34" charset="0"/>
              <a:buChar char="•"/>
            </a:pPr>
            <a:r>
              <a:rPr lang="en-GB" sz="1200" dirty="0">
                <a:latin typeface="Arial"/>
                <a:ea typeface="Arial"/>
                <a:cs typeface="Arial"/>
                <a:sym typeface="Arial"/>
              </a:rPr>
              <a:t>Run through the core training objectives on this slide. </a:t>
            </a:r>
          </a:p>
          <a:p>
            <a:pPr marL="457200" lvl="0" indent="-228600" algn="just" rtl="0">
              <a:lnSpc>
                <a:spcPct val="100000"/>
              </a:lnSpc>
              <a:spcBef>
                <a:spcPts val="0"/>
              </a:spcBef>
              <a:spcAft>
                <a:spcPts val="0"/>
              </a:spcAft>
              <a:buSzPts val="1400"/>
              <a:buFont typeface="Arial" panose="020B0604020202020204" pitchFamily="34" charset="0"/>
              <a:buChar char="•"/>
            </a:pPr>
            <a:r>
              <a:rPr lang="en-GB" sz="1200" dirty="0">
                <a:latin typeface="Arial"/>
                <a:ea typeface="Arial"/>
                <a:cs typeface="Arial"/>
                <a:sym typeface="Arial"/>
              </a:rPr>
              <a:t>You should also mention collaborative working and stress the importance of involving the child/young person to whatever extent is possible, members of the family as well as the other key stakeholders who might be engaged.</a:t>
            </a:r>
          </a:p>
          <a:p>
            <a:pPr marL="457200" lvl="0" indent="-228600" algn="just"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ea typeface="Arial"/>
                <a:cs typeface="Arial" panose="020B0604020202020204" pitchFamily="34" charset="0"/>
                <a:sym typeface="Arial"/>
              </a:rPr>
              <a:t>If you are then moving on from these slides to</a:t>
            </a:r>
            <a:r>
              <a:rPr lang="en-GB" sz="1200" dirty="0">
                <a:latin typeface="Arial" panose="020B0604020202020204" pitchFamily="34" charset="0"/>
                <a:ea typeface="+mn-ea"/>
                <a:cs typeface="Arial" panose="020B0604020202020204" pitchFamily="34" charset="0"/>
                <a:sym typeface="Arial"/>
              </a:rPr>
              <a:t> </a:t>
            </a:r>
            <a:r>
              <a:rPr lang="en-GB" sz="1200" dirty="0">
                <a:latin typeface="Arial" panose="020B0604020202020204" pitchFamily="34" charset="0"/>
                <a:ea typeface="Arial"/>
                <a:cs typeface="Arial" panose="020B0604020202020204" pitchFamily="34" charset="0"/>
                <a:sym typeface="Arial"/>
              </a:rPr>
              <a:t>customised training, you can briefly</a:t>
            </a:r>
            <a:r>
              <a:rPr lang="en-GB" sz="1200" dirty="0">
                <a:latin typeface="Arial" panose="020B0604020202020204" pitchFamily="34" charset="0"/>
                <a:ea typeface="+mn-ea"/>
                <a:cs typeface="Arial" panose="020B0604020202020204" pitchFamily="34" charset="0"/>
                <a:sym typeface="Arial"/>
              </a:rPr>
              <a:t> </a:t>
            </a:r>
            <a:r>
              <a:rPr lang="en-GB" sz="1200" dirty="0">
                <a:latin typeface="Arial" panose="020B0604020202020204" pitchFamily="34" charset="0"/>
                <a:ea typeface="Arial"/>
                <a:cs typeface="Arial" panose="020B0604020202020204" pitchFamily="34" charset="0"/>
                <a:sym typeface="Arial"/>
              </a:rPr>
              <a:t>outline the training objectives for this later part of your session too. </a:t>
            </a:r>
          </a:p>
          <a:p>
            <a:pPr marL="457200" lvl="0" indent="-228600" algn="just" rtl="0">
              <a:lnSpc>
                <a:spcPct val="100000"/>
              </a:lnSpc>
              <a:spcBef>
                <a:spcPts val="0"/>
              </a:spcBef>
              <a:spcAft>
                <a:spcPts val="0"/>
              </a:spcAft>
              <a:buSzPts val="1400"/>
              <a:buNone/>
            </a:pPr>
            <a:endParaRPr lang="en-GB" sz="1200" dirty="0">
              <a:latin typeface="Arial" panose="020B0604020202020204" pitchFamily="34" charset="0"/>
              <a:ea typeface="Arial"/>
              <a:cs typeface="Arial" panose="020B0604020202020204" pitchFamily="34" charset="0"/>
              <a:sym typeface="Arial"/>
            </a:endParaRPr>
          </a:p>
          <a:p>
            <a:pPr marL="457200" lvl="0" indent="-228600" algn="just" rtl="0">
              <a:lnSpc>
                <a:spcPct val="100000"/>
              </a:lnSpc>
              <a:spcBef>
                <a:spcPts val="0"/>
              </a:spcBef>
              <a:spcAft>
                <a:spcPts val="0"/>
              </a:spcAft>
              <a:buSzPts val="1400"/>
              <a:buNone/>
            </a:pPr>
            <a:r>
              <a:rPr lang="en-GB" sz="1200" b="1" dirty="0">
                <a:latin typeface="Arial" panose="020B0604020202020204" pitchFamily="34" charset="0"/>
                <a:ea typeface="Arial"/>
                <a:cs typeface="Arial" panose="020B0604020202020204" pitchFamily="34" charset="0"/>
                <a:sym typeface="Arial"/>
              </a:rPr>
              <a:t>Guidance for speaker</a:t>
            </a:r>
          </a:p>
          <a:p>
            <a:pPr marL="457200" lvl="0" indent="-228600" algn="just" rtl="0">
              <a:lnSpc>
                <a:spcPct val="100000"/>
              </a:lnSpc>
              <a:spcBef>
                <a:spcPts val="0"/>
              </a:spcBef>
              <a:spcAft>
                <a:spcPts val="0"/>
              </a:spcAft>
              <a:buSzPts val="1400"/>
              <a:buNone/>
            </a:pPr>
            <a:endParaRPr lang="en-GB" sz="1200" b="1" dirty="0">
              <a:latin typeface="Arial" panose="020B0604020202020204" pitchFamily="34" charset="0"/>
              <a:ea typeface="Arial"/>
              <a:cs typeface="Arial" panose="020B0604020202020204" pitchFamily="34" charset="0"/>
              <a:sym typeface="Arial"/>
            </a:endParaRPr>
          </a:p>
          <a:p>
            <a:pPr marL="457200" lvl="0" indent="-228600" algn="just" rtl="0">
              <a:lnSpc>
                <a:spcPct val="100000"/>
              </a:lnSpc>
              <a:spcBef>
                <a:spcPts val="0"/>
              </a:spcBef>
              <a:spcAft>
                <a:spcPts val="0"/>
              </a:spcAft>
              <a:buSzPts val="1400"/>
              <a:buNone/>
            </a:pPr>
            <a:r>
              <a:rPr lang="en-GB" sz="1200" dirty="0">
                <a:latin typeface="Arial" panose="020B0604020202020204" pitchFamily="34" charset="0"/>
                <a:ea typeface="Arial"/>
                <a:cs typeface="Arial" panose="020B0604020202020204" pitchFamily="34" charset="0"/>
                <a:sym typeface="Arial"/>
              </a:rPr>
              <a:t>Examples of possible training objectives are presented below:</a:t>
            </a:r>
            <a:endParaRPr lang="en-GB" sz="1200" dirty="0">
              <a:latin typeface="Arial" panose="020B0604020202020204" pitchFamily="34" charset="0"/>
              <a:cs typeface="Arial" panose="020B0604020202020204" pitchFamily="34" charset="0"/>
              <a:sym typeface="Arial"/>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cs typeface="Arial" panose="020B0604020202020204" pitchFamily="34" charset="0"/>
                <a:sym typeface="Arial"/>
              </a:rPr>
              <a:t>to provide an overview of (name of child/young person) and the interventions in place and how we can all support these interventions. </a:t>
            </a:r>
          </a:p>
          <a:p>
            <a:pPr marL="400050" lvl="0" indent="-171450" algn="just"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cs typeface="Arial" panose="020B0604020202020204" pitchFamily="34" charset="0"/>
              </a:rPr>
              <a:t>to </a:t>
            </a:r>
            <a:r>
              <a:rPr lang="en-GB" sz="1200" dirty="0">
                <a:effectLst/>
                <a:latin typeface="Arial" panose="020B0604020202020204" pitchFamily="34" charset="0"/>
                <a:cs typeface="Arial" panose="020B0604020202020204" pitchFamily="34" charset="0"/>
              </a:rPr>
              <a:t>provide examples of how to promote access and inclusion, by developing strategies that </a:t>
            </a:r>
            <a:r>
              <a:rPr lang="en-GB" sz="1200" strike="noStrike" dirty="0">
                <a:effectLst/>
                <a:latin typeface="Arial" panose="020B0604020202020204" pitchFamily="34" charset="0"/>
                <a:cs typeface="Arial" panose="020B0604020202020204" pitchFamily="34" charset="0"/>
              </a:rPr>
              <a:t>suit</a:t>
            </a:r>
            <a:r>
              <a:rPr lang="en-GB" sz="1200" b="0" strike="noStrike" dirty="0">
                <a:effectLst/>
                <a:latin typeface="Arial" panose="020B0604020202020204" pitchFamily="34" charset="0"/>
                <a:cs typeface="Arial" panose="020B0604020202020204" pitchFamily="34" charset="0"/>
              </a:rPr>
              <a:t>s</a:t>
            </a:r>
            <a:r>
              <a:rPr lang="en-GB" sz="1200" dirty="0">
                <a:effectLst/>
                <a:latin typeface="Arial" panose="020B0604020202020204" pitchFamily="34" charset="0"/>
                <a:cs typeface="Arial" panose="020B0604020202020204" pitchFamily="34" charset="0"/>
              </a:rPr>
              <a:t> the learner best and as early as possible.</a:t>
            </a:r>
          </a:p>
          <a:p>
            <a:pPr marL="400050" lvl="0" indent="-171450" algn="just"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cs typeface="Arial" panose="020B0604020202020204" pitchFamily="34" charset="0"/>
              </a:rPr>
              <a:t>to outline/discuss how we can work </a:t>
            </a:r>
            <a:r>
              <a:rPr lang="en-GB" sz="1200" dirty="0">
                <a:effectLst/>
                <a:latin typeface="Arial" panose="020B0604020202020204" pitchFamily="34" charset="0"/>
                <a:cs typeface="Arial" panose="020B0604020202020204" pitchFamily="34" charset="0"/>
              </a:rPr>
              <a:t>collaboratively/with the learner, the family and relevant agencies to promote a child/young person’s independence living skills.</a:t>
            </a:r>
            <a:endParaRPr lang="en-GB" sz="1200" dirty="0">
              <a:latin typeface="Arial" panose="020B0604020202020204" pitchFamily="34" charset="0"/>
              <a:cs typeface="Arial" panose="020B0604020202020204" pitchFamily="34" charset="0"/>
              <a:sym typeface="Arial"/>
            </a:endParaRPr>
          </a:p>
          <a:p>
            <a:pPr marL="400050" lvl="0" indent="-171450" algn="just" rtl="0">
              <a:lnSpc>
                <a:spcPct val="100000"/>
              </a:lnSpc>
              <a:spcBef>
                <a:spcPts val="0"/>
              </a:spcBef>
              <a:spcAft>
                <a:spcPts val="0"/>
              </a:spcAft>
              <a:buSzPts val="1400"/>
              <a:buFont typeface="Arial" panose="020B0604020202020204" pitchFamily="34" charset="0"/>
              <a:buChar char="•"/>
            </a:pPr>
            <a:r>
              <a:rPr lang="en-GB" sz="1200" dirty="0">
                <a:latin typeface="Arial" panose="020B0604020202020204" pitchFamily="34" charset="0"/>
                <a:cs typeface="Arial" panose="020B0604020202020204" pitchFamily="34" charset="0"/>
                <a:sym typeface="Arial"/>
              </a:rPr>
              <a:t>to discuss and pool together as a sensory team, practical strategies/equipment/resources we use to support (name of child/young person).</a:t>
            </a:r>
          </a:p>
          <a:p>
            <a:pPr marL="400050" lvl="0" indent="-171450" algn="just" rtl="0">
              <a:lnSpc>
                <a:spcPct val="100000"/>
              </a:lnSpc>
              <a:spcBef>
                <a:spcPts val="0"/>
              </a:spcBef>
              <a:spcAft>
                <a:spcPts val="0"/>
              </a:spcAft>
              <a:buSzPts val="1400"/>
              <a:buFont typeface="Arial" panose="020B0604020202020204" pitchFamily="34" charset="0"/>
              <a:buChar char="•"/>
            </a:pPr>
            <a:r>
              <a:rPr lang="en-GB" sz="1200" dirty="0">
                <a:effectLst/>
                <a:latin typeface="Arial" panose="020B0604020202020204" pitchFamily="34" charset="0"/>
                <a:ea typeface="Calibri" panose="020F0502020204030204" pitchFamily="34" charset="0"/>
              </a:rPr>
              <a:t>to become familiar with/learn to use particular equipment/aids for working on specified targets, e.g. </a:t>
            </a:r>
            <a:r>
              <a:rPr lang="en-GB" sz="1200" b="0" dirty="0">
                <a:effectLst/>
                <a:latin typeface="Arial" panose="020B0604020202020204" pitchFamily="34" charset="0"/>
                <a:ea typeface="Calibri" panose="020F0502020204030204" pitchFamily="34" charset="0"/>
              </a:rPr>
              <a:t>liquid level indicator</a:t>
            </a:r>
            <a:r>
              <a:rPr lang="en-GB" sz="1200" dirty="0">
                <a:effectLst/>
                <a:latin typeface="Arial" panose="020B0604020202020204" pitchFamily="34" charset="0"/>
                <a:ea typeface="Calibri" panose="020F0502020204030204" pitchFamily="34" charset="0"/>
              </a:rPr>
              <a:t> for pouring liquids or making a hot drink.</a:t>
            </a:r>
            <a:endParaRPr lang="en-GB" sz="1200" dirty="0">
              <a:latin typeface="Arial" panose="020B0604020202020204" pitchFamily="34" charset="0"/>
              <a:cs typeface="Arial" panose="020B0604020202020204" pitchFamily="34" charset="0"/>
              <a:sym typeface="Arial"/>
            </a:endParaRPr>
          </a:p>
          <a:p>
            <a:pPr marL="228600" lvl="0" algn="just" rtl="0">
              <a:lnSpc>
                <a:spcPct val="100000"/>
              </a:lnSpc>
              <a:spcBef>
                <a:spcPts val="0"/>
              </a:spcBef>
              <a:spcAft>
                <a:spcPts val="0"/>
              </a:spcAft>
              <a:buSzPts val="1400"/>
            </a:pPr>
            <a:endParaRPr lang="en-GB" sz="1200" dirty="0">
              <a:latin typeface="Arial" panose="020B0604020202020204" pitchFamily="34" charset="0"/>
              <a:cs typeface="Arial" panose="020B0604020202020204" pitchFamily="34" charset="0"/>
              <a:sym typeface="Arial"/>
            </a:endParaRPr>
          </a:p>
          <a:p>
            <a:pPr marL="400050" indent="-171450" algn="just">
              <a:buSzPts val="1400"/>
              <a:buFont typeface="Arial" panose="020B0604020202020204" pitchFamily="34" charset="0"/>
              <a:buChar char="•"/>
            </a:pPr>
            <a:r>
              <a:rPr lang="en-GB" sz="1200" b="1" dirty="0">
                <a:latin typeface="Arial"/>
                <a:cs typeface="Arial"/>
                <a:sym typeface="Arial"/>
              </a:rPr>
              <a:t>A blank slide is provided on the next slide on which you can add your own training objectives to supplement the core objectives. </a:t>
            </a:r>
            <a:endParaRPr lang="en-GB" sz="1200" i="1" dirty="0">
              <a:latin typeface="Arial" panose="020B0604020202020204" pitchFamily="34" charset="0"/>
              <a:cs typeface="Arial" panose="020B0604020202020204" pitchFamily="34" charset="0"/>
            </a:endParaRPr>
          </a:p>
          <a:p>
            <a:pPr marL="228600" lvl="0" algn="just" rtl="0">
              <a:lnSpc>
                <a:spcPct val="100000"/>
              </a:lnSpc>
              <a:spcBef>
                <a:spcPts val="0"/>
              </a:spcBef>
              <a:spcAft>
                <a:spcPts val="0"/>
              </a:spcAft>
              <a:buSzPts val="1400"/>
            </a:pPr>
            <a:endParaRPr lang="en-GB" sz="1200" dirty="0">
              <a:latin typeface="Arial" panose="020B0604020202020204" pitchFamily="34" charset="0"/>
              <a:cs typeface="Arial" panose="020B0604020202020204" pitchFamily="34" charset="0"/>
              <a:sym typeface="Arial"/>
            </a:endParaRPr>
          </a:p>
          <a:p>
            <a:pPr marL="400050" lvl="0" indent="-171450" algn="just" rtl="0">
              <a:lnSpc>
                <a:spcPct val="100000"/>
              </a:lnSpc>
              <a:spcBef>
                <a:spcPts val="0"/>
              </a:spcBef>
              <a:spcAft>
                <a:spcPts val="0"/>
              </a:spcAft>
              <a:buSzPts val="1400"/>
              <a:buFont typeface="Arial" panose="020B0604020202020204" pitchFamily="34" charset="0"/>
              <a:buChar char="•"/>
            </a:pPr>
            <a:endParaRPr lang="en-GB" sz="1200" dirty="0">
              <a:latin typeface="Arial"/>
              <a:cs typeface="Arial"/>
              <a:sym typeface="Arial"/>
            </a:endParaRPr>
          </a:p>
          <a:p>
            <a:pPr marL="228600" lvl="0" algn="just" rtl="0">
              <a:lnSpc>
                <a:spcPct val="100000"/>
              </a:lnSpc>
              <a:spcBef>
                <a:spcPts val="0"/>
              </a:spcBef>
              <a:spcAft>
                <a:spcPts val="0"/>
              </a:spcAft>
              <a:buSzPts val="1400"/>
            </a:pPr>
            <a:endParaRPr lang="en-GB" dirty="0"/>
          </a:p>
          <a:p>
            <a:pPr marL="228600" lvl="0" algn="just" rtl="0">
              <a:lnSpc>
                <a:spcPct val="100000"/>
              </a:lnSpc>
              <a:spcBef>
                <a:spcPts val="0"/>
              </a:spcBef>
              <a:spcAft>
                <a:spcPts val="0"/>
              </a:spcAft>
              <a:buSzPts val="1400"/>
            </a:pPr>
            <a:endParaRPr lang="en-GB" dirty="0"/>
          </a:p>
          <a:p>
            <a:pPr marL="228600" lvl="0" algn="just" rtl="0">
              <a:lnSpc>
                <a:spcPct val="100000"/>
              </a:lnSpc>
              <a:spcBef>
                <a:spcPts val="0"/>
              </a:spcBef>
              <a:spcAft>
                <a:spcPts val="0"/>
              </a:spcAft>
              <a:buSzPts val="1400"/>
            </a:pPr>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4</a:t>
            </a:fld>
            <a:endParaRPr lang="en-GB"/>
          </a:p>
        </p:txBody>
      </p:sp>
    </p:spTree>
    <p:extLst>
      <p:ext uri="{BB962C8B-B14F-4D97-AF65-F5344CB8AC3E}">
        <p14:creationId xmlns:p14="http://schemas.microsoft.com/office/powerpoint/2010/main" val="1459335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a:cs typeface="Arial"/>
                <a:sym typeface="Arial"/>
              </a:rPr>
              <a:t>Speaker notes</a:t>
            </a:r>
          </a:p>
          <a:p>
            <a:endParaRPr lang="en-GB" b="1" dirty="0">
              <a:latin typeface="Arial"/>
              <a:cs typeface="Arial"/>
              <a:sym typeface="Arial"/>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See previous slide notes.</a:t>
            </a:r>
          </a:p>
          <a:p>
            <a:endParaRPr lang="en-GB"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5</a:t>
            </a:fld>
            <a:endParaRPr lang="en-GB"/>
          </a:p>
        </p:txBody>
      </p:sp>
    </p:spTree>
    <p:extLst>
      <p:ext uri="{BB962C8B-B14F-4D97-AF65-F5344CB8AC3E}">
        <p14:creationId xmlns:p14="http://schemas.microsoft.com/office/powerpoint/2010/main" val="121457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Run through the key points expanding as appropriate for the audience. If appropriate, you should make reference to the description of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presented on the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UK VI website: https://habilitationviuk.org.uk/ (see also optional activities below).</a:t>
            </a:r>
            <a:r>
              <a:rPr lang="en-GB" sz="1200" dirty="0">
                <a:latin typeface="Arial" panose="020B0604020202020204" pitchFamily="34" charset="0"/>
                <a:ea typeface="Times New Roman" panose="02020603050405020304" pitchFamily="18" charset="0"/>
                <a:cs typeface="Arial" panose="020B0604020202020204" pitchFamily="34" charset="0"/>
              </a:rPr>
              <a:t> </a:t>
            </a: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If the audience is not familiar with this area you might want to start with an activity to find out what they know about ILS and the skills that might be included – see ideas for how you might do this in Optional activities.</a:t>
            </a:r>
          </a:p>
          <a:p>
            <a:pPr marL="171450" indent="-171450">
              <a:buFont typeface="Arial" panose="020B0604020202020204" pitchFamily="34" charset="0"/>
              <a:buChar char="•"/>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If appropriate to the audience, you may want to provide an </a:t>
            </a:r>
            <a:r>
              <a:rPr lang="en-GB" sz="1200" dirty="0">
                <a:effectLst/>
                <a:latin typeface="Arial" panose="020B0604020202020204" pitchFamily="34" charset="0"/>
                <a:ea typeface="Calibri" panose="020F0502020204030204" pitchFamily="34" charset="0"/>
                <a:cs typeface="Arial" panose="020B0604020202020204" pitchFamily="34" charset="0"/>
              </a:rPr>
              <a:t>overview of what '</a:t>
            </a:r>
            <a:r>
              <a:rPr lang="en-GB" sz="1200" dirty="0" err="1">
                <a:effectLst/>
                <a:latin typeface="Arial" panose="020B0604020202020204" pitchFamily="34" charset="0"/>
                <a:ea typeface="Calibri" panose="020F0502020204030204" pitchFamily="34" charset="0"/>
                <a:cs typeface="Arial" panose="020B0604020202020204" pitchFamily="34" charset="0"/>
              </a:rPr>
              <a:t>habilitation</a:t>
            </a:r>
            <a:r>
              <a:rPr lang="en-GB" sz="1200" dirty="0">
                <a:effectLst/>
                <a:latin typeface="Arial" panose="020B0604020202020204" pitchFamily="34" charset="0"/>
                <a:ea typeface="Calibri" panose="020F0502020204030204" pitchFamily="34" charset="0"/>
                <a:cs typeface="Arial" panose="020B0604020202020204" pitchFamily="34" charset="0"/>
              </a:rPr>
              <a:t>' means, how it differs from 'rehabilitation', and where this specialist input sits within the broader curriculum. See optional activity 2 which you could draw on as a starter activity.</a:t>
            </a:r>
            <a:r>
              <a:rPr lang="en-GB" sz="1200" dirty="0">
                <a:latin typeface="Arial" panose="020B0604020202020204" pitchFamily="34" charset="0"/>
                <a:ea typeface="Calibri" panose="020F050202020403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Stress here and throughout the presentation, that c</a:t>
            </a:r>
            <a:r>
              <a:rPr lang="en-GB" sz="1200" dirty="0">
                <a:effectLst/>
                <a:latin typeface="Arial" panose="020B0604020202020204" pitchFamily="34" charset="0"/>
                <a:ea typeface="Calibri" panose="020F0502020204030204" pitchFamily="34" charset="0"/>
                <a:cs typeface="Arial" panose="020B0604020202020204" pitchFamily="34" charset="0"/>
              </a:rPr>
              <a:t>ollaborative working with families/carers around the development of ILS is essential. It is important that we always listen to families, support parenting and learn from them what they find works/doesn't with their child and in their home situation. You can provide examples from your practice if appropriate of such collaborative working.</a:t>
            </a:r>
            <a:r>
              <a:rPr lang="en-GB" sz="1200" dirty="0">
                <a:latin typeface="Arial" panose="020B0604020202020204" pitchFamily="34" charset="0"/>
                <a:ea typeface="Calibri" panose="020F050202020403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GB" sz="12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You should emphasise that Area 5 (</a:t>
            </a:r>
            <a:r>
              <a:rPr lang="en-GB" sz="1200" b="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habilitation</a:t>
            </a:r>
            <a:r>
              <a:rPr lang="en-GB" sz="12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 - </a:t>
            </a:r>
            <a:r>
              <a:rPr lang="en-GB" sz="1200" b="0" strike="noStrike" dirty="0">
                <a:solidFill>
                  <a:srgbClr val="FF0000"/>
                </a:solidFill>
                <a:effectLst/>
                <a:latin typeface="Arial" panose="020B0604020202020204" pitchFamily="34" charset="0"/>
                <a:ea typeface="Calibri" panose="020F0502020204030204" pitchFamily="34" charset="0"/>
                <a:cs typeface="Arial" panose="020B0604020202020204" pitchFamily="34" charset="0"/>
              </a:rPr>
              <a:t>O&amp;M</a:t>
            </a:r>
            <a:r>
              <a:rPr lang="en-GB" sz="12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 and Area 6 (</a:t>
            </a:r>
            <a:r>
              <a:rPr lang="en-GB" sz="1200" b="0" dirty="0" err="1">
                <a:solidFill>
                  <a:srgbClr val="FF0000"/>
                </a:solidFill>
                <a:effectLst/>
                <a:latin typeface="Arial" panose="020B0604020202020204" pitchFamily="34" charset="0"/>
                <a:ea typeface="Calibri" panose="020F0502020204030204" pitchFamily="34" charset="0"/>
                <a:cs typeface="Arial" panose="020B0604020202020204" pitchFamily="34" charset="0"/>
              </a:rPr>
              <a:t>habilitation</a:t>
            </a:r>
            <a:r>
              <a:rPr lang="en-GB" sz="12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 – ILS) are closely aligned with many areas of the CFVI and need to be acknowledged as such. ILS skills can therefore be developed through many related curriculum activities.</a:t>
            </a:r>
          </a:p>
          <a:p>
            <a:pPr marL="171450" indent="-171450">
              <a:buFont typeface="Arial" panose="020B0604020202020204" pitchFamily="34" charset="0"/>
              <a:buChar char="•"/>
            </a:pPr>
            <a:r>
              <a:rPr lang="en-GB" sz="1200" b="0" dirty="0">
                <a:solidFill>
                  <a:srgbClr val="FF0000"/>
                </a:solidFill>
                <a:effectLst/>
                <a:latin typeface="Arial" panose="020B0604020202020204" pitchFamily="34" charset="0"/>
                <a:ea typeface="Calibri" panose="020F0502020204030204" pitchFamily="34" charset="0"/>
                <a:cs typeface="Arial" panose="020B0604020202020204" pitchFamily="34" charset="0"/>
              </a:rPr>
              <a:t>Where the presentation includes reference to very young children and/or babies, you should emphasise that O&amp;M (Area 5 of the CFVI) will be closely intertwined with this area.</a:t>
            </a:r>
            <a:r>
              <a:rPr lang="en-GB" sz="1200" dirty="0">
                <a:solidFill>
                  <a:srgbClr val="FF0000"/>
                </a:solidFill>
                <a:latin typeface="Arial" panose="020B0604020202020204" pitchFamily="34" charset="0"/>
                <a:ea typeface="Calibri" panose="020F0502020204030204" pitchFamily="34" charset="0"/>
                <a:cs typeface="Arial" panose="020B0604020202020204" pitchFamily="34" charset="0"/>
              </a:rPr>
              <a:t> </a:t>
            </a:r>
            <a:endParaRPr lang="en-GB" sz="1200" b="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In terms of teaching, you can point out that in ILS (more so than O&amp;M),</a:t>
            </a:r>
            <a:r>
              <a:rPr lang="en-GB" sz="1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training can be provided to and by carers and TAs to better support the children in their care as they are with them day in day out. However,</a:t>
            </a:r>
            <a:r>
              <a:rPr lang="en-GB" sz="1200" dirty="0">
                <a:solidFill>
                  <a:srgbClr val="FF0000"/>
                </a:solidFill>
                <a:latin typeface="Arial" panose="020B0604020202020204" pitchFamily="34" charset="0"/>
                <a:ea typeface="Times New Roman" panose="02020603050405020304" pitchFamily="18" charset="0"/>
                <a:cs typeface="Arial" panose="020B0604020202020204" pitchFamily="34" charset="0"/>
              </a:rPr>
              <a:t> </a:t>
            </a: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it should still</a:t>
            </a:r>
            <a:r>
              <a:rPr lang="en-GB" sz="1200" dirty="0">
                <a:solidFill>
                  <a:srgbClr val="70AD47"/>
                </a:solidFill>
                <a:effectLst/>
                <a:latin typeface="Arial" panose="020B0604020202020204" pitchFamily="34" charset="0"/>
                <a:ea typeface="Times New Roman" panose="02020603050405020304" pitchFamily="18" charset="0"/>
                <a:cs typeface="Arial" panose="020B0604020202020204" pitchFamily="34" charset="0"/>
              </a:rPr>
              <a:t> </a:t>
            </a: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refer to ‘under guidance of a </a:t>
            </a:r>
            <a:r>
              <a:rPr lang="en-GB" sz="1200" dirty="0">
                <a:solidFill>
                  <a:srgbClr val="FF0000"/>
                </a:solidFill>
                <a:latin typeface="Arial" panose="020B0604020202020204" pitchFamily="34" charset="0"/>
                <a:ea typeface="Times New Roman" panose="02020603050405020304" pitchFamily="18" charset="0"/>
                <a:cs typeface="Arial" panose="020B0604020202020204" pitchFamily="34" charset="0"/>
              </a:rPr>
              <a:t>QRHS</a:t>
            </a:r>
            <a:r>
              <a:rPr lang="en-GB" sz="120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 whilst acknowledging parents and carers are always the first ILS teachers</a:t>
            </a:r>
            <a:r>
              <a:rPr lang="en-GB" sz="1200" dirty="0">
                <a:solidFill>
                  <a:srgbClr val="70AD47"/>
                </a:solidFill>
                <a:effectLst/>
                <a:latin typeface="Arial" panose="020B0604020202020204" pitchFamily="34" charset="0"/>
                <a:ea typeface="Times New Roman" panose="02020603050405020304" pitchFamily="18" charset="0"/>
                <a:cs typeface="Arial" panose="020B0604020202020204" pitchFamily="34" charset="0"/>
              </a:rPr>
              <a:t>.</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endParaRPr lang="en-GB" sz="1200" dirty="0">
              <a:latin typeface="Arial" panose="020B0604020202020204" pitchFamily="34" charset="0"/>
              <a:ea typeface="Times New Roman" panose="02020603050405020304" pitchFamily="18" charset="0"/>
              <a:cs typeface="Arial" panose="020B0604020202020204" pitchFamily="34" charset="0"/>
            </a:endParaRPr>
          </a:p>
          <a:p>
            <a:r>
              <a:rPr lang="en-GB" sz="1200" b="1" i="0" dirty="0">
                <a:effectLst/>
                <a:latin typeface="Arial" panose="020B0604020202020204" pitchFamily="34" charset="0"/>
                <a:ea typeface="Times New Roman" panose="02020603050405020304" pitchFamily="18" charset="0"/>
                <a:cs typeface="Arial" panose="020B0604020202020204" pitchFamily="34" charset="0"/>
              </a:rPr>
              <a:t>Guidance for speaker</a:t>
            </a:r>
          </a:p>
          <a:p>
            <a:pPr>
              <a:defRPr/>
            </a:pPr>
            <a:endParaRPr lang="en-GB" sz="1200" b="1" dirty="0">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Areas 5 and 6 provide a good opportunity to outline the roles of the specialist practitioners who will be involved in promoting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(Area 5 – Mobility; Area 6 - Independent Living Skills). This includes for example a </a:t>
            </a:r>
            <a:r>
              <a:rPr lang="en-GB" sz="1200" dirty="0">
                <a:latin typeface="Arial" panose="020B0604020202020204" pitchFamily="34" charset="0"/>
                <a:cs typeface="Arial" panose="020B0604020202020204" pitchFamily="34" charset="0"/>
              </a:rPr>
              <a:t>Registered Qualified </a:t>
            </a:r>
            <a:r>
              <a:rPr lang="en-GB" sz="1200" i="0" dirty="0">
                <a:effectLst/>
                <a:latin typeface="Arial" panose="020B0604020202020204" pitchFamily="34" charset="0"/>
                <a:ea typeface="Times New Roman" panose="02020603050405020304" pitchFamily="18" charset="0"/>
                <a:cs typeface="Arial" panose="020B0604020202020204" pitchFamily="34" charset="0"/>
              </a:rPr>
              <a:t>Habilitation Specialist (RQ</a:t>
            </a:r>
            <a:r>
              <a:rPr lang="en-GB" sz="1200" dirty="0">
                <a:latin typeface="Arial" panose="020B0604020202020204" pitchFamily="34" charset="0"/>
                <a:ea typeface="Times New Roman" panose="02020603050405020304" pitchFamily="18" charset="0"/>
                <a:cs typeface="Arial" panose="020B0604020202020204" pitchFamily="34" charset="0"/>
              </a:rPr>
              <a:t>HS</a:t>
            </a:r>
            <a:r>
              <a:rPr lang="en-GB" sz="1200" i="0" dirty="0">
                <a:effectLst/>
                <a:latin typeface="Arial" panose="020B0604020202020204" pitchFamily="34" charset="0"/>
                <a:ea typeface="Times New Roman" panose="02020603050405020304" pitchFamily="18" charset="0"/>
                <a:cs typeface="Arial" panose="020B0604020202020204" pitchFamily="34" charset="0"/>
              </a:rPr>
              <a:t>), Habilitation Assistant (HA), and QTVI.</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A useful website to draw on for this presentation (and share with the audience if appropriate) is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VI UK: https://habilitationviuk.org.uk/about-us/</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An</a:t>
            </a:r>
            <a:r>
              <a:rPr lang="en-GB" sz="1200" i="0" baseline="0" dirty="0">
                <a:effectLst/>
                <a:latin typeface="Arial" panose="020B0604020202020204" pitchFamily="34" charset="0"/>
                <a:ea typeface="Times New Roman" panose="02020603050405020304" pitchFamily="18" charset="0"/>
                <a:cs typeface="Arial" panose="020B0604020202020204" pitchFamily="34" charset="0"/>
              </a:rPr>
              <a:t> important</a:t>
            </a:r>
            <a:r>
              <a:rPr lang="en-GB" sz="1200" i="0" dirty="0">
                <a:effectLst/>
                <a:latin typeface="Arial" panose="020B0604020202020204" pitchFamily="34" charset="0"/>
                <a:ea typeface="Times New Roman" panose="02020603050405020304" pitchFamily="18" charset="0"/>
                <a:cs typeface="Arial" panose="020B0604020202020204" pitchFamily="34" charset="0"/>
              </a:rPr>
              <a:t> overview is presented on this website of the following areas: What is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Why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training is necessary; What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specialists do; What guides their work and How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training is organised.</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defRPr/>
            </a:pPr>
            <a:r>
              <a:rPr lang="en-GB" sz="1200" dirty="0">
                <a:latin typeface="Arial" panose="020B0604020202020204" pitchFamily="34" charset="0"/>
                <a:cs typeface="Arial" panose="020B0604020202020204" pitchFamily="34" charset="0"/>
              </a:rPr>
              <a:t>Depending on the audience you may want to make reference to the </a:t>
            </a:r>
            <a:r>
              <a:rPr lang="en-GB" sz="1200" dirty="0" err="1">
                <a:latin typeface="Arial" panose="020B0604020202020204" pitchFamily="34" charset="0"/>
                <a:cs typeface="Arial" panose="020B0604020202020204" pitchFamily="34" charset="0"/>
              </a:rPr>
              <a:t>Habilitation</a:t>
            </a:r>
            <a:r>
              <a:rPr lang="en-GB" sz="1200" dirty="0">
                <a:latin typeface="Arial" panose="020B0604020202020204" pitchFamily="34" charset="0"/>
                <a:cs typeface="Arial" panose="020B0604020202020204" pitchFamily="34" charset="0"/>
              </a:rPr>
              <a:t> Quality Standards  which are referred to on the </a:t>
            </a:r>
            <a:r>
              <a:rPr lang="en-GB" sz="1200" dirty="0" err="1">
                <a:latin typeface="Arial" panose="020B0604020202020204" pitchFamily="34" charset="0"/>
                <a:cs typeface="Arial" panose="020B0604020202020204" pitchFamily="34" charset="0"/>
              </a:rPr>
              <a:t>Habilitation</a:t>
            </a:r>
            <a:r>
              <a:rPr lang="en-GB" sz="1200" dirty="0">
                <a:latin typeface="Arial" panose="020B0604020202020204" pitchFamily="34" charset="0"/>
                <a:cs typeface="Arial" panose="020B0604020202020204" pitchFamily="34" charset="0"/>
              </a:rPr>
              <a:t> VI UK website.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latin typeface="Arial" panose="020B0604020202020204" pitchFamily="34" charset="0"/>
                <a:cs typeface="Arial" panose="020B0604020202020204" pitchFamily="34" charset="0"/>
              </a:rPr>
              <a:t>A summary of the Quality Standards are available here: </a:t>
            </a:r>
            <a:r>
              <a:rPr lang="en-GB" sz="1200" u="sng" dirty="0">
                <a:solidFill>
                  <a:srgbClr val="0000FF"/>
                </a:solidFill>
                <a:effectLst/>
                <a:latin typeface="Arial" panose="020B0604020202020204" pitchFamily="34" charset="0"/>
                <a:ea typeface="Times New Roman" panose="02020603050405020304" pitchFamily="18" charset="0"/>
                <a:cs typeface="Arial" panose="020B0604020202020204" pitchFamily="34" charset="0"/>
                <a:hlinkClick r:id="rId3"/>
              </a:rPr>
              <a:t>www.guidedogs.org.uk/-/media/project/guidedogs/guidedogsdotorg/files/services-we-provide/mobility-training/summaryofthequalitystandardsforthedeliveryofhabilitationtrainingtochildrenandyoungpeoplewithvisionim.pdf/</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i="0" dirty="0">
              <a:effectLst/>
              <a:highlight>
                <a:srgbClr val="FFFF00"/>
              </a:highligh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lvl="0" algn="just"/>
            <a:r>
              <a:rPr lang="en-GB" sz="1200" b="1" i="0" dirty="0">
                <a:effectLst/>
                <a:latin typeface="Arial" panose="020B0604020202020204" pitchFamily="34" charset="0"/>
                <a:ea typeface="Times New Roman" panose="02020603050405020304" pitchFamily="18" charset="0"/>
                <a:cs typeface="Arial" panose="020B0604020202020204" pitchFamily="34" charset="0"/>
              </a:rPr>
              <a:t>Optional activities</a:t>
            </a:r>
          </a:p>
          <a:p>
            <a:pPr marL="0" lvl="0" indent="0" algn="just">
              <a:buFont typeface="Arial" panose="020B0604020202020204" pitchFamily="34" charset="0"/>
              <a:buNone/>
            </a:pPr>
            <a:endParaRPr lang="en-GB" sz="1200" i="1" dirty="0">
              <a:effectLst/>
              <a:latin typeface="Arial" panose="020B0604020202020204" pitchFamily="34" charset="0"/>
              <a:ea typeface="Times New Roman" panose="02020603050405020304" pitchFamily="18" charset="0"/>
              <a:cs typeface="Arial" panose="020B0604020202020204" pitchFamily="34" charset="0"/>
            </a:endParaRPr>
          </a:p>
          <a:p>
            <a:pPr marL="228600" indent="-228600" algn="just">
              <a:buFont typeface="Arial" panose="020B0604020202020204" pitchFamily="34" charset="0"/>
              <a:buAutoNum type="arabicPeriod"/>
            </a:pPr>
            <a:r>
              <a:rPr lang="en-GB" sz="1200" b="0" i="0" dirty="0">
                <a:effectLst/>
                <a:latin typeface="Arial" panose="020B0604020202020204" pitchFamily="34" charset="0"/>
                <a:ea typeface="Times New Roman" panose="02020603050405020304" pitchFamily="18" charset="0"/>
                <a:cs typeface="Arial" panose="020B0604020202020204" pitchFamily="34" charset="0"/>
              </a:rPr>
              <a:t>Depending on the audience, you might want to start a conversation about this area by asking colleagues to list key skills that might be included within ILS in different phases of development (so for example, Early Years, Primary, Secondary, Post Compulsory education). They could write down a skill on a sticky note and post this on a display board under select headings (e.g. Early Years, Primary etc).</a:t>
            </a:r>
            <a:r>
              <a:rPr lang="en-GB" sz="1200" dirty="0">
                <a:latin typeface="Arial" panose="020B0604020202020204" pitchFamily="34" charset="0"/>
                <a:ea typeface="Times New Roman" panose="02020603050405020304" pitchFamily="18" charset="0"/>
                <a:cs typeface="Arial" panose="020B0604020202020204" pitchFamily="34" charset="0"/>
              </a:rPr>
              <a:t> </a:t>
            </a:r>
            <a:r>
              <a:rPr lang="en-GB" sz="1200" b="0" i="0" dirty="0">
                <a:effectLst/>
                <a:latin typeface="Arial" panose="020B0604020202020204" pitchFamily="34" charset="0"/>
                <a:ea typeface="Times New Roman" panose="02020603050405020304" pitchFamily="18" charset="0"/>
                <a:cs typeface="Arial" panose="020B0604020202020204" pitchFamily="34" charset="0"/>
              </a:rPr>
              <a:t> You can then collate the notes into similar categories of skills (e.g. dressing skills/personal care/table skills/managing money etc), and read out a selection. Once you have a long list of skills, ask the audience to consider how reduced vision could potentially influence the development of particular skills selected from this list (e.g. dressing skills; food preparation; managing money; cooking safely etc). A RQ</a:t>
            </a:r>
            <a:r>
              <a:rPr lang="en-GB" sz="1200" dirty="0">
                <a:latin typeface="Arial" panose="020B0604020202020204" pitchFamily="34" charset="0"/>
                <a:ea typeface="Times New Roman" panose="02020603050405020304" pitchFamily="18" charset="0"/>
                <a:cs typeface="Arial" panose="020B0604020202020204" pitchFamily="34" charset="0"/>
              </a:rPr>
              <a:t>HS </a:t>
            </a:r>
            <a:r>
              <a:rPr lang="en-GB" sz="1200" b="0" i="0" dirty="0">
                <a:effectLst/>
                <a:latin typeface="Arial" panose="020B0604020202020204" pitchFamily="34" charset="0"/>
                <a:ea typeface="Times New Roman" panose="02020603050405020304" pitchFamily="18" charset="0"/>
                <a:cs typeface="Arial" panose="020B0604020202020204" pitchFamily="34" charset="0"/>
              </a:rPr>
              <a:t>should be involved in delivering/devising this session; if they are not involved in delivery in preparation you may want to draw upon skills listed in sections 11-18 of the “Habilitation Progress Tracker, produced by</a:t>
            </a:r>
            <a:r>
              <a:rPr lang="en-GB" sz="1200" dirty="0">
                <a:latin typeface="Arial" panose="020B0604020202020204" pitchFamily="34" charset="0"/>
                <a:ea typeface="Times New Roman" panose="02020603050405020304" pitchFamily="18" charset="0"/>
                <a:cs typeface="Arial" panose="020B0604020202020204" pitchFamily="34" charset="0"/>
              </a:rPr>
              <a:t> </a:t>
            </a:r>
            <a:r>
              <a:rPr lang="en-GB" sz="1200" b="0" i="0" dirty="0">
                <a:effectLst/>
                <a:latin typeface="Arial" panose="020B0604020202020204" pitchFamily="34" charset="0"/>
                <a:ea typeface="Times New Roman" panose="02020603050405020304" pitchFamily="18" charset="0"/>
                <a:cs typeface="Arial" panose="020B0604020202020204" pitchFamily="34" charset="0"/>
              </a:rPr>
              <a:t> Yorkshire and The Humber:</a:t>
            </a:r>
            <a:r>
              <a:rPr lang="en-GB" sz="1200" dirty="0">
                <a:latin typeface="Arial" panose="020B0604020202020204" pitchFamily="34" charset="0"/>
                <a:ea typeface="Times New Roman" panose="02020603050405020304" pitchFamily="18" charset="0"/>
                <a:cs typeface="Arial" panose="020B0604020202020204" pitchFamily="34" charset="0"/>
              </a:rPr>
              <a:t> </a:t>
            </a:r>
            <a:r>
              <a:rPr lang="en-GB" sz="1200" b="0" i="0" dirty="0">
                <a:effectLst/>
                <a:latin typeface="Arial" panose="020B0604020202020204" pitchFamily="34" charset="0"/>
                <a:ea typeface="Times New Roman" panose="02020603050405020304" pitchFamily="18" charset="0"/>
                <a:cs typeface="Arial" panose="020B0604020202020204" pitchFamily="34" charset="0"/>
              </a:rPr>
              <a:t> https://habilitationviuk.org.uk/wp-content/uploads/2022/04/Yorkshire-and-Humber-Habilitation-Tracker-All-strands-version-2.0.xlsx</a:t>
            </a:r>
          </a:p>
          <a:p>
            <a:pPr marL="0" lvl="0" indent="0" algn="just">
              <a:buFont typeface="Arial" panose="020B0604020202020204" pitchFamily="34" charset="0"/>
              <a:buNone/>
            </a:pPr>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marL="228600" lvl="0" indent="-228600" algn="just">
              <a:buFont typeface="Arial" panose="020B0604020202020204" pitchFamily="34" charset="0"/>
              <a:buAutoNum type="arabicPeriod" startAt="2"/>
            </a:pPr>
            <a:r>
              <a:rPr lang="en-GB" sz="1200" b="0" i="0" dirty="0">
                <a:effectLst/>
                <a:latin typeface="Arial" panose="020B0604020202020204" pitchFamily="34" charset="0"/>
                <a:ea typeface="Times New Roman" panose="02020603050405020304" pitchFamily="18" charset="0"/>
                <a:cs typeface="Arial" panose="020B0604020202020204" pitchFamily="34" charset="0"/>
              </a:rPr>
              <a:t>A useful activity to consider in the context of Areas 5 and 6 is the key difference between the terms ‘</a:t>
            </a:r>
            <a:r>
              <a:rPr lang="en-GB" sz="1200" b="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b="0" i="0" dirty="0">
                <a:effectLst/>
                <a:latin typeface="Arial" panose="020B0604020202020204" pitchFamily="34" charset="0"/>
                <a:ea typeface="Times New Roman" panose="02020603050405020304" pitchFamily="18" charset="0"/>
                <a:cs typeface="Arial" panose="020B0604020202020204" pitchFamily="34" charset="0"/>
              </a:rPr>
              <a:t>’ and ‘</a:t>
            </a:r>
            <a:r>
              <a:rPr lang="en-GB" sz="1200" b="0" i="1" dirty="0">
                <a:effectLst/>
                <a:latin typeface="Arial" panose="020B0604020202020204" pitchFamily="34" charset="0"/>
                <a:ea typeface="Times New Roman" panose="02020603050405020304" pitchFamily="18" charset="0"/>
                <a:cs typeface="Arial" panose="020B0604020202020204" pitchFamily="34" charset="0"/>
              </a:rPr>
              <a:t>re</a:t>
            </a:r>
            <a:r>
              <a:rPr lang="en-GB" sz="1200" b="0" i="0" dirty="0">
                <a:effectLst/>
                <a:latin typeface="Arial" panose="020B0604020202020204" pitchFamily="34" charset="0"/>
                <a:ea typeface="Times New Roman" panose="02020603050405020304" pitchFamily="18" charset="0"/>
                <a:cs typeface="Arial" panose="020B0604020202020204" pitchFamily="34" charset="0"/>
              </a:rPr>
              <a:t>habilitation’ when discussing support for children and young people with vision impairment (i.e. as opposed to adults). </a:t>
            </a:r>
            <a:r>
              <a:rPr lang="en-GB" sz="1200" i="0" dirty="0">
                <a:effectLst/>
                <a:latin typeface="Arial" panose="020B0604020202020204" pitchFamily="34" charset="0"/>
                <a:ea typeface="Times New Roman" panose="02020603050405020304" pitchFamily="18" charset="0"/>
                <a:cs typeface="Arial" panose="020B0604020202020204" pitchFamily="34" charset="0"/>
              </a:rPr>
              <a:t>A helpful resource to draw on when discussing what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means, is a webpage on the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VI UK website entitled ‘What is </a:t>
            </a:r>
            <a:r>
              <a:rPr lang="en-GB" sz="1200" i="0" dirty="0" err="1">
                <a:effectLst/>
                <a:latin typeface="Arial" panose="020B0604020202020204" pitchFamily="34" charset="0"/>
                <a:ea typeface="Times New Roman" panose="02020603050405020304" pitchFamily="18" charset="0"/>
                <a:cs typeface="Arial" panose="020B0604020202020204" pitchFamily="34" charset="0"/>
              </a:rPr>
              <a:t>habilitation</a:t>
            </a:r>
            <a:r>
              <a:rPr lang="en-GB" sz="1200" i="0" dirty="0">
                <a:effectLst/>
                <a:latin typeface="Arial" panose="020B0604020202020204" pitchFamily="34" charset="0"/>
                <a:ea typeface="Times New Roman" panose="02020603050405020304" pitchFamily="18" charset="0"/>
                <a:cs typeface="Arial" panose="020B0604020202020204" pitchFamily="34" charset="0"/>
              </a:rPr>
              <a:t>?’: https://habilitationviuk.org.uk/what-is-habilitation/</a:t>
            </a:r>
          </a:p>
          <a:p>
            <a:pPr marL="0" lvl="0" indent="0" algn="just">
              <a:buFont typeface="Arial" panose="020B0604020202020204" pitchFamily="34" charset="0"/>
              <a:buNone/>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buFont typeface="Arial" panose="020B0604020202020204" pitchFamily="34" charset="0"/>
              <a:buNone/>
            </a:pPr>
            <a:r>
              <a:rPr lang="en-US" sz="1200" b="0" i="0" dirty="0">
                <a:solidFill>
                  <a:srgbClr val="FF0000"/>
                </a:solidFill>
                <a:effectLst/>
                <a:latin typeface="Arial" panose="020B0604020202020204" pitchFamily="34" charset="0"/>
                <a:ea typeface="Open Sans"/>
                <a:cs typeface="Arial" panose="020B0604020202020204" pitchFamily="34" charset="0"/>
              </a:rPr>
              <a:t>‘Habilitation involves one-to-one training for children and young people with a vision impairment. Starting from their existing skills, it aims to develop their personal mobility, navigation and independent living skills. At whatever age the training is started, the overriding goal is to </a:t>
            </a:r>
            <a:r>
              <a:rPr lang="en-US" sz="1200" b="0" i="0" dirty="0" err="1">
                <a:solidFill>
                  <a:srgbClr val="FF0000"/>
                </a:solidFill>
                <a:effectLst/>
                <a:latin typeface="Arial" panose="020B0604020202020204" pitchFamily="34" charset="0"/>
                <a:ea typeface="Open Sans"/>
                <a:cs typeface="Arial" panose="020B0604020202020204" pitchFamily="34" charset="0"/>
              </a:rPr>
              <a:t>maximise</a:t>
            </a:r>
            <a:r>
              <a:rPr lang="en-US" sz="1200" b="0" i="0" dirty="0">
                <a:solidFill>
                  <a:srgbClr val="FF0000"/>
                </a:solidFill>
                <a:effectLst/>
                <a:latin typeface="Arial" panose="020B0604020202020204" pitchFamily="34" charset="0"/>
                <a:ea typeface="Open Sans"/>
                <a:cs typeface="Arial" panose="020B0604020202020204" pitchFamily="34" charset="0"/>
              </a:rPr>
              <a:t> the child or young person’s independence, opening the way in the future, to further study, employment and an independent life.’ </a:t>
            </a:r>
            <a:r>
              <a:rPr lang="en-GB" sz="1200" i="0" dirty="0">
                <a:effectLst/>
                <a:latin typeface="Arial" panose="020B0604020202020204" pitchFamily="34" charset="0"/>
                <a:ea typeface="Times New Roman" panose="02020603050405020304" pitchFamily="18" charset="0"/>
                <a:cs typeface="Arial" panose="020B0604020202020204" pitchFamily="34" charset="0"/>
              </a:rPr>
              <a:t>https://habilitationviuk.org.uk/what-is-habilitation/ (July 2023)</a:t>
            </a:r>
            <a:endParaRPr lang="en-GB" sz="1200" b="0" i="1" dirty="0">
              <a:solidFill>
                <a:srgbClr val="FF0000"/>
              </a:solidFill>
              <a:effectLst/>
              <a:latin typeface="Arial" panose="020B0604020202020204" pitchFamily="34" charset="0"/>
              <a:ea typeface="Times New Roman" panose="02020603050405020304" pitchFamily="18" charset="0"/>
              <a:cs typeface="Arial" panose="020B0604020202020204" pitchFamily="34" charset="0"/>
            </a:endParaRPr>
          </a:p>
          <a:p>
            <a:pPr lvl="0" algn="just"/>
            <a:endParaRPr lang="en-GB" sz="1200" b="0" i="0" dirty="0">
              <a:latin typeface="Arial" panose="020B0604020202020204" pitchFamily="34" charset="0"/>
              <a:ea typeface="Times New Roman" panose="02020603050405020304" pitchFamily="18" charset="0"/>
              <a:cs typeface="Arial" panose="020B0604020202020204" pitchFamily="34" charset="0"/>
            </a:endParaRPr>
          </a:p>
          <a:p>
            <a:pPr lvl="0" algn="just"/>
            <a:r>
              <a:rPr lang="en-GB" sz="1200" b="0" i="0" dirty="0">
                <a:effectLst/>
                <a:latin typeface="Arial" panose="020B0604020202020204" pitchFamily="34" charset="0"/>
                <a:ea typeface="Times New Roman" panose="02020603050405020304" pitchFamily="18" charset="0"/>
                <a:cs typeface="Arial" panose="020B0604020202020204" pitchFamily="34" charset="0"/>
              </a:rPr>
              <a:t>3. Awareness raising activity. Depending on the audience, you can devise a series of workstation activities to provide examples of how reduced vision can influence select independence living skills. Each workstation represents a different skill/set of skills and you can invite the audience to work in pairs/small groups and engage in a selection of activities. Examples of activities include: money management (sorting coins and notes; putting money into a wallet/purse); </a:t>
            </a:r>
            <a:r>
              <a:rPr lang="en-US" sz="1200" b="0" i="0" dirty="0">
                <a:solidFill>
                  <a:srgbClr val="464646"/>
                </a:solidFill>
                <a:effectLst/>
                <a:latin typeface="Arial" panose="020B0604020202020204" pitchFamily="34" charset="0"/>
                <a:ea typeface="Open Sans"/>
                <a:cs typeface="Arial" panose="020B0604020202020204" pitchFamily="34" charset="0"/>
              </a:rPr>
              <a:t>dressing skills (</a:t>
            </a:r>
            <a:r>
              <a:rPr lang="en-US" sz="1200" b="0" i="0" dirty="0" err="1">
                <a:solidFill>
                  <a:srgbClr val="464646"/>
                </a:solidFill>
                <a:effectLst/>
                <a:latin typeface="Arial" panose="020B0604020202020204" pitchFamily="34" charset="0"/>
                <a:ea typeface="Open Sans"/>
                <a:cs typeface="Arial" panose="020B0604020202020204" pitchFamily="34" charset="0"/>
              </a:rPr>
              <a:t>organising</a:t>
            </a:r>
            <a:r>
              <a:rPr lang="en-US" sz="1200" b="0" i="0" dirty="0">
                <a:solidFill>
                  <a:srgbClr val="464646"/>
                </a:solidFill>
                <a:effectLst/>
                <a:latin typeface="Arial" panose="020B0604020202020204" pitchFamily="34" charset="0"/>
                <a:ea typeface="Open Sans"/>
                <a:cs typeface="Arial" panose="020B0604020202020204" pitchFamily="34" charset="0"/>
              </a:rPr>
              <a:t> clothes, doing up buttons on clothes, fastening and unfastening zips; tying laces), table skills (sorting cutlery, laying a table with the correct cutlery); food preparation (peeling a potato/apple with a vegetable peeler), </a:t>
            </a:r>
            <a:r>
              <a:rPr lang="en-GB" sz="1200" b="0" i="0" dirty="0">
                <a:solidFill>
                  <a:srgbClr val="333333"/>
                </a:solidFill>
                <a:effectLst/>
                <a:latin typeface="Arial" panose="020B0604020202020204" pitchFamily="34" charset="0"/>
                <a:cs typeface="Arial" panose="020B0604020202020204" pitchFamily="34" charset="0"/>
              </a:rPr>
              <a:t>p</a:t>
            </a: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ouring cold drink, </a:t>
            </a:r>
            <a:r>
              <a:rPr lang="en-GB" sz="1200" b="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f</a:t>
            </a: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inding specific things in a school bag containing lots of items, locating items of different sizes and weights on a tabletop</a:t>
            </a:r>
            <a:r>
              <a:rPr lang="en-GB"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o</a:t>
            </a: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pening a lunchbox and working out what food is inside, eating crackers, with cheese / spread on, from a plate, putting on a shirt or jumper that is presented inside out</a:t>
            </a:r>
            <a:r>
              <a:rPr lang="en-GB"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f</a:t>
            </a: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inding specific information online, using accessibility settings on their own phone; identifying different coins inside a wallet; </a:t>
            </a:r>
            <a:r>
              <a:rPr lang="en-GB" sz="1200" dirty="0">
                <a:effectLst/>
                <a:latin typeface="Arial" panose="020B0604020202020204" pitchFamily="34" charset="0"/>
                <a:ea typeface="Calibri" panose="020F0502020204030204" pitchFamily="34" charset="0"/>
                <a:cs typeface="Arial" panose="020B0604020202020204" pitchFamily="34" charset="0"/>
              </a:rPr>
              <a:t>making a jam sandwich using butter and jam; opening a cake bar e.g. individual chocolate </a:t>
            </a:r>
            <a:r>
              <a:rPr lang="en-GB" sz="1200" dirty="0" err="1">
                <a:effectLst/>
                <a:latin typeface="Arial" panose="020B0604020202020204" pitchFamily="34" charset="0"/>
                <a:ea typeface="Calibri" panose="020F0502020204030204" pitchFamily="34" charset="0"/>
                <a:cs typeface="Arial" panose="020B0604020202020204" pitchFamily="34" charset="0"/>
              </a:rPr>
              <a:t>swiss</a:t>
            </a:r>
            <a:r>
              <a:rPr lang="en-GB" sz="1200" dirty="0">
                <a:effectLst/>
                <a:latin typeface="Arial" panose="020B0604020202020204" pitchFamily="34" charset="0"/>
                <a:ea typeface="Calibri" panose="020F0502020204030204" pitchFamily="34" charset="0"/>
                <a:cs typeface="Arial" panose="020B0604020202020204" pitchFamily="34" charset="0"/>
              </a:rPr>
              <a:t> roll and cutting in half using a knife.</a:t>
            </a:r>
          </a:p>
          <a:p>
            <a:pPr lvl="0" algn="just"/>
            <a:endParaRPr lang="en-US" sz="1200" b="0" i="0" dirty="0">
              <a:solidFill>
                <a:srgbClr val="464646"/>
              </a:solidFill>
              <a:effectLst/>
              <a:latin typeface="Arial" panose="020B0604020202020204" pitchFamily="34" charset="0"/>
              <a:cs typeface="Arial" panose="020B0604020202020204" pitchFamily="34" charset="0"/>
            </a:endParaRPr>
          </a:p>
          <a:p>
            <a:pPr algn="just"/>
            <a:r>
              <a:rPr lang="en-US" sz="1200" b="0" i="0" dirty="0">
                <a:solidFill>
                  <a:srgbClr val="464646"/>
                </a:solidFill>
                <a:effectLst/>
                <a:latin typeface="Arial" panose="020B0604020202020204" pitchFamily="34" charset="0"/>
                <a:ea typeface="Open Sans"/>
                <a:cs typeface="Arial" panose="020B0604020202020204" pitchFamily="34" charset="0"/>
              </a:rPr>
              <a:t>It is helpful to have clear instructions for each workstation so members of the audience know exactly what</a:t>
            </a:r>
            <a:r>
              <a:rPr lang="en-US" sz="1200" dirty="0">
                <a:solidFill>
                  <a:srgbClr val="464646"/>
                </a:solidFill>
                <a:latin typeface="Arial" panose="020B0604020202020204" pitchFamily="34" charset="0"/>
                <a:ea typeface="Open Sans"/>
                <a:cs typeface="Arial" panose="020B0604020202020204" pitchFamily="34" charset="0"/>
              </a:rPr>
              <a:t> </a:t>
            </a:r>
            <a:r>
              <a:rPr lang="en-US" sz="1200" b="0" i="0" dirty="0">
                <a:solidFill>
                  <a:srgbClr val="464646"/>
                </a:solidFill>
                <a:effectLst/>
                <a:latin typeface="Arial" panose="020B0604020202020204" pitchFamily="34" charset="0"/>
                <a:ea typeface="Open Sans"/>
                <a:cs typeface="Arial" panose="020B0604020202020204" pitchFamily="34" charset="0"/>
              </a:rPr>
              <a:t> they are expected to do and when and how they should engage in a task.</a:t>
            </a:r>
          </a:p>
          <a:p>
            <a:pPr lvl="0" algn="just"/>
            <a:endParaRPr lang="en-US" sz="1200" b="0" i="0" dirty="0">
              <a:solidFill>
                <a:srgbClr val="464646"/>
              </a:solidFill>
              <a:effectLst/>
              <a:latin typeface="Arial" panose="020B0604020202020204" pitchFamily="34" charset="0"/>
              <a:cs typeface="Arial" panose="020B0604020202020204" pitchFamily="34" charset="0"/>
            </a:endParaRPr>
          </a:p>
          <a:p>
            <a:pPr algn="just">
              <a:defRPr/>
            </a:pPr>
            <a:r>
              <a:rPr lang="en-US" sz="1200" b="0" i="0" dirty="0">
                <a:solidFill>
                  <a:srgbClr val="464646"/>
                </a:solidFill>
                <a:effectLst/>
                <a:latin typeface="Arial" panose="020B0604020202020204" pitchFamily="34" charset="0"/>
                <a:ea typeface="Open Sans"/>
                <a:cs typeface="Arial" panose="020B0604020202020204" pitchFamily="34" charset="0"/>
              </a:rPr>
              <a:t>Following their participation in a selection of activities, invite members to discuss their experiences and in particular how they drew upon their senses. This then offers a good opportunity to think about the strategies that an intervention </a:t>
            </a:r>
            <a:r>
              <a:rPr lang="en-US" sz="1200" b="0" i="0" dirty="0" err="1">
                <a:solidFill>
                  <a:srgbClr val="464646"/>
                </a:solidFill>
                <a:effectLst/>
                <a:latin typeface="Arial" panose="020B0604020202020204" pitchFamily="34" charset="0"/>
                <a:ea typeface="Open Sans"/>
                <a:cs typeface="Arial" panose="020B0604020202020204" pitchFamily="34" charset="0"/>
              </a:rPr>
              <a:t>programme</a:t>
            </a:r>
            <a:r>
              <a:rPr lang="en-US" sz="1200" b="0" i="0" dirty="0">
                <a:solidFill>
                  <a:srgbClr val="464646"/>
                </a:solidFill>
                <a:effectLst/>
                <a:latin typeface="Arial" panose="020B0604020202020204" pitchFamily="34" charset="0"/>
                <a:ea typeface="Open Sans"/>
                <a:cs typeface="Arial" panose="020B0604020202020204" pitchFamily="34" charset="0"/>
              </a:rPr>
              <a:t> might draw upon in a coherent and systematic way to provide the child/young person with information about their world when developing particular skills.</a:t>
            </a:r>
            <a:r>
              <a:rPr lang="en-GB" sz="1200" dirty="0">
                <a:effectLst/>
                <a:latin typeface="Arial" panose="020B0604020202020204" pitchFamily="34" charset="0"/>
                <a:ea typeface="Calibri" panose="020F0502020204030204" pitchFamily="34" charset="0"/>
                <a:cs typeface="Arial" panose="020B0604020202020204" pitchFamily="34" charset="0"/>
              </a:rPr>
              <a:t> For example, when making a jam sandwich, place all equipment on a tray for easy access, use a non-slip mat or </a:t>
            </a:r>
            <a:r>
              <a:rPr lang="en-GB" sz="1200" dirty="0" err="1">
                <a:effectLst/>
                <a:latin typeface="Arial" panose="020B0604020202020204" pitchFamily="34" charset="0"/>
                <a:ea typeface="Calibri" panose="020F0502020204030204" pitchFamily="34" charset="0"/>
                <a:cs typeface="Arial" panose="020B0604020202020204" pitchFamily="34" charset="0"/>
              </a:rPr>
              <a:t>dycem</a:t>
            </a:r>
            <a:r>
              <a:rPr lang="en-GB" sz="1200" dirty="0">
                <a:effectLst/>
                <a:latin typeface="Arial" panose="020B0604020202020204" pitchFamily="34" charset="0"/>
                <a:ea typeface="Calibri" panose="020F0502020204030204" pitchFamily="34" charset="0"/>
                <a:cs typeface="Arial" panose="020B0604020202020204" pitchFamily="34" charset="0"/>
              </a:rPr>
              <a:t> to put plate on, use particular taught strategies for spreading etc.</a:t>
            </a:r>
            <a:r>
              <a:rPr lang="en-GB" sz="1200" dirty="0">
                <a:latin typeface="Arial" panose="020B0604020202020204" pitchFamily="34" charset="0"/>
                <a:ea typeface="Calibri" panose="020F0502020204030204" pitchFamily="34" charset="0"/>
                <a:cs typeface="Arial" panose="020B0604020202020204" pitchFamily="34" charset="0"/>
              </a:rPr>
              <a:t> </a:t>
            </a:r>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lvl="0" algn="just"/>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lvl="0" algn="just"/>
            <a:r>
              <a:rPr lang="en-GB" sz="1200" b="1" i="0" dirty="0">
                <a:effectLst/>
                <a:latin typeface="Arial" panose="020B0604020202020204" pitchFamily="34" charset="0"/>
                <a:ea typeface="Times New Roman" panose="02020603050405020304" pitchFamily="18" charset="0"/>
                <a:cs typeface="Arial" panose="020B0604020202020204" pitchFamily="34" charset="0"/>
              </a:rPr>
              <a:t>Suggested protocol for using activities involving reduce vision</a:t>
            </a:r>
          </a:p>
          <a:p>
            <a:pPr lvl="0" algn="just"/>
            <a:endParaRPr lang="en-GB" sz="1200" b="1"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lgn="just">
              <a:buFont typeface="Arial" panose="020B0604020202020204" pitchFamily="34" charset="0"/>
              <a:buChar char="•"/>
            </a:pPr>
            <a:r>
              <a:rPr lang="en-GB" sz="1200" b="0" i="0" dirty="0">
                <a:effectLst/>
                <a:latin typeface="Arial" panose="020B0604020202020204" pitchFamily="34" charset="0"/>
                <a:ea typeface="Times New Roman" panose="02020603050405020304" pitchFamily="18" charset="0"/>
                <a:cs typeface="Arial" panose="020B0604020202020204" pitchFamily="34" charset="0"/>
              </a:rPr>
              <a:t>If using </a:t>
            </a:r>
            <a:r>
              <a:rPr lang="en-GB" sz="1200" b="0" i="0" dirty="0">
                <a:latin typeface="Arial" panose="020B0604020202020204" pitchFamily="34" charset="0"/>
                <a:ea typeface="Times New Roman" panose="02020603050405020304" pitchFamily="18" charset="0"/>
                <a:cs typeface="Arial" panose="020B0604020202020204" pitchFamily="34" charset="0"/>
              </a:rPr>
              <a:t>simulation spectacles/</a:t>
            </a:r>
            <a:r>
              <a:rPr lang="en-GB" sz="1200" b="0" i="0" dirty="0" err="1">
                <a:latin typeface="Arial" panose="020B0604020202020204" pitchFamily="34" charset="0"/>
                <a:ea typeface="Times New Roman" panose="02020603050405020304" pitchFamily="18" charset="0"/>
                <a:cs typeface="Arial" panose="020B0604020202020204" pitchFamily="34" charset="0"/>
              </a:rPr>
              <a:t>sleepshades</a:t>
            </a:r>
            <a:r>
              <a:rPr lang="en-GB" sz="1200" b="0" i="0" dirty="0">
                <a:latin typeface="Arial" panose="020B0604020202020204" pitchFamily="34" charset="0"/>
                <a:ea typeface="Times New Roman" panose="02020603050405020304" pitchFamily="18" charset="0"/>
                <a:cs typeface="Arial" panose="020B0604020202020204" pitchFamily="34" charset="0"/>
              </a:rPr>
              <a:t> for any activity you </a:t>
            </a:r>
            <a:r>
              <a:rPr lang="en-GB" sz="1200" b="1" i="0" dirty="0">
                <a:latin typeface="Arial" panose="020B0604020202020204" pitchFamily="34" charset="0"/>
                <a:ea typeface="Times New Roman" panose="02020603050405020304" pitchFamily="18" charset="0"/>
                <a:cs typeface="Arial" panose="020B0604020202020204" pitchFamily="34" charset="0"/>
              </a:rPr>
              <a:t>must</a:t>
            </a:r>
            <a:r>
              <a:rPr lang="en-GB" sz="1200" b="0" i="0" dirty="0">
                <a:latin typeface="Arial" panose="020B0604020202020204" pitchFamily="34" charset="0"/>
                <a:ea typeface="Times New Roman" panose="02020603050405020304" pitchFamily="18" charset="0"/>
                <a:cs typeface="Arial" panose="020B0604020202020204" pitchFamily="34" charset="0"/>
              </a:rPr>
              <a:t> ensure you adhere to your service provider protocol, the use of a risk assessment if appropriate as well as relevant Heath and Safety guidance.</a:t>
            </a:r>
            <a:r>
              <a:rPr lang="en-GB" sz="1200" dirty="0">
                <a:latin typeface="Arial" panose="020B0604020202020204" pitchFamily="34" charset="0"/>
                <a:ea typeface="Times New Roman" panose="02020603050405020304" pitchFamily="18" charset="0"/>
                <a:cs typeface="Arial" panose="020B0604020202020204" pitchFamily="34" charset="0"/>
              </a:rPr>
              <a:t>  </a:t>
            </a:r>
            <a:endParaRPr lang="en-GB" sz="1200" b="0" i="0" dirty="0">
              <a:latin typeface="Arial" panose="020B0604020202020204" pitchFamily="34" charset="0"/>
              <a:ea typeface="Times New Roman" panose="02020603050405020304" pitchFamily="18" charset="0"/>
              <a:cs typeface="Arial" panose="020B0604020202020204" pitchFamily="34" charset="0"/>
            </a:endParaRPr>
          </a:p>
          <a:p>
            <a:pPr marL="171450" lvl="0" indent="-171450" algn="just">
              <a:buFont typeface="Arial" panose="020B0604020202020204" pitchFamily="34" charset="0"/>
              <a:buChar char="•"/>
            </a:pPr>
            <a:r>
              <a:rPr lang="en-GB" sz="1200" b="0" dirty="0">
                <a:solidFill>
                  <a:srgbClr val="333333"/>
                </a:solidFill>
                <a:effectLst/>
                <a:latin typeface="Arial" panose="020B0604020202020204" pitchFamily="34" charset="0"/>
                <a:ea typeface="Calibri" panose="020F0502020204030204" pitchFamily="34" charset="0"/>
                <a:cs typeface="Arial" panose="020B0604020202020204" pitchFamily="34" charset="0"/>
              </a:rPr>
              <a:t>You should also encourage participants to consider the risks of working under sleep shade or sim-specs for themselves, including ways to manage these risks, before participating in any ‘simulation/awareness raising activities. You may want to suggest some relevant strategies that can be drawn upon e.g. keeping the work area well-organised with trays/bowls, protecting the face with a hand when bending to pick something up from the floor, etc.</a:t>
            </a:r>
            <a:r>
              <a:rPr lang="en-GB" sz="1200" dirty="0">
                <a:solidFill>
                  <a:srgbClr val="333333"/>
                </a:solidFill>
                <a:effectLst/>
                <a:latin typeface="Arial" panose="020B0604020202020204" pitchFamily="34" charset="0"/>
                <a:ea typeface="Calibri" panose="020F0502020204030204" pitchFamily="34" charset="0"/>
                <a:cs typeface="Arial" panose="020B0604020202020204" pitchFamily="34" charset="0"/>
              </a:rPr>
              <a:t> Such a discussion can allow for an interesting conversation about the potential functional implications of different eye conditions.</a:t>
            </a:r>
          </a:p>
          <a:p>
            <a:pPr marL="171450" indent="-171450" algn="just">
              <a:buFont typeface="Arial" panose="020B0604020202020204" pitchFamily="34" charset="0"/>
              <a:buChar char="•"/>
            </a:pPr>
            <a:r>
              <a:rPr lang="en-GB" sz="1200" b="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It is helpful to state that participants </a:t>
            </a: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need not participate in any activity beyond their personal level of willingness/comfort and can opt out at any point.</a:t>
            </a:r>
            <a:r>
              <a:rPr lang="en-GB" sz="1200" dirty="0">
                <a:solidFill>
                  <a:srgbClr val="333333"/>
                </a:solidFill>
                <a:latin typeface="Arial" panose="020B0604020202020204" pitchFamily="34" charset="0"/>
                <a:ea typeface="Times New Roman" panose="02020603050405020304" pitchFamily="18" charset="0"/>
                <a:cs typeface="Arial" panose="020B0604020202020204" pitchFamily="34" charset="0"/>
              </a:rPr>
              <a:t> </a:t>
            </a:r>
            <a:endParaRPr lang="en-GB"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lvl="0" indent="-171450" algn="just">
              <a:buFont typeface="Arial" panose="020B0604020202020204" pitchFamily="34" charset="0"/>
              <a:buChar char="•"/>
            </a:pPr>
            <a:r>
              <a:rPr lang="en-GB" sz="1200" dirty="0">
                <a:solidFill>
                  <a:schemeClr val="tx1"/>
                </a:solidFill>
                <a:effectLst/>
                <a:latin typeface="Arial" panose="020B0604020202020204" pitchFamily="34" charset="0"/>
                <a:ea typeface="Calibri" panose="020F0502020204030204" pitchFamily="34" charset="0"/>
                <a:cs typeface="Arial" panose="020B0604020202020204" pitchFamily="34" charset="0"/>
              </a:rPr>
              <a:t>You should also </a:t>
            </a:r>
            <a:r>
              <a:rPr lang="en-GB" sz="1200" dirty="0">
                <a:solidFill>
                  <a:srgbClr val="333333"/>
                </a:solidFill>
                <a:effectLst/>
                <a:latin typeface="Arial" panose="020B0604020202020204" pitchFamily="34" charset="0"/>
                <a:ea typeface="Calibri" panose="020F0502020204030204" pitchFamily="34" charset="0"/>
                <a:cs typeface="Arial" panose="020B0604020202020204" pitchFamily="34" charset="0"/>
              </a:rPr>
              <a:t>emphasise that what the participants experience is very much not the same as the experience of a child/young person with vision impairment (i.e. they are drawing on a lifetime of visual memory, established motor skills, muscle memory, etc.)</a:t>
            </a:r>
            <a:endParaRPr lang="en-GB" sz="1200" b="0" i="0" dirty="0">
              <a:latin typeface="Arial" panose="020B0604020202020204" pitchFamily="34" charset="0"/>
              <a:cs typeface="Arial" panose="020B0604020202020204" pitchFamily="34" charset="0"/>
            </a:endParaRPr>
          </a:p>
          <a:p>
            <a:pPr lvl="0" algn="just"/>
            <a:endParaRPr lang="en-GB" sz="120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6</a:t>
            </a:fld>
            <a:endParaRPr lang="en-GB"/>
          </a:p>
        </p:txBody>
      </p:sp>
    </p:spTree>
    <p:extLst>
      <p:ext uri="{BB962C8B-B14F-4D97-AF65-F5344CB8AC3E}">
        <p14:creationId xmlns:p14="http://schemas.microsoft.com/office/powerpoint/2010/main" val="713895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In this slide a scenario is presented to consider how vision can inform a child/young person without a vision impairment.</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Run through the various key points about what vision tells the child/young person in this situation and invite the audience to generate further points based on their own experiences. </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You can then consider the same situation for a child/young person who has little or no useful vision using the next slide.</a:t>
            </a:r>
            <a:r>
              <a:rPr lang="en-GB" i="0" dirty="0">
                <a:latin typeface="Arial" panose="020B0604020202020204" pitchFamily="34" charset="0"/>
                <a:cs typeface="Arial" panose="020B0604020202020204" pitchFamily="34" charset="0"/>
              </a:rPr>
              <a:t>. </a:t>
            </a:r>
          </a:p>
          <a:p>
            <a:pPr marL="0" indent="0">
              <a:buFont typeface="Arial" panose="020B0604020202020204" pitchFamily="34" charset="0"/>
              <a:buNone/>
            </a:pPr>
            <a:endParaRPr lang="en-GB" dirty="0"/>
          </a:p>
          <a:p>
            <a:pPr marL="0" indent="0">
              <a:buFont typeface="Arial" panose="020B0604020202020204" pitchFamily="34" charset="0"/>
              <a:buNone/>
            </a:pPr>
            <a:endParaRPr lang="en-GB"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7</a:t>
            </a:fld>
            <a:endParaRPr lang="en-GB"/>
          </a:p>
        </p:txBody>
      </p:sp>
    </p:spTree>
    <p:extLst>
      <p:ext uri="{BB962C8B-B14F-4D97-AF65-F5344CB8AC3E}">
        <p14:creationId xmlns:p14="http://schemas.microsoft.com/office/powerpoint/2010/main" val="3285749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Consider the same situation for a child/young person who has little or no useful vision.  </a:t>
            </a:r>
            <a:r>
              <a:rPr lang="en-GB" sz="1200" i="0" dirty="0">
                <a:latin typeface="Arial" panose="020B0604020202020204" pitchFamily="34" charset="0"/>
                <a:cs typeface="Arial" panose="020B0604020202020204" pitchFamily="34" charset="0"/>
              </a:rPr>
              <a:t>Invite the audience to share their views about the ways the child/young person’s experience of this situation might differ in comparison with a child/young person without a vision impairment. </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latin typeface="Arial" panose="020B0604020202020204" pitchFamily="34" charset="0"/>
                <a:cs typeface="Arial" panose="020B0604020202020204" pitchFamily="34" charset="0"/>
              </a:rPr>
              <a:t>In your discussion you may wish to focus on what input is needed to enable access and the specialist practitioners who may be involved supporting this.</a:t>
            </a:r>
          </a:p>
          <a:p>
            <a:pPr marL="171450" indent="-171450">
              <a:buFont typeface="Arial" panose="020B0604020202020204" pitchFamily="34" charset="0"/>
              <a:buChar char="•"/>
            </a:pPr>
            <a:endParaRPr lang="en-GB" sz="1200"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defRPr/>
            </a:pPr>
            <a:r>
              <a:rPr lang="en-GB" sz="1200" i="0" dirty="0">
                <a:latin typeface="Arial" panose="020B0604020202020204" pitchFamily="34" charset="0"/>
                <a:cs typeface="Arial" panose="020B0604020202020204" pitchFamily="34" charset="0"/>
              </a:rPr>
              <a:t>You can adapt the format of slide to create your own scenario which may have greater relevance for the audience. A customisable slide is presented</a:t>
            </a:r>
            <a:r>
              <a:rPr lang="en-GB" sz="1200" dirty="0">
                <a:latin typeface="Arial" panose="020B0604020202020204" pitchFamily="34" charset="0"/>
                <a:cs typeface="Arial" panose="020B0604020202020204" pitchFamily="34" charset="0"/>
              </a:rPr>
              <a:t> on the next slide</a:t>
            </a:r>
            <a:r>
              <a:rPr lang="en-GB" sz="1200" i="0" dirty="0">
                <a:latin typeface="Arial" panose="020B0604020202020204" pitchFamily="34" charset="0"/>
                <a:cs typeface="Arial" panose="020B0604020202020204" pitchFamily="34" charset="0"/>
              </a:rPr>
              <a:t> for this purpose.</a:t>
            </a:r>
            <a:r>
              <a:rPr lang="en-GB" sz="1200" dirty="0">
                <a:latin typeface="Arial" panose="020B0604020202020204" pitchFamily="34" charset="0"/>
                <a:cs typeface="Arial" panose="020B0604020202020204" pitchFamily="34" charset="0"/>
              </a:rPr>
              <a:t> </a:t>
            </a:r>
            <a:endParaRPr lang="en-GB" sz="1200" i="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i="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latin typeface="Arial" panose="020B0604020202020204" pitchFamily="34" charset="0"/>
                <a:cs typeface="Arial" panose="020B0604020202020204" pitchFamily="34" charset="0"/>
              </a:rPr>
              <a:t>If you do use the scenario listed in this slide, you may wish to focus on targeted intervention approaches that can be drawn upon to enable access and participation in the lesson. Examples include: familiarising the child/young person with the changing room layout in advance as part of transition/review arrangements; using a ‘buddy’ system with peers; use of accessible signage on lockers/pegs etc.</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i="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solidFill>
                  <a:srgbClr val="FF0000"/>
                </a:solidFill>
                <a:effectLst/>
                <a:latin typeface="Arial" panose="020B0604020202020204" pitchFamily="34" charset="0"/>
                <a:ea typeface="Times New Roman" panose="02020603050405020304" pitchFamily="18" charset="0"/>
                <a:cs typeface="Arial" panose="020B0604020202020204" pitchFamily="34" charset="0"/>
              </a:rPr>
              <a:t>Note also that the scenario in slide 7 relates to a KS1 child but that the particular circumstances for changing will be dependent on a number of factors. As an example,  since Covid, many schools may still get children to come dressed for PE on PE days. If children do change, in lower primary they may change in the classroom and not in changing rooms. Top juniors may, and secondary pupils normally will, use changing rooms and possibly lockers.</a:t>
            </a:r>
          </a:p>
          <a:p>
            <a:pPr marL="228600"/>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latin typeface="Arial" panose="020B0604020202020204" pitchFamily="34" charset="0"/>
                <a:cs typeface="Arial" panose="020B0604020202020204" pitchFamily="34" charset="0"/>
              </a:rPr>
              <a:t>Examples of other scenarios you may wish to draw upon that relate to the focus of this Area are listed on the next slide. They include: shopping activity; table skills; time management; managing money etc. </a:t>
            </a:r>
          </a:p>
          <a:p>
            <a:pPr marL="0" indent="0">
              <a:buFont typeface="Arial" panose="020B0604020202020204" pitchFamily="34" charset="0"/>
              <a:buNone/>
            </a:pPr>
            <a:endParaRPr lang="en-GB" sz="1200"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You should also highlight with respect to each scenario that supporting the child/young person alone will not assist all issues in the situation outlined in the slide. There should also be peer/staff/family awareness raising (Area 1 of CFVI) as well as work on ensuring the physical space is accessible and fully inclusive.</a:t>
            </a:r>
          </a:p>
          <a:p>
            <a:pPr marL="0" indent="0">
              <a:buFont typeface="Arial" panose="020B0604020202020204" pitchFamily="34" charset="0"/>
              <a:buNone/>
            </a:pPr>
            <a:endParaRPr lang="en-GB" sz="1200"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8</a:t>
            </a:fld>
            <a:endParaRPr lang="en-GB"/>
          </a:p>
        </p:txBody>
      </p:sp>
    </p:spTree>
    <p:extLst>
      <p:ext uri="{BB962C8B-B14F-4D97-AF65-F5344CB8AC3E}">
        <p14:creationId xmlns:p14="http://schemas.microsoft.com/office/powerpoint/2010/main" val="2632351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Customisable slide</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Two possible scenarios are listed below which you may which to draw upon when developing a customisable slide.</a:t>
            </a:r>
          </a:p>
          <a:p>
            <a:endParaRPr lang="en-GB" sz="120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b="1"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Pupil in a secondary school using the toilets independently</a:t>
            </a:r>
            <a:endParaRPr lang="en-GB" sz="1200" b="1" i="0" dirty="0">
              <a:effectLst/>
              <a:latin typeface="Arial" panose="020B0604020202020204" pitchFamily="34" charset="0"/>
              <a:ea typeface="Times New Roman" panose="02020603050405020304" pitchFamily="18" charset="0"/>
              <a:cs typeface="Arial" panose="020B0604020202020204" pitchFamily="34" charset="0"/>
            </a:endParaRPr>
          </a:p>
          <a:p>
            <a:pPr marL="457200"/>
            <a:r>
              <a:rPr lang="en-GB" sz="1200" i="1"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i="1" dirty="0">
              <a:effectLst/>
              <a:latin typeface="Arial" panose="020B0604020202020204" pitchFamily="34" charset="0"/>
              <a:ea typeface="Times New Roman" panose="02020603050405020304" pitchFamily="18" charset="0"/>
              <a:cs typeface="Arial" panose="020B0604020202020204" pitchFamily="34" charset="0"/>
            </a:endParaRPr>
          </a:p>
          <a:p>
            <a:pPr marL="228600"/>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Vision helps the pupil know:</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742950" indent="-285750">
              <a:buFont typeface="Arial"/>
              <a:buChar char="•"/>
            </a:pPr>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Which toilets they can use (gender / accessibility)</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742950" indent="-285750">
              <a:buFont typeface="Arial"/>
              <a:buChar char="•"/>
            </a:pPr>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Layout of room and/or stall</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742950" indent="-285750">
              <a:buFont typeface="Arial"/>
              <a:buChar char="•"/>
            </a:pPr>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How to lock the door</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742950" indent="-285750">
              <a:buFont typeface="Arial"/>
              <a:buChar char="•"/>
            </a:pPr>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Whether there is toilet roll, paper towels, bin, soap, etc.</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742950" indent="-285750">
              <a:buFont typeface="Arial"/>
              <a:buChar char="•"/>
            </a:pPr>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Whether the floor and toilet seat are clean</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742950" indent="-285750">
              <a:buFont typeface="Arial"/>
              <a:buChar char="•"/>
            </a:pPr>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What kind of flush the toilet has</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742950" indent="-285750">
              <a:buFont typeface="Arial"/>
              <a:buChar char="•"/>
            </a:pPr>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What kind of sink, soap, and hand drying facilities there are (automatic/manual) etc.</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457200"/>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228600"/>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The audience can then discuss skills and strategies that might need to be taught explicitly to the a CYPVI. </a:t>
            </a:r>
          </a:p>
          <a:p>
            <a:endParaRPr lang="en-GB" sz="1200" dirty="0">
              <a:latin typeface="Arial" panose="020B0604020202020204" pitchFamily="34" charset="0"/>
              <a:cs typeface="Arial" panose="020B0604020202020204" pitchFamily="34" charset="0"/>
            </a:endParaRPr>
          </a:p>
          <a:p>
            <a:pPr marL="0" lvl="0" indent="0">
              <a:lnSpc>
                <a:spcPct val="107000"/>
              </a:lnSpc>
              <a:buFont typeface="Symbol" panose="05050102010706020507" pitchFamily="18" charset="2"/>
              <a:buNone/>
            </a:pPr>
            <a:r>
              <a:rPr lang="en-GB" sz="1200" b="1" dirty="0">
                <a:effectLst/>
                <a:latin typeface="Arial" panose="020B0604020202020204" pitchFamily="34" charset="0"/>
                <a:ea typeface="Calibri" panose="020F0502020204030204" pitchFamily="34" charset="0"/>
                <a:cs typeface="Arial" panose="020B0604020202020204" pitchFamily="34" charset="0"/>
              </a:rPr>
              <a:t>Secondary lunch time canteen</a:t>
            </a:r>
          </a:p>
          <a:p>
            <a:pPr marL="0" lvl="0" indent="0">
              <a:lnSpc>
                <a:spcPct val="107000"/>
              </a:lnSpc>
              <a:buFont typeface="Symbol" panose="05050102010706020507" pitchFamily="18" charset="2"/>
              <a:buNone/>
            </a:pPr>
            <a:endParaRPr lang="en-GB" sz="1200" b="1" dirty="0">
              <a:effectLst/>
              <a:latin typeface="Arial" panose="020B0604020202020204" pitchFamily="34" charset="0"/>
              <a:ea typeface="Calibri" panose="020F0502020204030204" pitchFamily="34" charset="0"/>
              <a:cs typeface="Arial" panose="020B0604020202020204" pitchFamily="34" charset="0"/>
            </a:endParaRPr>
          </a:p>
          <a:p>
            <a:pPr marL="0" lvl="0" indent="0">
              <a:lnSpc>
                <a:spcPct val="107000"/>
              </a:lnSpc>
              <a:buFont typeface="Symbol" panose="05050102010706020507" pitchFamily="18" charset="2"/>
              <a:buNone/>
            </a:pPr>
            <a:r>
              <a:rPr lang="en-GB" sz="1200" b="0" dirty="0">
                <a:effectLst/>
                <a:latin typeface="Arial" panose="020B0604020202020204" pitchFamily="34" charset="0"/>
                <a:ea typeface="Calibri" panose="020F0502020204030204" pitchFamily="34" charset="0"/>
                <a:cs typeface="Arial" panose="020B0604020202020204" pitchFamily="34" charset="0"/>
              </a:rPr>
              <a:t>Vision helps the pupil know:</a:t>
            </a:r>
          </a:p>
          <a:p>
            <a:pPr marL="0" lvl="0" indent="0">
              <a:lnSpc>
                <a:spcPct val="107000"/>
              </a:lnSpc>
              <a:buFont typeface="Symbol" panose="05050102010706020507" pitchFamily="18" charset="2"/>
              <a:buNone/>
            </a:pPr>
            <a:endParaRPr lang="en-GB" sz="1200" b="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buFont typeface="Arial" panose="05050102010706020507" pitchFamily="18" charset="2"/>
              <a:buChar char="•"/>
            </a:pPr>
            <a:r>
              <a:rPr lang="en-GB" sz="1200" dirty="0">
                <a:effectLst/>
                <a:latin typeface="Arial" panose="020B0604020202020204" pitchFamily="34" charset="0"/>
                <a:ea typeface="Calibri" panose="020F0502020204030204" pitchFamily="34" charset="0"/>
                <a:cs typeface="Arial" panose="020B0604020202020204" pitchFamily="34" charset="0"/>
              </a:rPr>
              <a:t>Who is in the queue for food</a:t>
            </a:r>
          </a:p>
          <a:p>
            <a:pPr marL="742950" lvl="1" indent="-285750">
              <a:lnSpc>
                <a:spcPct val="107000"/>
              </a:lnSpc>
              <a:buFont typeface="Arial" panose="05050102010706020507" pitchFamily="18" charset="2"/>
              <a:buChar char="•"/>
            </a:pPr>
            <a:r>
              <a:rPr lang="en-GB" sz="1200" dirty="0">
                <a:effectLst/>
                <a:latin typeface="Arial" panose="020B0604020202020204" pitchFamily="34" charset="0"/>
                <a:ea typeface="Calibri" panose="020F0502020204030204" pitchFamily="34" charset="0"/>
                <a:cs typeface="Arial" panose="020B0604020202020204" pitchFamily="34" charset="0"/>
              </a:rPr>
              <a:t>Where to locate trays, cutlery</a:t>
            </a:r>
          </a:p>
          <a:p>
            <a:pPr marL="742950" lvl="1" indent="-285750">
              <a:lnSpc>
                <a:spcPct val="107000"/>
              </a:lnSpc>
              <a:buFont typeface="Arial" panose="05050102010706020507" pitchFamily="18" charset="2"/>
              <a:buChar char="•"/>
            </a:pPr>
            <a:r>
              <a:rPr lang="en-GB" sz="1200" dirty="0">
                <a:effectLst/>
                <a:latin typeface="Arial" panose="020B0604020202020204" pitchFamily="34" charset="0"/>
                <a:ea typeface="Calibri" panose="020F0502020204030204" pitchFamily="34" charset="0"/>
                <a:cs typeface="Arial" panose="020B0604020202020204" pitchFamily="34" charset="0"/>
              </a:rPr>
              <a:t>What the selection of food is from choices available</a:t>
            </a:r>
          </a:p>
          <a:p>
            <a:pPr marL="742950" lvl="1" indent="-285750">
              <a:lnSpc>
                <a:spcPct val="107000"/>
              </a:lnSpc>
              <a:buFont typeface="Arial" panose="05050102010706020507" pitchFamily="18" charset="2"/>
              <a:buChar char="•"/>
            </a:pPr>
            <a:r>
              <a:rPr lang="en-GB" sz="1200" dirty="0">
                <a:effectLst/>
                <a:latin typeface="Arial" panose="020B0604020202020204" pitchFamily="34" charset="0"/>
                <a:ea typeface="Calibri" panose="020F0502020204030204" pitchFamily="34" charset="0"/>
                <a:cs typeface="Arial" panose="020B0604020202020204" pitchFamily="34" charset="0"/>
              </a:rPr>
              <a:t>Where and how to pay for food</a:t>
            </a:r>
          </a:p>
          <a:p>
            <a:pPr marL="742950" lvl="1" indent="-285750">
              <a:lnSpc>
                <a:spcPct val="107000"/>
              </a:lnSpc>
              <a:buFont typeface="Arial" panose="05050102010706020507" pitchFamily="18" charset="2"/>
              <a:buChar char="•"/>
            </a:pPr>
            <a:r>
              <a:rPr lang="en-GB" sz="1200" dirty="0">
                <a:effectLst/>
                <a:latin typeface="Arial" panose="020B0604020202020204" pitchFamily="34" charset="0"/>
                <a:ea typeface="Calibri" panose="020F0502020204030204" pitchFamily="34" charset="0"/>
                <a:cs typeface="Arial" panose="020B0604020202020204" pitchFamily="34" charset="0"/>
              </a:rPr>
              <a:t>How others are carrying trays</a:t>
            </a:r>
          </a:p>
          <a:p>
            <a:pPr marL="742950" lvl="1" indent="-285750">
              <a:lnSpc>
                <a:spcPct val="107000"/>
              </a:lnSpc>
              <a:buFont typeface="Arial" panose="05050102010706020507" pitchFamily="18" charset="2"/>
              <a:buChar char="•"/>
            </a:pPr>
            <a:r>
              <a:rPr lang="en-GB" sz="1200" dirty="0">
                <a:effectLst/>
                <a:latin typeface="Arial" panose="020B0604020202020204" pitchFamily="34" charset="0"/>
                <a:ea typeface="Calibri" panose="020F0502020204030204" pitchFamily="34" charset="0"/>
                <a:cs typeface="Arial" panose="020B0604020202020204" pitchFamily="34" charset="0"/>
              </a:rPr>
              <a:t>How to locate and find a place to sit</a:t>
            </a:r>
          </a:p>
          <a:p>
            <a:pPr marL="742950" lvl="1" indent="-285750">
              <a:lnSpc>
                <a:spcPct val="107000"/>
              </a:lnSpc>
              <a:buFont typeface="Arial" panose="05050102010706020507" pitchFamily="18" charset="2"/>
              <a:buChar char="•"/>
            </a:pPr>
            <a:r>
              <a:rPr lang="en-GB" sz="1200" dirty="0">
                <a:effectLst/>
                <a:latin typeface="Arial" panose="020B0604020202020204" pitchFamily="34" charset="0"/>
                <a:ea typeface="Calibri" panose="020F0502020204030204" pitchFamily="34" charset="0"/>
                <a:cs typeface="Arial" panose="020B0604020202020204" pitchFamily="34" charset="0"/>
              </a:rPr>
              <a:t>How to locate and find friends </a:t>
            </a:r>
          </a:p>
          <a:p>
            <a:pPr marL="457200" lvl="1" indent="0">
              <a:lnSpc>
                <a:spcPct val="107000"/>
              </a:lnSpc>
              <a:buFont typeface="Symbol" panose="05050102010706020507" pitchFamily="18" charset="2"/>
              <a:buNone/>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457200" lvl="1" indent="0">
              <a:lnSpc>
                <a:spcPct val="107000"/>
              </a:lnSpc>
              <a:buFont typeface="Symbol" panose="05050102010706020507" pitchFamily="18" charset="2"/>
              <a:buNone/>
            </a:pPr>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The audience can then discuss skills and strategies that might need to be taught explicitly to the a CYPVI. Examples include: </a:t>
            </a:r>
          </a:p>
          <a:p>
            <a:pPr marL="457200">
              <a:lnSpc>
                <a:spcPct val="107000"/>
              </a:lnSpc>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742950" indent="-285750">
              <a:lnSpc>
                <a:spcPct val="107000"/>
              </a:lnSpc>
              <a:buFont typeface="Arial"/>
              <a:buChar char="•"/>
            </a:pPr>
            <a:r>
              <a:rPr lang="en-GB" sz="1200" dirty="0">
                <a:effectLst/>
                <a:latin typeface="Arial" panose="020B0604020202020204" pitchFamily="34" charset="0"/>
                <a:ea typeface="Calibri" panose="020F0502020204030204" pitchFamily="34" charset="0"/>
                <a:cs typeface="Arial" panose="020B0604020202020204" pitchFamily="34" charset="0"/>
              </a:rPr>
              <a:t>training for canteen staff</a:t>
            </a:r>
          </a:p>
          <a:p>
            <a:pPr marL="742950" indent="-285750">
              <a:lnSpc>
                <a:spcPct val="107000"/>
              </a:lnSpc>
              <a:buFont typeface="Arial"/>
              <a:buChar char="•"/>
            </a:pPr>
            <a:r>
              <a:rPr lang="en-GB" sz="1200" dirty="0">
                <a:effectLst/>
                <a:latin typeface="Arial" panose="020B0604020202020204" pitchFamily="34" charset="0"/>
                <a:ea typeface="Calibri" panose="020F0502020204030204" pitchFamily="34" charset="0"/>
                <a:cs typeface="Arial" panose="020B0604020202020204" pitchFamily="34" charset="0"/>
              </a:rPr>
              <a:t>menu available in advance with prices </a:t>
            </a:r>
          </a:p>
          <a:p>
            <a:pPr marL="742950" indent="-285750">
              <a:lnSpc>
                <a:spcPct val="107000"/>
              </a:lnSpc>
              <a:buFont typeface="Arial"/>
              <a:buChar char="•"/>
            </a:pPr>
            <a:r>
              <a:rPr lang="en-GB" sz="1200" dirty="0">
                <a:effectLst/>
                <a:latin typeface="Arial" panose="020B0604020202020204" pitchFamily="34" charset="0"/>
                <a:ea typeface="Calibri" panose="020F0502020204030204" pitchFamily="34" charset="0"/>
                <a:cs typeface="Arial" panose="020B0604020202020204" pitchFamily="34" charset="0"/>
              </a:rPr>
              <a:t>placement of canteen furniture in same place</a:t>
            </a:r>
          </a:p>
          <a:p>
            <a:pPr marL="742950" indent="-285750">
              <a:lnSpc>
                <a:spcPct val="107000"/>
              </a:lnSpc>
              <a:spcAft>
                <a:spcPts val="800"/>
              </a:spcAft>
              <a:buFont typeface="Arial"/>
              <a:buChar char="•"/>
            </a:pPr>
            <a:r>
              <a:rPr lang="en-GB" sz="1200" dirty="0">
                <a:effectLst/>
                <a:latin typeface="Arial" panose="020B0604020202020204" pitchFamily="34" charset="0"/>
                <a:ea typeface="Calibri" panose="020F0502020204030204" pitchFamily="34" charset="0"/>
                <a:cs typeface="Arial" panose="020B0604020202020204" pitchFamily="34" charset="0"/>
              </a:rPr>
              <a:t>reserved table spaces for </a:t>
            </a:r>
            <a:r>
              <a:rPr lang="en-GB" sz="1200" dirty="0">
                <a:latin typeface="Arial" panose="020B0604020202020204" pitchFamily="34" charset="0"/>
                <a:ea typeface="Calibri" panose="020F0502020204030204" pitchFamily="34" charset="0"/>
                <a:cs typeface="Arial" panose="020B0604020202020204" pitchFamily="34" charset="0"/>
              </a:rPr>
              <a:t>child/young person</a:t>
            </a:r>
            <a:r>
              <a:rPr lang="en-GB" sz="1200" dirty="0">
                <a:effectLst/>
                <a:latin typeface="Arial" panose="020B0604020202020204" pitchFamily="34" charset="0"/>
                <a:ea typeface="Calibri" panose="020F0502020204030204" pitchFamily="34" charset="0"/>
                <a:cs typeface="Arial" panose="020B0604020202020204" pitchFamily="34" charset="0"/>
              </a:rPr>
              <a:t> and friends in the same place</a:t>
            </a:r>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9</a:t>
            </a:fld>
            <a:endParaRPr lang="en-GB"/>
          </a:p>
        </p:txBody>
      </p:sp>
    </p:spTree>
    <p:extLst>
      <p:ext uri="{BB962C8B-B14F-4D97-AF65-F5344CB8AC3E}">
        <p14:creationId xmlns:p14="http://schemas.microsoft.com/office/powerpoint/2010/main" val="3467395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79D7-8BF2-DD6B-A3E9-49BC7B51CD23}"/>
              </a:ext>
            </a:extLst>
          </p:cNvPr>
          <p:cNvSpPr>
            <a:spLocks noGrp="1"/>
          </p:cNvSpPr>
          <p:nvPr>
            <p:ph type="ctrTitle"/>
          </p:nvPr>
        </p:nvSpPr>
        <p:spPr>
          <a:xfrm>
            <a:off x="599440" y="1122363"/>
            <a:ext cx="9458960" cy="2387600"/>
          </a:xfrm>
        </p:spPr>
        <p:txBody>
          <a:bodyPr anchor="b">
            <a:normAutofit/>
          </a:bodyPr>
          <a:lstStyle>
            <a:lvl1pPr algn="l">
              <a:defRPr sz="5400"/>
            </a:lvl1pPr>
          </a:lstStyle>
          <a:p>
            <a:r>
              <a:rPr lang="en-GB"/>
              <a:t>Click to edit Master title style</a:t>
            </a:r>
          </a:p>
        </p:txBody>
      </p:sp>
      <p:sp>
        <p:nvSpPr>
          <p:cNvPr id="3" name="Subtitle 2">
            <a:extLst>
              <a:ext uri="{FF2B5EF4-FFF2-40B4-BE49-F238E27FC236}">
                <a16:creationId xmlns:a16="http://schemas.microsoft.com/office/drawing/2014/main" id="{D2B03C5E-A375-D7DD-CCB9-CBACEBE246A3}"/>
              </a:ext>
            </a:extLst>
          </p:cNvPr>
          <p:cNvSpPr>
            <a:spLocks noGrp="1"/>
          </p:cNvSpPr>
          <p:nvPr>
            <p:ph type="subTitle" idx="1"/>
          </p:nvPr>
        </p:nvSpPr>
        <p:spPr>
          <a:xfrm>
            <a:off x="599440" y="3602038"/>
            <a:ext cx="9458960" cy="1655762"/>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Tree>
    <p:extLst>
      <p:ext uri="{BB962C8B-B14F-4D97-AF65-F5344CB8AC3E}">
        <p14:creationId xmlns:p14="http://schemas.microsoft.com/office/powerpoint/2010/main" val="9665193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x 2">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79E4E14-DCE3-B911-1740-2456102E1295}"/>
              </a:ext>
            </a:extLst>
          </p:cNvPr>
          <p:cNvSpPr>
            <a:spLocks noGrp="1"/>
          </p:cNvSpPr>
          <p:nvPr>
            <p:ph type="title"/>
          </p:nvPr>
        </p:nvSpPr>
        <p:spPr>
          <a:xfrm>
            <a:off x="1249680" y="365125"/>
            <a:ext cx="8544560" cy="1325563"/>
          </a:xfrm>
          <a:prstGeom prst="rect">
            <a:avLst/>
          </a:prstGeom>
        </p:spPr>
        <p:txBody>
          <a:bodyPr/>
          <a:lstStyle/>
          <a:p>
            <a:r>
              <a:rPr lang="en-GB"/>
              <a:t>Click to edit Master title style</a:t>
            </a:r>
          </a:p>
        </p:txBody>
      </p:sp>
      <p:sp>
        <p:nvSpPr>
          <p:cNvPr id="6" name="Text Placeholder 2">
            <a:extLst>
              <a:ext uri="{FF2B5EF4-FFF2-40B4-BE49-F238E27FC236}">
                <a16:creationId xmlns:a16="http://schemas.microsoft.com/office/drawing/2014/main" id="{ED379978-41B2-27EF-D699-F5C185542928}"/>
              </a:ext>
            </a:extLst>
          </p:cNvPr>
          <p:cNvSpPr>
            <a:spLocks noGrp="1"/>
          </p:cNvSpPr>
          <p:nvPr>
            <p:ph type="body" idx="1"/>
          </p:nvPr>
        </p:nvSpPr>
        <p:spPr>
          <a:xfrm>
            <a:off x="558800" y="1690688"/>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5530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4">
            <a:extLst>
              <a:ext uri="{FF2B5EF4-FFF2-40B4-BE49-F238E27FC236}">
                <a16:creationId xmlns:a16="http://schemas.microsoft.com/office/drawing/2014/main" id="{624F9C77-9CAC-8AC1-38B1-1CC48D570E9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9" name="Content Placeholder 5">
            <a:extLst>
              <a:ext uri="{FF2B5EF4-FFF2-40B4-BE49-F238E27FC236}">
                <a16:creationId xmlns:a16="http://schemas.microsoft.com/office/drawing/2014/main" id="{3D480B58-F81A-C04A-EAD3-D8EBF34EBFB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Rectangle 9">
            <a:extLst>
              <a:ext uri="{FF2B5EF4-FFF2-40B4-BE49-F238E27FC236}">
                <a16:creationId xmlns:a16="http://schemas.microsoft.com/office/drawing/2014/main" id="{1710905C-757E-0B1D-4C14-8259B0854477}"/>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extLst>
      <p:ext uri="{BB962C8B-B14F-4D97-AF65-F5344CB8AC3E}">
        <p14:creationId xmlns:p14="http://schemas.microsoft.com/office/powerpoint/2010/main" val="32226617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ity number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90639B-1DA3-BCCC-3AE2-0DFDB4E5AA17}"/>
              </a:ext>
            </a:extLst>
          </p:cNvPr>
          <p:cNvSpPr txBox="1"/>
          <p:nvPr userDrawn="1"/>
        </p:nvSpPr>
        <p:spPr>
          <a:xfrm>
            <a:off x="6647498" y="6307138"/>
            <a:ext cx="5351462" cy="415498"/>
          </a:xfrm>
          <a:prstGeom prst="rect">
            <a:avLst/>
          </a:prstGeom>
          <a:noFill/>
        </p:spPr>
        <p:txBody>
          <a:bodyPr>
            <a:spAutoFit/>
          </a:bodyPr>
          <a:lstStyle/>
          <a:p>
            <a:pPr eaLnBrk="1" fontAlgn="auto" hangingPunct="1">
              <a:spcBef>
                <a:spcPts val="0"/>
              </a:spcBef>
              <a:spcAft>
                <a:spcPts val="0"/>
              </a:spcAft>
              <a:defRPr/>
            </a:pPr>
            <a:r>
              <a:rPr lang="en-GB" sz="1050">
                <a:latin typeface="Ingra" pitchFamily="2" charset="77"/>
              </a:rPr>
              <a:t>© RNIB registered charity in England and Wales (226227), Scotland (SC039316), Isle of Man (1226). Also operating in Northern Ireland.</a:t>
            </a:r>
          </a:p>
        </p:txBody>
      </p:sp>
    </p:spTree>
    <p:extLst>
      <p:ext uri="{BB962C8B-B14F-4D97-AF65-F5344CB8AC3E}">
        <p14:creationId xmlns:p14="http://schemas.microsoft.com/office/powerpoint/2010/main" val="216507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ADE6-6467-4D5A-7ADE-AE34C1DBD09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2025071-4CBC-56D7-6062-3D4246001D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24829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9FF6-22F8-41B4-21A8-6C7DC35B791A}"/>
              </a:ext>
            </a:extLst>
          </p:cNvPr>
          <p:cNvSpPr>
            <a:spLocks noGrp="1"/>
          </p:cNvSpPr>
          <p:nvPr>
            <p:ph type="title"/>
          </p:nvPr>
        </p:nvSpPr>
        <p:spPr>
          <a:xfrm>
            <a:off x="831850" y="1709738"/>
            <a:ext cx="901319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83C3A2F-5EE9-2881-3076-4DCD062D925C}"/>
              </a:ext>
            </a:extLst>
          </p:cNvPr>
          <p:cNvSpPr>
            <a:spLocks noGrp="1"/>
          </p:cNvSpPr>
          <p:nvPr>
            <p:ph type="body" idx="1"/>
          </p:nvPr>
        </p:nvSpPr>
        <p:spPr>
          <a:xfrm>
            <a:off x="831850" y="4589463"/>
            <a:ext cx="901319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38003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7537-D879-5EE2-24E9-75E68A65723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91503F8-222A-3BC6-011E-52149677E28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599C0211-4C2C-6658-1897-A2155154ED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44176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AB4A-1E57-36CD-0904-0D33EB15FB5C}"/>
              </a:ext>
            </a:extLst>
          </p:cNvPr>
          <p:cNvSpPr>
            <a:spLocks noGrp="1"/>
          </p:cNvSpPr>
          <p:nvPr>
            <p:ph type="title"/>
          </p:nvPr>
        </p:nvSpPr>
        <p:spPr>
          <a:xfrm>
            <a:off x="1249680" y="365125"/>
            <a:ext cx="854456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5921DBCB-FB8E-E222-1701-3A15F1293C6D}"/>
              </a:ext>
            </a:extLst>
          </p:cNvPr>
          <p:cNvSpPr>
            <a:spLocks noGrp="1"/>
          </p:cNvSpPr>
          <p:nvPr>
            <p:ph type="body" idx="1"/>
          </p:nvPr>
        </p:nvSpPr>
        <p:spPr>
          <a:xfrm>
            <a:off x="558800" y="169068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C37664-1662-EC63-9EF7-99BCA8815F88}"/>
              </a:ext>
            </a:extLst>
          </p:cNvPr>
          <p:cNvSpPr>
            <a:spLocks noGrp="1"/>
          </p:cNvSpPr>
          <p:nvPr>
            <p:ph sz="half" idx="2"/>
          </p:nvPr>
        </p:nvSpPr>
        <p:spPr>
          <a:xfrm>
            <a:off x="55530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D1F69E5-CD5D-A602-C436-C7B57BEC9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79AE2B4-73A6-965B-18E0-CF874A785D4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04378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2FB7-4247-87C8-0B67-2F0EC6D64547}"/>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74349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tart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D9CD4F-1329-DE3F-8CF9-D847FBAC72FD}"/>
              </a:ext>
            </a:extLst>
          </p:cNvPr>
          <p:cNvSpPr/>
          <p:nvPr userDrawn="1"/>
        </p:nvSpPr>
        <p:spPr>
          <a:xfrm>
            <a:off x="0" y="0"/>
            <a:ext cx="12192000" cy="6858000"/>
          </a:xfrm>
          <a:prstGeom prst="rect">
            <a:avLst/>
          </a:prstGeom>
          <a:solidFill>
            <a:srgbClr val="0098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solidFill>
                <a:schemeClr val="bg1">
                  <a:lumMod val="65000"/>
                </a:schemeClr>
              </a:solidFill>
            </a:endParaRPr>
          </a:p>
        </p:txBody>
      </p:sp>
      <p:sp>
        <p:nvSpPr>
          <p:cNvPr id="9" name="Title 8">
            <a:extLst>
              <a:ext uri="{FF2B5EF4-FFF2-40B4-BE49-F238E27FC236}">
                <a16:creationId xmlns:a16="http://schemas.microsoft.com/office/drawing/2014/main" id="{EC6FCCB0-A624-7AF7-87A5-71303F6EBAE1}"/>
              </a:ext>
            </a:extLst>
          </p:cNvPr>
          <p:cNvSpPr>
            <a:spLocks noGrp="1"/>
          </p:cNvSpPr>
          <p:nvPr>
            <p:ph type="title"/>
          </p:nvPr>
        </p:nvSpPr>
        <p:spPr>
          <a:xfrm>
            <a:off x="949960" y="2550160"/>
            <a:ext cx="10515600" cy="1229677"/>
          </a:xfrm>
        </p:spPr>
        <p:txBody>
          <a:bodyPr>
            <a:normAutofit/>
          </a:bodyPr>
          <a:lstStyle>
            <a:lvl1pPr algn="ctr">
              <a:defRPr sz="4400">
                <a:solidFill>
                  <a:schemeClr val="bg1"/>
                </a:solidFill>
              </a:defRPr>
            </a:lvl1pPr>
          </a:lstStyle>
          <a:p>
            <a:r>
              <a:rPr lang="en-GB"/>
              <a:t>Click to edit Master title style</a:t>
            </a:r>
          </a:p>
        </p:txBody>
      </p:sp>
    </p:spTree>
    <p:extLst>
      <p:ext uri="{BB962C8B-B14F-4D97-AF65-F5344CB8AC3E}">
        <p14:creationId xmlns:p14="http://schemas.microsoft.com/office/powerpoint/2010/main" val="42184207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01DE180-89D7-7645-3FC4-94E903A67607}"/>
              </a:ext>
            </a:extLst>
          </p:cNvPr>
          <p:cNvSpPr>
            <a:spLocks noGrp="1"/>
          </p:cNvSpPr>
          <p:nvPr>
            <p:ph type="dt" sz="half" idx="10"/>
          </p:nvPr>
        </p:nvSpPr>
        <p:spPr>
          <a:xfrm>
            <a:off x="838200" y="6356350"/>
            <a:ext cx="2743200" cy="365125"/>
          </a:xfrm>
          <a:prstGeom prst="rect">
            <a:avLst/>
          </a:prstGeom>
        </p:spPr>
        <p:txBody>
          <a:bodyPr/>
          <a:lstStyle/>
          <a:p>
            <a:fld id="{DDD0D54A-6D25-3242-B1EA-8B20045BAAA1}" type="datetimeFigureOut">
              <a:rPr lang="en-GB" smtClean="0"/>
              <a:t>13/09/2023</a:t>
            </a:fld>
            <a:endParaRPr lang="en-GB"/>
          </a:p>
        </p:txBody>
      </p:sp>
      <p:sp>
        <p:nvSpPr>
          <p:cNvPr id="4" name="Footer Placeholder 3">
            <a:extLst>
              <a:ext uri="{FF2B5EF4-FFF2-40B4-BE49-F238E27FC236}">
                <a16:creationId xmlns:a16="http://schemas.microsoft.com/office/drawing/2014/main" id="{82A88DB2-D140-82D8-98E5-789075DB72A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441B1BE6-C0D9-D072-211B-D10F502092B5}"/>
              </a:ext>
            </a:extLst>
          </p:cNvPr>
          <p:cNvSpPr>
            <a:spLocks noGrp="1"/>
          </p:cNvSpPr>
          <p:nvPr>
            <p:ph type="sldNum" sz="quarter" idx="12"/>
          </p:nvPr>
        </p:nvSpPr>
        <p:spPr>
          <a:xfrm>
            <a:off x="8610600" y="6356350"/>
            <a:ext cx="2743200" cy="365125"/>
          </a:xfrm>
          <a:prstGeom prst="rect">
            <a:avLst/>
          </a:prstGeom>
        </p:spPr>
        <p:txBody>
          <a:bodyPr/>
          <a:lstStyle/>
          <a:p>
            <a:fld id="{BD67F713-26CB-0945-8C63-C4B3CBAA6489}" type="slidenum">
              <a:rPr lang="en-GB" smtClean="0"/>
              <a:t>‹#›</a:t>
            </a:fld>
            <a:endParaRPr lang="en-GB"/>
          </a:p>
        </p:txBody>
      </p:sp>
    </p:spTree>
    <p:extLst>
      <p:ext uri="{BB962C8B-B14F-4D97-AF65-F5344CB8AC3E}">
        <p14:creationId xmlns:p14="http://schemas.microsoft.com/office/powerpoint/2010/main" val="2230980721"/>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x1">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68960" y="426720"/>
            <a:ext cx="11074400" cy="5762943"/>
          </a:xfrm>
          <a:prstGeom prst="rect">
            <a:avLst/>
          </a:prstGeom>
        </p:spPr>
        <p:txBody>
          <a:bodyPr/>
          <a:lstStyle>
            <a:lvl1pPr marL="0" indent="0">
              <a:buNone/>
              <a:defRPr/>
            </a:lvl1pPr>
          </a:lstStyle>
          <a:p>
            <a:pPr lvl="0"/>
            <a:endParaRPr lang="en-GB"/>
          </a:p>
        </p:txBody>
      </p:sp>
    </p:spTree>
    <p:extLst>
      <p:ext uri="{BB962C8B-B14F-4D97-AF65-F5344CB8AC3E}">
        <p14:creationId xmlns:p14="http://schemas.microsoft.com/office/powerpoint/2010/main" val="39822525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797D6-0242-5680-5AA8-BE74C323B877}"/>
              </a:ext>
            </a:extLst>
          </p:cNvPr>
          <p:cNvSpPr>
            <a:spLocks noGrp="1"/>
          </p:cNvSpPr>
          <p:nvPr>
            <p:ph type="title"/>
          </p:nvPr>
        </p:nvSpPr>
        <p:spPr>
          <a:xfrm>
            <a:off x="1361440" y="365125"/>
            <a:ext cx="877824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AB877764-1D85-BF19-1981-938F976B03F8}"/>
              </a:ext>
            </a:extLst>
          </p:cNvPr>
          <p:cNvSpPr>
            <a:spLocks noGrp="1"/>
          </p:cNvSpPr>
          <p:nvPr>
            <p:ph type="body" idx="1"/>
          </p:nvPr>
        </p:nvSpPr>
        <p:spPr>
          <a:xfrm>
            <a:off x="1361440" y="1872456"/>
            <a:ext cx="877824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Rectangle 6">
            <a:extLst>
              <a:ext uri="{FF2B5EF4-FFF2-40B4-BE49-F238E27FC236}">
                <a16:creationId xmlns:a16="http://schemas.microsoft.com/office/drawing/2014/main" id="{41397C7C-2451-2CC1-563F-D8BDE60A74CB}"/>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pic>
        <p:nvPicPr>
          <p:cNvPr id="8" name="Picture 1" descr="RNIB&#10;See differently&#10;(Logo)">
            <a:extLst>
              <a:ext uri="{FF2B5EF4-FFF2-40B4-BE49-F238E27FC236}">
                <a16:creationId xmlns:a16="http://schemas.microsoft.com/office/drawing/2014/main" id="{63CE3D43-523D-9265-6094-A9E81A8E4684}"/>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5C553644-5296-649A-494E-5049BB06F6E9}"/>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a:solidFill>
                <a:srgbClr val="0098B9"/>
              </a:solidFill>
            </a:endParaRPr>
          </a:p>
        </p:txBody>
      </p:sp>
    </p:spTree>
    <p:extLst>
      <p:ext uri="{BB962C8B-B14F-4D97-AF65-F5344CB8AC3E}">
        <p14:creationId xmlns:p14="http://schemas.microsoft.com/office/powerpoint/2010/main" val="317797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1" r:id="rId8"/>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BC8B9E-7850-DBAA-67E9-2B353D30BFE4}"/>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a:solidFill>
                <a:srgbClr val="0098B9"/>
              </a:solidFill>
            </a:endParaRPr>
          </a:p>
        </p:txBody>
      </p:sp>
    </p:spTree>
    <p:extLst>
      <p:ext uri="{BB962C8B-B14F-4D97-AF65-F5344CB8AC3E}">
        <p14:creationId xmlns:p14="http://schemas.microsoft.com/office/powerpoint/2010/main" val="640814290"/>
      </p:ext>
    </p:extLst>
  </p:cSld>
  <p:clrMap bg1="lt1" tx1="dk1" bg2="lt2" tx2="dk2" accent1="accent1" accent2="accent2" accent3="accent3" accent4="accent4" accent5="accent5" accent6="accent6" hlink="hlink" folHlink="folHlink"/>
  <p:sldLayoutIdLst>
    <p:sldLayoutId id="2147483666" r:id="rId1"/>
    <p:sldLayoutId id="2147483665" r:id="rId2"/>
    <p:sldLayoutId id="214748365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rnibbookshare.org/cms/curriculum-framework-children-and-young-people-vision-impairment-cfvi-resource-hub" TargetMode="External"/><Relationship Id="rId7" Type="http://schemas.openxmlformats.org/officeDocument/2006/relationships/hyperlink" Target="https://www.guidedogs.org.uk/"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habilitationviuk.org.uk/about-us/%E2%80%8B" TargetMode="External"/><Relationship Id="rId5" Type="http://schemas.openxmlformats.org/officeDocument/2006/relationships/hyperlink" Target="https://www.rnib.org.uk/professionals/health-social-care-education-professionals/education-professionals/curriculum-framework-for-children-and-young-people-with-vision-impairment/" TargetMode="External"/><Relationship Id="rId4" Type="http://schemas.openxmlformats.org/officeDocument/2006/relationships/hyperlink" Target="https://www.rnibbookshare.org/cms/habilitation-independent-living-skills-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6AE2-234D-CABF-247B-D6358D85D117}"/>
              </a:ext>
            </a:extLst>
          </p:cNvPr>
          <p:cNvSpPr>
            <a:spLocks noGrp="1"/>
          </p:cNvSpPr>
          <p:nvPr>
            <p:ph type="ctrTitle"/>
          </p:nvPr>
        </p:nvSpPr>
        <p:spPr>
          <a:xfrm>
            <a:off x="694441" y="3614478"/>
            <a:ext cx="8620018" cy="1288788"/>
          </a:xfrm>
        </p:spPr>
        <p:txBody>
          <a:bodyPr>
            <a:normAutofit fontScale="90000"/>
          </a:bodyPr>
          <a:lstStyle/>
          <a:p>
            <a:r>
              <a:rPr lang="en-GB" sz="2700" dirty="0">
                <a:latin typeface="Arial"/>
                <a:cs typeface="Arial"/>
              </a:rPr>
              <a:t>Curriculum Framework for Children and Young People with Vision Impairment (CFVI): Core Training Resource 7</a:t>
            </a:r>
            <a:br>
              <a:rPr lang="en-GB" sz="2700" dirty="0"/>
            </a:br>
            <a:br>
              <a:rPr lang="en-GB" sz="2700" dirty="0"/>
            </a:br>
            <a:br>
              <a:rPr lang="en-GB" sz="2700" dirty="0"/>
            </a:br>
            <a:r>
              <a:rPr lang="en-GB" sz="2700" dirty="0">
                <a:latin typeface="Arial"/>
                <a:cs typeface="Arial"/>
              </a:rPr>
              <a:t>Area 6  Habilitation: Independent Living Skills (ILS)</a:t>
            </a:r>
            <a:br>
              <a:rPr lang="en-GB" sz="2400" dirty="0"/>
            </a:br>
            <a:endParaRPr lang="en-GB" sz="2400" i="1" dirty="0"/>
          </a:p>
        </p:txBody>
      </p:sp>
      <p:pic>
        <p:nvPicPr>
          <p:cNvPr id="4" name="Picture 3" descr="Logo of VIEW">
            <a:extLst>
              <a:ext uri="{FF2B5EF4-FFF2-40B4-BE49-F238E27FC236}">
                <a16:creationId xmlns:a16="http://schemas.microsoft.com/office/drawing/2014/main" id="{D7EF78A1-3C76-B88F-11AF-027B1916B4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niversity of Birmingham, VICTAR Logo&#10;">
            <a:extLst>
              <a:ext uri="{FF2B5EF4-FFF2-40B4-BE49-F238E27FC236}">
                <a16:creationId xmlns:a16="http://schemas.microsoft.com/office/drawing/2014/main" id="{2AE217BD-F559-AA56-8219-FF30334E5C5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6" name="Picture 5" descr="Logo of Thomas Pocklington Trust&#10;">
            <a:extLst>
              <a:ext uri="{FF2B5EF4-FFF2-40B4-BE49-F238E27FC236}">
                <a16:creationId xmlns:a16="http://schemas.microsoft.com/office/drawing/2014/main" id="{48389E64-77A9-9F1D-A0E8-1FD89D38A2A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pic>
        <p:nvPicPr>
          <p:cNvPr id="5" name="Picture 1" descr="RNIB&#10;See differently&#10;(Logo)">
            <a:extLst>
              <a:ext uri="{FF2B5EF4-FFF2-40B4-BE49-F238E27FC236}">
                <a16:creationId xmlns:a16="http://schemas.microsoft.com/office/drawing/2014/main" id="{4125758A-DB1E-6D6F-4AE9-EEE3E5EDE0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55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89F2-A345-E9B1-9222-B22473EA399A}"/>
              </a:ext>
            </a:extLst>
          </p:cNvPr>
          <p:cNvSpPr>
            <a:spLocks noGrp="1"/>
          </p:cNvSpPr>
          <p:nvPr>
            <p:ph type="title"/>
          </p:nvPr>
        </p:nvSpPr>
        <p:spPr/>
        <p:txBody>
          <a:bodyPr>
            <a:normAutofit/>
          </a:bodyPr>
          <a:lstStyle/>
          <a:p>
            <a:r>
              <a:rPr lang="en-GB" sz="3000">
                <a:latin typeface="Arial"/>
                <a:cs typeface="Arial"/>
              </a:rPr>
              <a:t>Why a focus on this area is important (1)</a:t>
            </a:r>
            <a:endParaRPr lang="en-GB" sz="3000"/>
          </a:p>
        </p:txBody>
      </p:sp>
      <p:sp>
        <p:nvSpPr>
          <p:cNvPr id="3" name="Content Placeholder 2">
            <a:extLst>
              <a:ext uri="{FF2B5EF4-FFF2-40B4-BE49-F238E27FC236}">
                <a16:creationId xmlns:a16="http://schemas.microsoft.com/office/drawing/2014/main" id="{A9340DEE-561B-1235-5D2A-571816EF73BA}"/>
              </a:ext>
            </a:extLst>
          </p:cNvPr>
          <p:cNvSpPr>
            <a:spLocks noGrp="1"/>
          </p:cNvSpPr>
          <p:nvPr>
            <p:ph idx="1"/>
          </p:nvPr>
        </p:nvSpPr>
        <p:spPr>
          <a:xfrm>
            <a:off x="1361440" y="2506662"/>
            <a:ext cx="8778240" cy="4351338"/>
          </a:xfrm>
        </p:spPr>
        <p:txBody>
          <a:bodyPr vert="horz" lIns="91440" tIns="45720" rIns="91440" bIns="45720" rtlCol="0" anchor="t">
            <a:normAutofit/>
          </a:bodyPr>
          <a:lstStyle/>
          <a:p>
            <a:pPr marL="0" indent="0">
              <a:buNone/>
            </a:pPr>
            <a:endParaRPr lang="en-GB" dirty="0"/>
          </a:p>
          <a:p>
            <a:pPr marL="0" indent="0">
              <a:buNone/>
            </a:pPr>
            <a:r>
              <a:rPr lang="en-GB" dirty="0">
                <a:latin typeface="Arial"/>
                <a:cs typeface="Arial"/>
              </a:rPr>
              <a:t>Why is the development of independent living skills important for </a:t>
            </a:r>
            <a:r>
              <a:rPr lang="en-GB" b="1" dirty="0">
                <a:latin typeface="Arial"/>
                <a:cs typeface="Arial"/>
              </a:rPr>
              <a:t>all</a:t>
            </a:r>
            <a:r>
              <a:rPr lang="en-GB" dirty="0">
                <a:latin typeface="Arial"/>
                <a:cs typeface="Arial"/>
              </a:rPr>
              <a:t> children and young people?</a:t>
            </a:r>
            <a:endParaRPr lang="en-GB" dirty="0"/>
          </a:p>
        </p:txBody>
      </p:sp>
    </p:spTree>
    <p:extLst>
      <p:ext uri="{BB962C8B-B14F-4D97-AF65-F5344CB8AC3E}">
        <p14:creationId xmlns:p14="http://schemas.microsoft.com/office/powerpoint/2010/main" val="21762961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089F2-A345-E9B1-9222-B22473EA399A}"/>
              </a:ext>
            </a:extLst>
          </p:cNvPr>
          <p:cNvSpPr>
            <a:spLocks noGrp="1"/>
          </p:cNvSpPr>
          <p:nvPr>
            <p:ph type="title"/>
          </p:nvPr>
        </p:nvSpPr>
        <p:spPr/>
        <p:txBody>
          <a:bodyPr>
            <a:normAutofit/>
          </a:bodyPr>
          <a:lstStyle/>
          <a:p>
            <a:r>
              <a:rPr lang="en-GB" sz="3000">
                <a:latin typeface="Arial"/>
                <a:cs typeface="Arial"/>
              </a:rPr>
              <a:t>Why a focus on this area is important (2)</a:t>
            </a:r>
            <a:endParaRPr lang="en-GB" sz="3000"/>
          </a:p>
        </p:txBody>
      </p:sp>
      <p:sp>
        <p:nvSpPr>
          <p:cNvPr id="3" name="Content Placeholder 2">
            <a:extLst>
              <a:ext uri="{FF2B5EF4-FFF2-40B4-BE49-F238E27FC236}">
                <a16:creationId xmlns:a16="http://schemas.microsoft.com/office/drawing/2014/main" id="{A9340DEE-561B-1235-5D2A-571816EF73BA}"/>
              </a:ext>
            </a:extLst>
          </p:cNvPr>
          <p:cNvSpPr>
            <a:spLocks noGrp="1"/>
          </p:cNvSpPr>
          <p:nvPr>
            <p:ph idx="1"/>
          </p:nvPr>
        </p:nvSpPr>
        <p:spPr>
          <a:xfrm>
            <a:off x="1361440" y="1690688"/>
            <a:ext cx="8778240" cy="4351338"/>
          </a:xfrm>
        </p:spPr>
        <p:txBody>
          <a:bodyPr vert="horz" lIns="91440" tIns="45720" rIns="91440" bIns="45720" rtlCol="0" anchor="t">
            <a:normAutofit/>
          </a:bodyPr>
          <a:lstStyle/>
          <a:p>
            <a:pPr marL="0" indent="0">
              <a:buNone/>
            </a:pPr>
            <a:r>
              <a:rPr lang="en-GB" sz="2000" dirty="0">
                <a:latin typeface="+mn-lt"/>
                <a:cs typeface="Arial"/>
              </a:rPr>
              <a:t>Why is a focus on this area important for children and young people with vision impairment? </a:t>
            </a:r>
            <a:endParaRPr lang="en-US" sz="2000" dirty="0">
              <a:latin typeface="+mn-lt"/>
            </a:endParaRPr>
          </a:p>
          <a:p>
            <a:r>
              <a:rPr lang="en-GB" sz="2000" dirty="0">
                <a:latin typeface="+mn-lt"/>
                <a:cs typeface="Arial"/>
              </a:rPr>
              <a:t>Many personal independence skills are learnt incidentally and reinforced through watching and learning from others. </a:t>
            </a:r>
            <a:endParaRPr lang="en-GB" sz="2000" dirty="0">
              <a:latin typeface="+mn-lt"/>
            </a:endParaRPr>
          </a:p>
          <a:p>
            <a:r>
              <a:rPr lang="en-US" sz="2000" b="0" i="0" dirty="0">
                <a:effectLst/>
                <a:latin typeface="+mn-lt"/>
                <a:cs typeface="Arial"/>
              </a:rPr>
              <a:t>Children and young people with a vision impairment may not be able to observe and watch others to the same extent </a:t>
            </a:r>
            <a:r>
              <a:rPr lang="en-US" sz="2000" dirty="0">
                <a:latin typeface="+mn-lt"/>
                <a:cs typeface="Arial"/>
              </a:rPr>
              <a:t>so </a:t>
            </a:r>
            <a:r>
              <a:rPr lang="en-US" sz="2000" b="0" i="0" dirty="0">
                <a:effectLst/>
                <a:latin typeface="+mn-lt"/>
                <a:cs typeface="Arial"/>
              </a:rPr>
              <a:t>cannot see what others do and so learn from what they see</a:t>
            </a:r>
            <a:r>
              <a:rPr lang="en-US" sz="2000" dirty="0">
                <a:latin typeface="+mn-lt"/>
                <a:cs typeface="Arial"/>
              </a:rPr>
              <a:t> (e.g. learning the norms of 'sighted </a:t>
            </a:r>
            <a:r>
              <a:rPr lang="en-US" sz="2000" dirty="0" err="1">
                <a:latin typeface="+mn-lt"/>
                <a:cs typeface="Arial"/>
              </a:rPr>
              <a:t>behaviours</a:t>
            </a:r>
            <a:r>
              <a:rPr lang="en-US" sz="2000" dirty="0">
                <a:latin typeface="+mn-lt"/>
                <a:cs typeface="Arial"/>
              </a:rPr>
              <a:t> in different contexts such as eating habits, posture </a:t>
            </a:r>
            <a:r>
              <a:rPr lang="en-US" sz="2000" dirty="0" err="1">
                <a:latin typeface="+mn-lt"/>
                <a:cs typeface="Arial"/>
              </a:rPr>
              <a:t>etc</a:t>
            </a:r>
            <a:r>
              <a:rPr lang="en-US" sz="2000" dirty="0">
                <a:latin typeface="+mn-lt"/>
                <a:cs typeface="Arial"/>
              </a:rPr>
              <a:t>). </a:t>
            </a:r>
          </a:p>
          <a:p>
            <a:r>
              <a:rPr lang="en-GB" sz="2000" dirty="0">
                <a:latin typeface="+mn-lt"/>
                <a:cs typeface="Arial"/>
              </a:rPr>
              <a:t>Targeted intervention approaches may be required to </a:t>
            </a:r>
            <a:r>
              <a:rPr lang="en-GB" sz="2000" dirty="0">
                <a:effectLst/>
                <a:latin typeface="+mn-lt"/>
                <a:ea typeface="Calibri"/>
                <a:cs typeface="Times New Roman"/>
              </a:rPr>
              <a:t>support children and young people with vision impairment to develop the day-to-day skills they need in order to live as independent a life as possible.</a:t>
            </a:r>
            <a:endParaRPr lang="en-GB" sz="2000" dirty="0">
              <a:latin typeface="+mn-lt"/>
              <a:ea typeface="Calibri"/>
              <a:cs typeface="Times New Roman"/>
            </a:endParaRPr>
          </a:p>
          <a:p>
            <a:pPr marL="0" indent="0" algn="just">
              <a:buNone/>
            </a:pPr>
            <a:endParaRPr lang="en-GB" sz="2000" dirty="0"/>
          </a:p>
        </p:txBody>
      </p:sp>
    </p:spTree>
    <p:extLst>
      <p:ext uri="{BB962C8B-B14F-4D97-AF65-F5344CB8AC3E}">
        <p14:creationId xmlns:p14="http://schemas.microsoft.com/office/powerpoint/2010/main" val="21592722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C67CC-767A-3ED4-EBFA-434E8902BB28}"/>
              </a:ext>
            </a:extLst>
          </p:cNvPr>
          <p:cNvSpPr>
            <a:spLocks noGrp="1"/>
          </p:cNvSpPr>
          <p:nvPr>
            <p:ph type="title"/>
          </p:nvPr>
        </p:nvSpPr>
        <p:spPr/>
        <p:txBody>
          <a:bodyPr>
            <a:normAutofit/>
          </a:bodyPr>
          <a:lstStyle/>
          <a:p>
            <a:r>
              <a:rPr lang="en-GB" sz="3000">
                <a:latin typeface="Arial"/>
                <a:cs typeface="Arial"/>
              </a:rPr>
              <a:t>Why a focus on this area is important (3)</a:t>
            </a:r>
            <a:endParaRPr lang="en-GB" sz="3000"/>
          </a:p>
        </p:txBody>
      </p:sp>
      <p:sp>
        <p:nvSpPr>
          <p:cNvPr id="3" name="Content Placeholder 2">
            <a:extLst>
              <a:ext uri="{FF2B5EF4-FFF2-40B4-BE49-F238E27FC236}">
                <a16:creationId xmlns:a16="http://schemas.microsoft.com/office/drawing/2014/main" id="{1EFCFDD4-464F-426F-B17B-2B6E6F935A9C}"/>
              </a:ext>
            </a:extLst>
          </p:cNvPr>
          <p:cNvSpPr>
            <a:spLocks noGrp="1"/>
          </p:cNvSpPr>
          <p:nvPr>
            <p:ph idx="1"/>
          </p:nvPr>
        </p:nvSpPr>
        <p:spPr>
          <a:xfrm>
            <a:off x="1361440" y="1581150"/>
            <a:ext cx="8778240" cy="4642644"/>
          </a:xfrm>
        </p:spPr>
        <p:txBody>
          <a:bodyPr vert="horz" lIns="91440" tIns="45720" rIns="91440" bIns="45720" rtlCol="0" anchor="t">
            <a:normAutofit/>
          </a:bodyPr>
          <a:lstStyle/>
          <a:p>
            <a:pPr marL="0" lvl="0" indent="0">
              <a:spcAft>
                <a:spcPts val="800"/>
              </a:spcAft>
              <a:buNone/>
            </a:pPr>
            <a:r>
              <a:rPr lang="en-GB" sz="2000" dirty="0">
                <a:effectLst/>
                <a:latin typeface="Arial"/>
                <a:ea typeface="Times New Roman" panose="02020603050405020304" pitchFamily="18" charset="0"/>
                <a:cs typeface="Arial"/>
              </a:rPr>
              <a:t>Individual input and support in this area will be informed by:</a:t>
            </a:r>
          </a:p>
          <a:p>
            <a:pPr>
              <a:spcAft>
                <a:spcPts val="800"/>
              </a:spcAft>
            </a:pPr>
            <a:r>
              <a:rPr lang="en-GB" sz="2000" dirty="0">
                <a:latin typeface="Arial"/>
                <a:ea typeface="Times New Roman" panose="02020603050405020304" pitchFamily="18" charset="0"/>
                <a:cs typeface="Arial"/>
              </a:rPr>
              <a:t>The</a:t>
            </a:r>
            <a:r>
              <a:rPr lang="en-GB" sz="2000" dirty="0">
                <a:effectLst/>
                <a:latin typeface="Arial"/>
                <a:ea typeface="Times New Roman" panose="02020603050405020304" pitchFamily="18" charset="0"/>
                <a:cs typeface="Arial"/>
              </a:rPr>
              <a:t> nature and severity of the </a:t>
            </a:r>
            <a:r>
              <a:rPr lang="en-GB" sz="2000" dirty="0">
                <a:latin typeface="Arial"/>
                <a:ea typeface="Times New Roman" panose="02020603050405020304" pitchFamily="18" charset="0"/>
                <a:cs typeface="Arial"/>
              </a:rPr>
              <a:t>vision impairment.</a:t>
            </a:r>
            <a:endParaRPr lang="en-GB" sz="2000" dirty="0">
              <a:effectLst/>
              <a:latin typeface="Arial"/>
              <a:ea typeface="Times New Roman" panose="02020603050405020304" pitchFamily="18" charset="0"/>
              <a:cs typeface="Arial"/>
            </a:endParaRPr>
          </a:p>
          <a:p>
            <a:pPr>
              <a:spcAft>
                <a:spcPts val="800"/>
              </a:spcAft>
            </a:pPr>
            <a:r>
              <a:rPr lang="en-GB" sz="2000" dirty="0">
                <a:latin typeface="Arial"/>
                <a:ea typeface="Times New Roman" panose="02020603050405020304" pitchFamily="18" charset="0"/>
                <a:cs typeface="Arial"/>
              </a:rPr>
              <a:t>If</a:t>
            </a:r>
            <a:r>
              <a:rPr lang="en-GB" sz="2000" dirty="0">
                <a:effectLst/>
                <a:latin typeface="Arial"/>
                <a:ea typeface="Times New Roman" panose="02020603050405020304" pitchFamily="18" charset="0"/>
                <a:cs typeface="Arial"/>
              </a:rPr>
              <a:t> the </a:t>
            </a:r>
            <a:r>
              <a:rPr lang="en-GB" sz="2000" dirty="0">
                <a:latin typeface="Arial"/>
                <a:ea typeface="Times New Roman" panose="02020603050405020304" pitchFamily="18" charset="0"/>
                <a:cs typeface="Arial"/>
              </a:rPr>
              <a:t>vision impairment </a:t>
            </a:r>
            <a:r>
              <a:rPr lang="en-GB" sz="2000" dirty="0">
                <a:effectLst/>
                <a:latin typeface="Arial"/>
                <a:ea typeface="Times New Roman" panose="02020603050405020304" pitchFamily="18" charset="0"/>
                <a:cs typeface="Arial"/>
              </a:rPr>
              <a:t>was from birth or later onset or if the condition is degenerative, and whether there are other physical or learning needs</a:t>
            </a:r>
            <a:r>
              <a:rPr lang="en-GB" sz="2000" dirty="0">
                <a:latin typeface="Arial"/>
                <a:ea typeface="Times New Roman" panose="02020603050405020304" pitchFamily="18" charset="0"/>
                <a:cs typeface="Arial"/>
              </a:rPr>
              <a:t>.</a:t>
            </a:r>
          </a:p>
          <a:p>
            <a:pPr>
              <a:spcAft>
                <a:spcPts val="800"/>
              </a:spcAft>
            </a:pPr>
            <a:r>
              <a:rPr lang="en-GB" sz="2000" dirty="0">
                <a:latin typeface="Arial"/>
                <a:ea typeface="Times New Roman" panose="02020603050405020304" pitchFamily="18" charset="0"/>
                <a:cs typeface="Arial"/>
              </a:rPr>
              <a:t>The</a:t>
            </a:r>
            <a:r>
              <a:rPr lang="en-GB" sz="2000" dirty="0">
                <a:effectLst/>
                <a:latin typeface="Arial"/>
                <a:ea typeface="Times New Roman" panose="02020603050405020304" pitchFamily="18" charset="0"/>
                <a:cs typeface="Arial"/>
              </a:rPr>
              <a:t> rang</a:t>
            </a:r>
            <a:r>
              <a:rPr lang="en-GB" sz="2000" dirty="0">
                <a:latin typeface="Arial"/>
                <a:ea typeface="Times New Roman" panose="02020603050405020304" pitchFamily="18" charset="0"/>
                <a:cs typeface="Arial"/>
              </a:rPr>
              <a:t>e of experiences and level of support the child/young person has received at home.</a:t>
            </a:r>
            <a:endParaRPr lang="en-GB" sz="2000" dirty="0">
              <a:effectLst/>
              <a:latin typeface="Arial"/>
              <a:ea typeface="Times New Roman" panose="02020603050405020304" pitchFamily="18" charset="0"/>
              <a:cs typeface="Arial"/>
            </a:endParaRPr>
          </a:p>
          <a:p>
            <a:pPr>
              <a:spcAft>
                <a:spcPts val="800"/>
              </a:spcAft>
            </a:pPr>
            <a:r>
              <a:rPr lang="en-GB" sz="2000" dirty="0">
                <a:latin typeface="Arial"/>
                <a:ea typeface="Times New Roman" panose="02020603050405020304" pitchFamily="18" charset="0"/>
                <a:cs typeface="Arial"/>
              </a:rPr>
              <a:t>Involvement</a:t>
            </a:r>
            <a:r>
              <a:rPr lang="en-GB" sz="2000" dirty="0">
                <a:effectLst/>
                <a:latin typeface="Arial"/>
                <a:ea typeface="Times New Roman" panose="02020603050405020304" pitchFamily="18" charset="0"/>
                <a:cs typeface="Arial"/>
              </a:rPr>
              <a:t> of </a:t>
            </a:r>
            <a:r>
              <a:rPr lang="en-GB" sz="2000" dirty="0">
                <a:latin typeface="Arial"/>
                <a:ea typeface="Times New Roman" panose="02020603050405020304" pitchFamily="18" charset="0"/>
                <a:cs typeface="Arial"/>
              </a:rPr>
              <a:t>Qualified</a:t>
            </a:r>
            <a:r>
              <a:rPr lang="en-GB" sz="2000" dirty="0">
                <a:effectLst/>
                <a:latin typeface="Arial"/>
                <a:ea typeface="Times New Roman" panose="02020603050405020304" pitchFamily="18" charset="0"/>
                <a:cs typeface="Arial"/>
              </a:rPr>
              <a:t> </a:t>
            </a:r>
            <a:r>
              <a:rPr lang="en-GB" sz="2000" dirty="0">
                <a:latin typeface="Arial"/>
                <a:ea typeface="Times New Roman" panose="02020603050405020304" pitchFamily="18" charset="0"/>
                <a:cs typeface="Arial"/>
              </a:rPr>
              <a:t>Registered </a:t>
            </a:r>
            <a:r>
              <a:rPr lang="en-GB" sz="2000" dirty="0" err="1">
                <a:effectLst/>
                <a:latin typeface="Arial"/>
                <a:ea typeface="Times New Roman" panose="02020603050405020304" pitchFamily="18" charset="0"/>
                <a:cs typeface="Arial"/>
              </a:rPr>
              <a:t>Habilitation</a:t>
            </a:r>
            <a:r>
              <a:rPr lang="en-GB" sz="2000" dirty="0">
                <a:effectLst/>
                <a:latin typeface="Arial"/>
                <a:ea typeface="Times New Roman" panose="02020603050405020304" pitchFamily="18" charset="0"/>
                <a:cs typeface="Arial"/>
              </a:rPr>
              <a:t> Specialists (</a:t>
            </a:r>
            <a:r>
              <a:rPr lang="en-GB" sz="2000" dirty="0">
                <a:latin typeface="Arial"/>
                <a:ea typeface="Times New Roman" panose="02020603050405020304" pitchFamily="18" charset="0"/>
                <a:cs typeface="Arial"/>
              </a:rPr>
              <a:t>QRHS</a:t>
            </a:r>
            <a:r>
              <a:rPr lang="en-GB" sz="2000" dirty="0">
                <a:effectLst/>
                <a:latin typeface="Arial"/>
                <a:ea typeface="Times New Roman" panose="02020603050405020304" pitchFamily="18" charset="0"/>
                <a:cs typeface="Arial"/>
              </a:rPr>
              <a:t>) working collaborating with other professionals (beyond educators) such as occupational therapists.</a:t>
            </a:r>
          </a:p>
          <a:p>
            <a:pPr algn="just"/>
            <a:endParaRPr lang="en-GB" sz="2000" dirty="0"/>
          </a:p>
        </p:txBody>
      </p:sp>
    </p:spTree>
    <p:extLst>
      <p:ext uri="{BB962C8B-B14F-4D97-AF65-F5344CB8AC3E}">
        <p14:creationId xmlns:p14="http://schemas.microsoft.com/office/powerpoint/2010/main" val="1013116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C67CC-767A-3ED4-EBFA-434E8902BB28}"/>
              </a:ext>
            </a:extLst>
          </p:cNvPr>
          <p:cNvSpPr>
            <a:spLocks noGrp="1"/>
          </p:cNvSpPr>
          <p:nvPr>
            <p:ph type="title"/>
          </p:nvPr>
        </p:nvSpPr>
        <p:spPr/>
        <p:txBody>
          <a:bodyPr>
            <a:normAutofit/>
          </a:bodyPr>
          <a:lstStyle/>
          <a:p>
            <a:r>
              <a:rPr lang="en-GB" sz="3000">
                <a:latin typeface="Arial"/>
                <a:cs typeface="Arial"/>
              </a:rPr>
              <a:t>Why a focus on this area is important (4)</a:t>
            </a:r>
            <a:endParaRPr lang="en-GB" sz="3000"/>
          </a:p>
        </p:txBody>
      </p:sp>
      <p:sp>
        <p:nvSpPr>
          <p:cNvPr id="3" name="Content Placeholder 2">
            <a:extLst>
              <a:ext uri="{FF2B5EF4-FFF2-40B4-BE49-F238E27FC236}">
                <a16:creationId xmlns:a16="http://schemas.microsoft.com/office/drawing/2014/main" id="{1EFCFDD4-464F-426F-B17B-2B6E6F935A9C}"/>
              </a:ext>
            </a:extLst>
          </p:cNvPr>
          <p:cNvSpPr>
            <a:spLocks noGrp="1"/>
          </p:cNvSpPr>
          <p:nvPr>
            <p:ph idx="1"/>
          </p:nvPr>
        </p:nvSpPr>
        <p:spPr>
          <a:xfrm>
            <a:off x="1218935" y="1569274"/>
            <a:ext cx="9314477" cy="4795900"/>
          </a:xfrm>
        </p:spPr>
        <p:txBody>
          <a:bodyPr vert="horz" lIns="91440" tIns="45720" rIns="91440" bIns="45720" rtlCol="0" anchor="t">
            <a:normAutofit fontScale="92500" lnSpcReduction="10000"/>
          </a:bodyPr>
          <a:lstStyle/>
          <a:p>
            <a:pPr marL="0" indent="0">
              <a:buNone/>
            </a:pPr>
            <a:r>
              <a:rPr lang="en-GB" sz="1800" dirty="0">
                <a:effectLst/>
                <a:latin typeface="Arial"/>
                <a:ea typeface="Calibri"/>
                <a:cs typeface="Arial"/>
              </a:rPr>
              <a:t>Independent Living Skills are progressive and cumulative during childhood and adolescence.</a:t>
            </a:r>
            <a:r>
              <a:rPr lang="en-GB" sz="1800" dirty="0">
                <a:latin typeface="Arial"/>
                <a:ea typeface="Calibri"/>
                <a:cs typeface="Arial"/>
              </a:rPr>
              <a:t> </a:t>
            </a:r>
            <a:endParaRPr lang="en-GB" sz="1800" dirty="0">
              <a:effectLst/>
              <a:ea typeface="Calibri" panose="020F0502020204030204" pitchFamily="34" charset="0"/>
              <a:cs typeface="Times New Roman" panose="02020603050405020304" pitchFamily="18" charset="0"/>
            </a:endParaRPr>
          </a:p>
          <a:p>
            <a:pPr marL="0" indent="0">
              <a:lnSpc>
                <a:spcPct val="120000"/>
              </a:lnSpc>
              <a:buNone/>
            </a:pPr>
            <a:r>
              <a:rPr lang="en-GB" sz="1800" dirty="0">
                <a:effectLst/>
                <a:latin typeface="Arial"/>
                <a:ea typeface="Calibri"/>
                <a:cs typeface="Arial"/>
              </a:rPr>
              <a:t>There are the ‘immediate’ goals for children and young people e.g. eating, social skills, personal care, food preparation skills.</a:t>
            </a:r>
          </a:p>
          <a:p>
            <a:pPr marL="0" indent="0">
              <a:lnSpc>
                <a:spcPct val="120000"/>
              </a:lnSpc>
              <a:buNone/>
            </a:pPr>
            <a:r>
              <a:rPr lang="en-GB" sz="1800" dirty="0">
                <a:effectLst/>
                <a:latin typeface="Arial"/>
                <a:ea typeface="Calibri"/>
                <a:cs typeface="Arial"/>
              </a:rPr>
              <a:t>There are also ‘longer term’ goals which link to CFVI Area 11: Preparing for Adulthood including:</a:t>
            </a:r>
            <a:endParaRPr lang="en-GB" sz="1800" dirty="0">
              <a:latin typeface="Arial"/>
              <a:ea typeface="Calibri" panose="020F0502020204030204" pitchFamily="34" charset="0"/>
              <a:cs typeface="Times New Roman"/>
            </a:endParaRPr>
          </a:p>
          <a:p>
            <a:pPr marL="342900" indent="-342900">
              <a:lnSpc>
                <a:spcPct val="120000"/>
              </a:lnSpc>
            </a:pPr>
            <a:r>
              <a:rPr lang="en-GB" sz="1800" dirty="0">
                <a:latin typeface="Arial"/>
                <a:ea typeface="Times New Roman" panose="02020603050405020304" pitchFamily="18" charset="0"/>
                <a:cs typeface="Times New Roman"/>
              </a:rPr>
              <a:t>Independence</a:t>
            </a:r>
            <a:r>
              <a:rPr lang="en-GB" sz="1800" dirty="0">
                <a:effectLst/>
                <a:latin typeface="Arial"/>
                <a:ea typeface="Times New Roman" panose="02020603050405020304" pitchFamily="18" charset="0"/>
                <a:cs typeface="Times New Roman"/>
              </a:rPr>
              <a:t> in </a:t>
            </a:r>
            <a:r>
              <a:rPr lang="en-GB" sz="1800" dirty="0">
                <a:latin typeface="Arial"/>
                <a:ea typeface="Times New Roman" panose="02020603050405020304" pitchFamily="18" charset="0"/>
                <a:cs typeface="Times New Roman"/>
              </a:rPr>
              <a:t>everyday living</a:t>
            </a:r>
            <a:r>
              <a:rPr lang="en-GB" sz="1800" dirty="0">
                <a:effectLst/>
                <a:latin typeface="Arial"/>
                <a:ea typeface="Times New Roman" panose="02020603050405020304" pitchFamily="18" charset="0"/>
                <a:cs typeface="Times New Roman"/>
              </a:rPr>
              <a:t> skills: including, for example, personal hygiene, managing a home, money management, banking, making </a:t>
            </a:r>
            <a:r>
              <a:rPr lang="en-GB" sz="1800" dirty="0">
                <a:latin typeface="Arial"/>
                <a:ea typeface="Times New Roman" panose="02020603050405020304" pitchFamily="18" charset="0"/>
                <a:cs typeface="Times New Roman"/>
              </a:rPr>
              <a:t>appointments.</a:t>
            </a:r>
            <a:endParaRPr lang="en-GB" sz="1800" dirty="0">
              <a:latin typeface="Arial"/>
              <a:ea typeface="Calibri"/>
              <a:cs typeface="Times New Roman"/>
            </a:endParaRPr>
          </a:p>
          <a:p>
            <a:pPr marL="342900" indent="-342900">
              <a:lnSpc>
                <a:spcPct val="120000"/>
              </a:lnSpc>
            </a:pPr>
            <a:r>
              <a:rPr lang="en-GB" sz="1800" dirty="0">
                <a:latin typeface="Arial"/>
                <a:ea typeface="Times New Roman" panose="02020603050405020304" pitchFamily="18" charset="0"/>
                <a:cs typeface="Times New Roman"/>
              </a:rPr>
              <a:t>Making</a:t>
            </a:r>
            <a:r>
              <a:rPr lang="en-GB" sz="1800" dirty="0">
                <a:effectLst/>
                <a:latin typeface="Arial"/>
                <a:ea typeface="Times New Roman" panose="02020603050405020304" pitchFamily="18" charset="0"/>
                <a:cs typeface="Times New Roman"/>
              </a:rPr>
              <a:t> and maintaining relationships (links to Area 9 of CFVI</a:t>
            </a:r>
            <a:r>
              <a:rPr lang="en-GB" sz="1800" dirty="0">
                <a:latin typeface="Arial"/>
                <a:ea typeface="Times New Roman" panose="02020603050405020304" pitchFamily="18" charset="0"/>
                <a:cs typeface="Times New Roman"/>
              </a:rPr>
              <a:t>).</a:t>
            </a:r>
            <a:endParaRPr lang="en-GB" sz="1800" dirty="0">
              <a:latin typeface="Arial"/>
              <a:ea typeface="Calibri" panose="020F0502020204030204" pitchFamily="34" charset="0"/>
              <a:cs typeface="Times New Roman"/>
            </a:endParaRPr>
          </a:p>
          <a:p>
            <a:pPr marL="342900" indent="-342900">
              <a:lnSpc>
                <a:spcPct val="120000"/>
              </a:lnSpc>
            </a:pPr>
            <a:r>
              <a:rPr lang="en-GB" sz="1800" dirty="0">
                <a:latin typeface="Arial"/>
                <a:ea typeface="Times New Roman" panose="02020603050405020304" pitchFamily="18" charset="0"/>
                <a:cs typeface="Times New Roman"/>
              </a:rPr>
              <a:t>Self</a:t>
            </a:r>
            <a:r>
              <a:rPr lang="en-GB" sz="1800" dirty="0">
                <a:effectLst/>
                <a:latin typeface="Arial"/>
                <a:ea typeface="Times New Roman" panose="02020603050405020304" pitchFamily="18" charset="0"/>
                <a:cs typeface="Times New Roman"/>
              </a:rPr>
              <a:t> advocacy and personal agency</a:t>
            </a:r>
            <a:r>
              <a:rPr lang="en-GB" sz="1800" dirty="0">
                <a:latin typeface="Arial"/>
                <a:ea typeface="Times New Roman" panose="02020603050405020304" pitchFamily="18" charset="0"/>
                <a:cs typeface="Times New Roman"/>
              </a:rPr>
              <a:t>.</a:t>
            </a:r>
            <a:endParaRPr lang="en-GB" sz="1800" dirty="0">
              <a:ea typeface="Calibri" panose="020F0502020204030204" pitchFamily="34" charset="0"/>
              <a:cs typeface="Times New Roman" panose="02020603050405020304" pitchFamily="18" charset="0"/>
            </a:endParaRPr>
          </a:p>
          <a:p>
            <a:pPr marL="342900" indent="-342900">
              <a:lnSpc>
                <a:spcPct val="120000"/>
              </a:lnSpc>
            </a:pPr>
            <a:r>
              <a:rPr lang="en-GB" sz="1800" dirty="0">
                <a:latin typeface="Arial"/>
                <a:ea typeface="Times New Roman" panose="02020603050405020304" pitchFamily="18" charset="0"/>
                <a:cs typeface="Times New Roman"/>
              </a:rPr>
              <a:t>Assessment</a:t>
            </a:r>
            <a:r>
              <a:rPr lang="en-GB" sz="1800" dirty="0">
                <a:effectLst/>
                <a:latin typeface="Arial"/>
                <a:ea typeface="Times New Roman" panose="02020603050405020304" pitchFamily="18" charset="0"/>
                <a:cs typeface="Times New Roman"/>
              </a:rPr>
              <a:t> of risk</a:t>
            </a:r>
            <a:r>
              <a:rPr lang="en-GB" sz="1800" dirty="0">
                <a:latin typeface="Arial"/>
                <a:ea typeface="Times New Roman" panose="02020603050405020304" pitchFamily="18" charset="0"/>
                <a:cs typeface="Times New Roman"/>
              </a:rPr>
              <a:t>.</a:t>
            </a:r>
            <a:endParaRPr lang="en-GB" sz="1800" dirty="0">
              <a:ea typeface="Calibri" panose="020F0502020204030204" pitchFamily="34" charset="0"/>
              <a:cs typeface="Times New Roman" panose="02020603050405020304" pitchFamily="18" charset="0"/>
            </a:endParaRPr>
          </a:p>
          <a:p>
            <a:pPr marL="342900" indent="-342900">
              <a:lnSpc>
                <a:spcPct val="120000"/>
              </a:lnSpc>
            </a:pPr>
            <a:r>
              <a:rPr lang="en-GB" sz="1800" dirty="0">
                <a:latin typeface="Arial"/>
                <a:ea typeface="Times New Roman" panose="02020603050405020304" pitchFamily="18" charset="0"/>
                <a:cs typeface="Times New Roman"/>
              </a:rPr>
              <a:t>Future</a:t>
            </a:r>
            <a:r>
              <a:rPr lang="en-GB" sz="1800" dirty="0">
                <a:effectLst/>
                <a:latin typeface="Arial"/>
                <a:ea typeface="Times New Roman" panose="02020603050405020304" pitchFamily="18" charset="0"/>
                <a:cs typeface="Times New Roman"/>
              </a:rPr>
              <a:t> economic well-being (e.g. shopping, banking</a:t>
            </a:r>
            <a:r>
              <a:rPr lang="en-GB" sz="1800" dirty="0">
                <a:latin typeface="Arial"/>
                <a:ea typeface="Times New Roman" panose="02020603050405020304" pitchFamily="18" charset="0"/>
                <a:cs typeface="Times New Roman"/>
              </a:rPr>
              <a:t>).</a:t>
            </a:r>
            <a:endParaRPr lang="en-GB" sz="1800" dirty="0">
              <a:effectLst/>
              <a:ea typeface="Calibri" panose="020F0502020204030204" pitchFamily="34" charset="0"/>
              <a:cs typeface="Times New Roman" panose="02020603050405020304" pitchFamily="18" charset="0"/>
            </a:endParaRPr>
          </a:p>
          <a:p>
            <a:pPr marL="0" indent="0">
              <a:lnSpc>
                <a:spcPct val="120000"/>
              </a:lnSpc>
              <a:buNone/>
            </a:pPr>
            <a:r>
              <a:rPr lang="en-GB" sz="1800" dirty="0">
                <a:effectLst/>
                <a:latin typeface="Arial"/>
                <a:ea typeface="Calibri"/>
                <a:cs typeface="Arial"/>
              </a:rPr>
              <a:t>Not stepping </a:t>
            </a:r>
            <a:r>
              <a:rPr lang="en-GB" sz="1800" dirty="0">
                <a:latin typeface="Arial"/>
                <a:ea typeface="Calibri"/>
                <a:cs typeface="Arial"/>
              </a:rPr>
              <a:t>in immediately to </a:t>
            </a:r>
            <a:r>
              <a:rPr lang="en-GB" sz="1800" dirty="0">
                <a:effectLst/>
                <a:latin typeface="Arial"/>
                <a:ea typeface="Calibri"/>
                <a:cs typeface="Arial"/>
              </a:rPr>
              <a:t>help when a child </a:t>
            </a:r>
            <a:r>
              <a:rPr lang="en-GB" sz="1800" dirty="0">
                <a:latin typeface="Arial"/>
                <a:ea typeface="Calibri"/>
                <a:cs typeface="Arial"/>
              </a:rPr>
              <a:t>looks to be challenged </a:t>
            </a:r>
            <a:r>
              <a:rPr lang="en-GB" sz="1800" dirty="0">
                <a:effectLst/>
                <a:latin typeface="Arial"/>
                <a:ea typeface="Calibri"/>
                <a:cs typeface="Arial"/>
              </a:rPr>
              <a:t>with a particular skill can help enable the longer-term skill development: the ‘short-term’ IS the ‘long-term</a:t>
            </a:r>
            <a:r>
              <a:rPr lang="en-GB" sz="1800" dirty="0">
                <a:latin typeface="Arial"/>
                <a:ea typeface="Calibri"/>
                <a:cs typeface="Arial"/>
              </a:rPr>
              <a:t>!’</a:t>
            </a:r>
          </a:p>
          <a:p>
            <a:pPr marL="0" indent="0">
              <a:lnSpc>
                <a:spcPct val="120000"/>
              </a:lnSpc>
              <a:buNone/>
            </a:pPr>
            <a:endParaRPr lang="en-GB" dirty="0"/>
          </a:p>
          <a:p>
            <a:endParaRPr lang="en-GB" dirty="0"/>
          </a:p>
          <a:p>
            <a:endParaRPr lang="en-GB" dirty="0"/>
          </a:p>
        </p:txBody>
      </p:sp>
    </p:spTree>
    <p:extLst>
      <p:ext uri="{BB962C8B-B14F-4D97-AF65-F5344CB8AC3E}">
        <p14:creationId xmlns:p14="http://schemas.microsoft.com/office/powerpoint/2010/main" val="33839862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a:xfrm>
            <a:off x="1361440" y="268533"/>
            <a:ext cx="8778240" cy="1325563"/>
          </a:xfrm>
        </p:spPr>
        <p:txBody>
          <a:bodyPr>
            <a:normAutofit/>
          </a:bodyPr>
          <a:lstStyle/>
          <a:p>
            <a:r>
              <a:rPr lang="en-GB" sz="3000">
                <a:effectLst/>
                <a:latin typeface="Arial"/>
                <a:ea typeface="Times New Roman" panose="02020603050405020304" pitchFamily="18" charset="0"/>
                <a:cs typeface="Times New Roman"/>
              </a:rPr>
              <a:t>Examples of targeted intervention approaches for Area 6 listed in CFVI</a:t>
            </a:r>
            <a:r>
              <a:rPr lang="en-GB" sz="3000">
                <a:latin typeface="Arial"/>
                <a:ea typeface="Times New Roman" panose="02020603050405020304" pitchFamily="18" charset="0"/>
                <a:cs typeface="Times New Roman"/>
              </a:rPr>
              <a:t> (1)</a:t>
            </a:r>
            <a:endParaRPr lang="en-GB" sz="300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189722" y="1390181"/>
            <a:ext cx="8778240" cy="4351338"/>
          </a:xfrm>
        </p:spPr>
        <p:txBody>
          <a:bodyPr>
            <a:noAutofit/>
          </a:bodyPr>
          <a:lstStyle/>
          <a:p>
            <a:pPr marL="342900" lvl="0" indent="-342900">
              <a:lnSpc>
                <a:spcPct val="107000"/>
              </a:lnSpc>
              <a:buFont typeface="Symbol" panose="05050102010706020507" pitchFamily="18" charset="2"/>
              <a:buChar char=""/>
            </a:pP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177800" indent="-177800"/>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Eating, using cutlery, understanding the social skills around eating, including eating at a social occasion. </a:t>
            </a:r>
            <a:endParaRPr lang="en-GB" sz="2000" dirty="0">
              <a:effectLst/>
              <a:latin typeface="Ingra"/>
              <a:ea typeface="Calibri" panose="020F0502020204030204" pitchFamily="34" charset="0"/>
              <a:cs typeface="Times New Roman" panose="02020603050405020304" pitchFamily="18" charset="0"/>
            </a:endParaRPr>
          </a:p>
          <a:p>
            <a:pPr marL="177800" indent="-177800"/>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Toileting (in collaboration with other professionals). </a:t>
            </a:r>
            <a:endParaRPr lang="en-GB" sz="2000" dirty="0">
              <a:effectLst/>
              <a:latin typeface="Ingra"/>
              <a:ea typeface="Calibri" panose="020F0502020204030204" pitchFamily="34" charset="0"/>
              <a:cs typeface="Times New Roman" panose="02020603050405020304" pitchFamily="18" charset="0"/>
            </a:endParaRPr>
          </a:p>
          <a:p>
            <a:pPr marL="177800" indent="-177800"/>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Personal hygiene. </a:t>
            </a:r>
            <a:endParaRPr lang="en-GB" sz="2000" dirty="0">
              <a:effectLst/>
              <a:latin typeface="Ingra"/>
              <a:ea typeface="Calibri" panose="020F0502020204030204" pitchFamily="34" charset="0"/>
              <a:cs typeface="Times New Roman" panose="02020603050405020304" pitchFamily="18" charset="0"/>
            </a:endParaRPr>
          </a:p>
          <a:p>
            <a:pPr marL="177800" indent="-177800"/>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Dressing, such as using clothes fastenings and appearance (including make‑up and beauty). </a:t>
            </a:r>
            <a:endParaRPr lang="en-GB" sz="2000" dirty="0">
              <a:effectLst/>
              <a:latin typeface="Ingra"/>
              <a:ea typeface="Calibri" panose="020F0502020204030204" pitchFamily="34" charset="0"/>
              <a:cs typeface="Times New Roman" panose="02020603050405020304" pitchFamily="18" charset="0"/>
            </a:endParaRPr>
          </a:p>
          <a:p>
            <a:pPr marL="177800" indent="-177800"/>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Cooking and food preparation. </a:t>
            </a:r>
            <a:endParaRPr lang="en-GB" sz="2000" dirty="0">
              <a:effectLst/>
              <a:latin typeface="Ingra"/>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sz="2000" dirty="0"/>
          </a:p>
        </p:txBody>
      </p:sp>
    </p:spTree>
    <p:extLst>
      <p:ext uri="{BB962C8B-B14F-4D97-AF65-F5344CB8AC3E}">
        <p14:creationId xmlns:p14="http://schemas.microsoft.com/office/powerpoint/2010/main" val="12673646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a:effectLst/>
                <a:latin typeface="Arial"/>
                <a:ea typeface="Times New Roman" panose="02020603050405020304" pitchFamily="18" charset="0"/>
                <a:cs typeface="Times New Roman"/>
              </a:rPr>
              <a:t>Examples of targeted intervention approaches for Area 6 listed in CFVI</a:t>
            </a:r>
            <a:r>
              <a:rPr lang="en-GB" sz="3000">
                <a:latin typeface="Arial"/>
                <a:ea typeface="Times New Roman" panose="02020603050405020304" pitchFamily="18" charset="0"/>
                <a:cs typeface="Times New Roman"/>
              </a:rPr>
              <a:t> (2)</a:t>
            </a:r>
            <a:endParaRPr lang="en-GB" sz="300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429431"/>
            <a:ext cx="8778240" cy="4351338"/>
          </a:xfrm>
        </p:spPr>
        <p:txBody>
          <a:bodyPr>
            <a:normAutofit/>
          </a:bodyPr>
          <a:lstStyle/>
          <a:p>
            <a:pPr marL="342900" lvl="0" indent="-342900">
              <a:lnSpc>
                <a:spcPct val="107000"/>
              </a:lnSpc>
              <a:buFont typeface="Symbol" panose="05050102010706020507" pitchFamily="18" charset="2"/>
              <a:buChar char=""/>
            </a:pP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r>
              <a:rPr lang="en-US" sz="2000" b="0" i="0" u="none" strike="noStrike" baseline="0" dirty="0">
                <a:solidFill>
                  <a:srgbClr val="000000"/>
                </a:solidFill>
                <a:latin typeface="+mn-lt"/>
              </a:rPr>
              <a:t>Safe use of kitchen appliances and specialist technology, such as talking scales and liquid level indicators. </a:t>
            </a:r>
          </a:p>
          <a:p>
            <a:r>
              <a:rPr lang="en-GB" sz="2000" b="0" i="0" u="none" strike="noStrike" baseline="0" dirty="0">
                <a:solidFill>
                  <a:srgbClr val="000000"/>
                </a:solidFill>
                <a:latin typeface="+mn-lt"/>
              </a:rPr>
              <a:t>Shopping. </a:t>
            </a:r>
          </a:p>
          <a:p>
            <a:r>
              <a:rPr lang="en-GB" sz="2000" b="0" i="0" u="none" strike="noStrike" baseline="0" dirty="0">
                <a:solidFill>
                  <a:srgbClr val="000000"/>
                </a:solidFill>
                <a:latin typeface="+mn-lt"/>
              </a:rPr>
              <a:t>Cleaning. </a:t>
            </a:r>
          </a:p>
          <a:p>
            <a:r>
              <a:rPr lang="en-GB" sz="2000" b="0" i="0" u="none" strike="noStrike" baseline="0" dirty="0">
                <a:solidFill>
                  <a:srgbClr val="000000"/>
                </a:solidFill>
                <a:latin typeface="+mn-lt"/>
              </a:rPr>
              <a:t>Laundry skills. </a:t>
            </a:r>
          </a:p>
          <a:p>
            <a:r>
              <a:rPr lang="en-US" sz="2000" b="0" i="0" u="none" strike="noStrike" baseline="0" dirty="0">
                <a:solidFill>
                  <a:srgbClr val="000000"/>
                </a:solidFill>
                <a:latin typeface="+mn-lt"/>
              </a:rPr>
              <a:t>Managing the home, for example changing batteries, replacing lightbulbs. </a:t>
            </a:r>
            <a:endParaRPr lang="en-GB" sz="2000" dirty="0">
              <a:effectLst/>
              <a:latin typeface="+mn-lt"/>
              <a:ea typeface="Calibri" panose="020F0502020204030204" pitchFamily="34" charset="0"/>
              <a:cs typeface="Times New Roman" panose="02020603050405020304" pitchFamily="18" charset="0"/>
            </a:endParaRPr>
          </a:p>
          <a:p>
            <a:pPr indent="0">
              <a:lnSpc>
                <a:spcPct val="107000"/>
              </a:lnSpc>
              <a:spcAft>
                <a:spcPts val="800"/>
              </a:spcAft>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106626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a:effectLst/>
                <a:latin typeface="Arial"/>
                <a:ea typeface="Times New Roman" panose="02020603050405020304" pitchFamily="18" charset="0"/>
                <a:cs typeface="Times New Roman"/>
              </a:rPr>
              <a:t>Examples of targeted intervention approaches for Area 6 listed in CFVI</a:t>
            </a:r>
            <a:r>
              <a:rPr lang="en-GB" sz="3000">
                <a:latin typeface="Arial"/>
                <a:ea typeface="Times New Roman" panose="02020603050405020304" pitchFamily="18" charset="0"/>
                <a:cs typeface="Times New Roman"/>
              </a:rPr>
              <a:t> (3)</a:t>
            </a:r>
            <a:endParaRPr lang="en-GB" sz="300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690688"/>
            <a:ext cx="9338228" cy="5284519"/>
          </a:xfrm>
        </p:spPr>
        <p:txBody>
          <a:bodyPr>
            <a:noAutofit/>
          </a:bodyPr>
          <a:lstStyle/>
          <a:p>
            <a:pPr marL="0" lvl="0" indent="0">
              <a:lnSpc>
                <a:spcPct val="107000"/>
              </a:lnSpc>
              <a:buNone/>
            </a:pP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177800" indent="-177800"/>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Technology skills for living such as online shopping, food identification, online banking and using technology to read printed mail. </a:t>
            </a:r>
            <a:endParaRPr lang="en-GB" sz="2000" dirty="0">
              <a:effectLst/>
              <a:latin typeface="Ingra"/>
              <a:ea typeface="Calibri" panose="020F0502020204030204" pitchFamily="34" charset="0"/>
              <a:cs typeface="Times New Roman" panose="02020603050405020304" pitchFamily="18" charset="0"/>
            </a:endParaRPr>
          </a:p>
          <a:p>
            <a:pPr marL="177800" indent="-177800"/>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Time management and calendar organisation. </a:t>
            </a:r>
            <a:endParaRPr lang="en-GB" sz="2000" dirty="0">
              <a:effectLst/>
              <a:latin typeface="Ingra"/>
              <a:ea typeface="Calibri" panose="020F0502020204030204" pitchFamily="34" charset="0"/>
              <a:cs typeface="Times New Roman" panose="02020603050405020304" pitchFamily="18" charset="0"/>
            </a:endParaRPr>
          </a:p>
          <a:p>
            <a:pPr marL="177800" indent="-177800"/>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Organisational skills. </a:t>
            </a:r>
            <a:endParaRPr lang="en-GB" sz="2000" dirty="0">
              <a:latin typeface="Ingra"/>
              <a:ea typeface="Calibri" panose="020F0502020204030204" pitchFamily="34" charset="0"/>
              <a:cs typeface="Times New Roman" panose="02020603050405020304" pitchFamily="18" charset="0"/>
            </a:endParaRPr>
          </a:p>
          <a:p>
            <a:pPr marL="177800" indent="-177800"/>
            <a:r>
              <a:rPr lang="en-GB" sz="2000" b="1" dirty="0">
                <a:solidFill>
                  <a:srgbClr val="000000"/>
                </a:solidFill>
                <a:effectLst/>
                <a:latin typeface="Arial" panose="020B0604020202020204" pitchFamily="34" charset="0"/>
                <a:ea typeface="Calibri" panose="020F0502020204030204" pitchFamily="34" charset="0"/>
                <a:cs typeface="Ingra"/>
              </a:rPr>
              <a:t> </a:t>
            </a:r>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Money management. </a:t>
            </a:r>
            <a:endParaRPr lang="en-GB" sz="2000" dirty="0">
              <a:effectLst/>
              <a:latin typeface="Ingra"/>
              <a:ea typeface="Calibri" panose="020F0502020204030204" pitchFamily="34" charset="0"/>
              <a:cs typeface="Times New Roman" panose="02020603050405020304" pitchFamily="18" charset="0"/>
            </a:endParaRPr>
          </a:p>
          <a:p>
            <a:pPr marL="177800" indent="-177800"/>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Leisure. </a:t>
            </a:r>
            <a:endParaRPr lang="en-GB" sz="2000" dirty="0">
              <a:effectLst/>
              <a:latin typeface="Ingra"/>
              <a:ea typeface="Calibri" panose="020F0502020204030204" pitchFamily="34" charset="0"/>
              <a:cs typeface="Times New Roman" panose="02020603050405020304" pitchFamily="18" charset="0"/>
            </a:endParaRPr>
          </a:p>
          <a:p>
            <a:pPr marL="177800" indent="-177800"/>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Managing and understanding one’s health. </a:t>
            </a:r>
            <a:endParaRPr lang="en-GB" sz="2000" dirty="0">
              <a:latin typeface="Ingra"/>
              <a:ea typeface="Calibri" panose="020F0502020204030204" pitchFamily="34" charset="0"/>
              <a:cs typeface="Times New Roman" panose="02020603050405020304" pitchFamily="18" charset="0"/>
            </a:endParaRPr>
          </a:p>
          <a:p>
            <a:pPr marL="177800" indent="-177800"/>
            <a:r>
              <a:rPr lang="en-GB" sz="2000" b="1" dirty="0">
                <a:solidFill>
                  <a:srgbClr val="000000"/>
                </a:solidFill>
                <a:effectLst/>
                <a:latin typeface="Arial" panose="020B0604020202020204" pitchFamily="34" charset="0"/>
                <a:ea typeface="Calibri" panose="020F0502020204030204" pitchFamily="34" charset="0"/>
                <a:cs typeface="Ingra"/>
              </a:rPr>
              <a:t> </a:t>
            </a:r>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Social, emotional and cognitive independent living skills, including making and maintaining relationships. </a:t>
            </a:r>
            <a:endParaRPr lang="en-GB" sz="2000" dirty="0">
              <a:latin typeface="Ingra"/>
              <a:ea typeface="Calibri" panose="020F0502020204030204" pitchFamily="34" charset="0"/>
              <a:cs typeface="Times New Roman" panose="02020603050405020304" pitchFamily="18" charset="0"/>
            </a:endParaRPr>
          </a:p>
          <a:p>
            <a:pPr marL="177800" indent="-177800"/>
            <a:r>
              <a:rPr lang="en-GB" sz="2000" b="1" dirty="0">
                <a:solidFill>
                  <a:srgbClr val="000000"/>
                </a:solidFill>
                <a:effectLst/>
                <a:latin typeface="Arial" panose="020B0604020202020204" pitchFamily="34" charset="0"/>
                <a:ea typeface="Calibri" panose="020F0502020204030204" pitchFamily="34" charset="0"/>
                <a:cs typeface="Ingra"/>
              </a:rPr>
              <a:t> </a:t>
            </a:r>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Self-advocacy.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sz="2000" dirty="0"/>
          </a:p>
        </p:txBody>
      </p:sp>
    </p:spTree>
    <p:extLst>
      <p:ext uri="{BB962C8B-B14F-4D97-AF65-F5344CB8AC3E}">
        <p14:creationId xmlns:p14="http://schemas.microsoft.com/office/powerpoint/2010/main" val="30921886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E689-83AC-74F5-40EF-8E41CBF3D87D}"/>
              </a:ext>
            </a:extLst>
          </p:cNvPr>
          <p:cNvSpPr>
            <a:spLocks noGrp="1"/>
          </p:cNvSpPr>
          <p:nvPr>
            <p:ph type="title"/>
          </p:nvPr>
        </p:nvSpPr>
        <p:spPr/>
        <p:txBody>
          <a:bodyPr>
            <a:normAutofit fontScale="90000"/>
          </a:bodyPr>
          <a:lstStyle/>
          <a:p>
            <a:r>
              <a:rPr lang="en-GB" sz="3000"/>
              <a:t>Why a focus on this area is important for (name of child/young person); what interventions are in place?</a:t>
            </a:r>
          </a:p>
        </p:txBody>
      </p:sp>
      <p:sp>
        <p:nvSpPr>
          <p:cNvPr id="3" name="Content Placeholder 2">
            <a:extLst>
              <a:ext uri="{FF2B5EF4-FFF2-40B4-BE49-F238E27FC236}">
                <a16:creationId xmlns:a16="http://schemas.microsoft.com/office/drawing/2014/main" id="{8F14A6D8-2FBF-BD77-361E-EAF48DF7A2EC}"/>
              </a:ext>
            </a:extLst>
          </p:cNvPr>
          <p:cNvSpPr>
            <a:spLocks noGrp="1"/>
          </p:cNvSpPr>
          <p:nvPr>
            <p:ph idx="1"/>
          </p:nvPr>
        </p:nvSpPr>
        <p:spPr/>
        <p:txBody>
          <a:bodyPr vert="horz" lIns="91440" tIns="45720" rIns="91440" bIns="45720" rtlCol="0" anchor="t">
            <a:normAutofit/>
          </a:bodyPr>
          <a:lstStyle/>
          <a:p>
            <a:endParaRPr lang="en-GB" sz="2000" dirty="0"/>
          </a:p>
          <a:p>
            <a:pPr>
              <a:spcAft>
                <a:spcPts val="500"/>
              </a:spcAft>
            </a:pPr>
            <a:r>
              <a:rPr lang="en-GB" sz="2000" dirty="0">
                <a:latin typeface="Arial"/>
                <a:cs typeface="Arial"/>
              </a:rPr>
              <a:t>Details of pupil’s vision impairment.</a:t>
            </a:r>
            <a:endParaRPr lang="en-GB" sz="2000" dirty="0"/>
          </a:p>
          <a:p>
            <a:pPr>
              <a:spcAft>
                <a:spcPts val="500"/>
              </a:spcAft>
            </a:pPr>
            <a:r>
              <a:rPr lang="en-GB" sz="2000" dirty="0">
                <a:latin typeface="Arial"/>
                <a:cs typeface="Arial"/>
              </a:rPr>
              <a:t>How it influences the development of their personal independence skills.</a:t>
            </a:r>
            <a:endParaRPr lang="en-GB" sz="2000" dirty="0"/>
          </a:p>
          <a:p>
            <a:pPr>
              <a:spcAft>
                <a:spcPts val="500"/>
              </a:spcAft>
            </a:pPr>
            <a:r>
              <a:rPr lang="en-GB" sz="2000" dirty="0">
                <a:latin typeface="Arial"/>
                <a:cs typeface="Arial"/>
              </a:rPr>
              <a:t>What interventions are in place to promote these skills.</a:t>
            </a:r>
            <a:endParaRPr lang="en-GB" sz="2000" dirty="0"/>
          </a:p>
          <a:p>
            <a:pPr>
              <a:spcAft>
                <a:spcPts val="500"/>
              </a:spcAft>
            </a:pPr>
            <a:r>
              <a:rPr lang="en-GB" sz="2000" dirty="0">
                <a:latin typeface="Arial"/>
                <a:cs typeface="Arial"/>
              </a:rPr>
              <a:t>What are the envisaged outcomes. </a:t>
            </a:r>
            <a:endParaRPr lang="en-GB" sz="2000" dirty="0"/>
          </a:p>
          <a:p>
            <a:pPr>
              <a:spcAft>
                <a:spcPts val="500"/>
              </a:spcAft>
            </a:pPr>
            <a:r>
              <a:rPr lang="en-GB" sz="2000" dirty="0">
                <a:latin typeface="Arial"/>
                <a:cs typeface="Arial"/>
              </a:rPr>
              <a:t>Who delivers/works on these outcomes.</a:t>
            </a:r>
            <a:endParaRPr lang="en-GB" sz="2000" dirty="0"/>
          </a:p>
          <a:p>
            <a:pPr marL="0" indent="0">
              <a:buNone/>
            </a:pPr>
            <a:endParaRPr lang="en-GB" sz="2000" i="1" dirty="0"/>
          </a:p>
          <a:p>
            <a:pPr marL="0" indent="0">
              <a:buNone/>
            </a:pPr>
            <a:endParaRPr lang="en-GB" sz="2400" i="1" dirty="0"/>
          </a:p>
          <a:p>
            <a:pPr marL="0" indent="0">
              <a:buNone/>
            </a:pPr>
            <a:endParaRPr lang="en-GB" sz="2200" i="1" dirty="0"/>
          </a:p>
          <a:p>
            <a:pPr marL="0" indent="0">
              <a:buNone/>
            </a:pPr>
            <a:endParaRPr lang="en-GB" sz="2200" i="1" dirty="0"/>
          </a:p>
        </p:txBody>
      </p:sp>
    </p:spTree>
    <p:extLst>
      <p:ext uri="{BB962C8B-B14F-4D97-AF65-F5344CB8AC3E}">
        <p14:creationId xmlns:p14="http://schemas.microsoft.com/office/powerpoint/2010/main" val="13046662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E98B3-5146-D69C-D04A-1E4DBFA004BF}"/>
              </a:ext>
            </a:extLst>
          </p:cNvPr>
          <p:cNvSpPr>
            <a:spLocks noGrp="1"/>
          </p:cNvSpPr>
          <p:nvPr>
            <p:ph type="title"/>
          </p:nvPr>
        </p:nvSpPr>
        <p:spPr/>
        <p:txBody>
          <a:bodyPr>
            <a:normAutofit/>
          </a:bodyPr>
          <a:lstStyle/>
          <a:p>
            <a:r>
              <a:rPr lang="en-GB" sz="3000"/>
              <a:t>Summing up</a:t>
            </a:r>
          </a:p>
        </p:txBody>
      </p:sp>
      <p:sp>
        <p:nvSpPr>
          <p:cNvPr id="3" name="Content Placeholder 2">
            <a:extLst>
              <a:ext uri="{FF2B5EF4-FFF2-40B4-BE49-F238E27FC236}">
                <a16:creationId xmlns:a16="http://schemas.microsoft.com/office/drawing/2014/main" id="{763925C0-90CD-A5E7-6D59-110860F4F8F1}"/>
              </a:ext>
            </a:extLst>
          </p:cNvPr>
          <p:cNvSpPr>
            <a:spLocks noGrp="1"/>
          </p:cNvSpPr>
          <p:nvPr>
            <p:ph idx="1"/>
          </p:nvPr>
        </p:nvSpPr>
        <p:spPr>
          <a:xfrm>
            <a:off x="966337" y="1404783"/>
            <a:ext cx="9864223" cy="5088092"/>
          </a:xfrm>
        </p:spPr>
        <p:txBody>
          <a:bodyPr vert="horz" lIns="91440" tIns="45720" rIns="91440" bIns="45720" rtlCol="0" anchor="t">
            <a:noAutofit/>
          </a:bodyPr>
          <a:lstStyle/>
          <a:p>
            <a:endParaRPr lang="en-GB" sz="2000" dirty="0">
              <a:ea typeface="Times New Roman" panose="02020603050405020304" pitchFamily="18" charset="0"/>
            </a:endParaRPr>
          </a:p>
          <a:p>
            <a:r>
              <a:rPr lang="en-GB" sz="2000" dirty="0">
                <a:ea typeface="Times New Roman" panose="02020603050405020304" pitchFamily="18" charset="0"/>
              </a:rPr>
              <a:t>Many personal independence skills are learnt and reinforced through vision.</a:t>
            </a:r>
          </a:p>
          <a:p>
            <a:r>
              <a:rPr lang="en-GB" sz="2000" dirty="0">
                <a:ea typeface="Times New Roman" panose="02020603050405020304" pitchFamily="18" charset="0"/>
              </a:rPr>
              <a:t>For children/young people with vision impairment, targeted intervention approaches within inclusive learning environments (See CFVI, Area 1) are required to promote the development and effective use of their personal independence skills. </a:t>
            </a:r>
          </a:p>
          <a:p>
            <a:r>
              <a:rPr lang="en-GB" sz="2000" dirty="0">
                <a:latin typeface="Arial"/>
                <a:ea typeface="Calibri"/>
                <a:cs typeface="Arial"/>
              </a:rPr>
              <a:t>Qualified Registered </a:t>
            </a:r>
            <a:r>
              <a:rPr lang="en-GB" sz="2000" dirty="0" err="1">
                <a:effectLst/>
                <a:latin typeface="Arial"/>
                <a:ea typeface="Calibri"/>
                <a:cs typeface="Arial"/>
              </a:rPr>
              <a:t>Habilitation</a:t>
            </a:r>
            <a:r>
              <a:rPr lang="en-GB" sz="2000" dirty="0">
                <a:effectLst/>
                <a:latin typeface="Arial"/>
                <a:ea typeface="Calibri"/>
                <a:cs typeface="Arial"/>
              </a:rPr>
              <a:t> Specialists are specifically trained to support the development of adaptive and systematic skills in this area.</a:t>
            </a:r>
          </a:p>
          <a:p>
            <a:r>
              <a:rPr lang="en-GB" sz="2000" dirty="0">
                <a:effectLst/>
                <a:latin typeface="Arial" panose="020B0604020202020204" pitchFamily="34" charset="0"/>
                <a:ea typeface="Calibri" panose="020F0502020204030204" pitchFamily="34" charset="0"/>
                <a:cs typeface="Arial" panose="020B0604020202020204" pitchFamily="34" charset="0"/>
              </a:rPr>
              <a:t>Children and young people require regular opportunities to practise and embed these skills in natural contexts.</a:t>
            </a:r>
            <a:endParaRPr lang="en-GB" sz="2000" dirty="0">
              <a:ea typeface="Times New Roman" panose="02020603050405020304" pitchFamily="18" charset="0"/>
            </a:endParaRPr>
          </a:p>
          <a:p>
            <a:r>
              <a:rPr lang="en-GB" sz="2000" dirty="0">
                <a:latin typeface="Arial"/>
                <a:ea typeface="Times New Roman" panose="02020603050405020304" pitchFamily="18" charset="0"/>
                <a:cs typeface="Arial"/>
              </a:rPr>
              <a:t>Collaborative working </a:t>
            </a:r>
            <a:r>
              <a:rPr lang="en-GB" sz="2000" dirty="0">
                <a:effectLst/>
                <a:latin typeface="Arial"/>
                <a:ea typeface="Times New Roman" panose="02020603050405020304" pitchFamily="18" charset="0"/>
                <a:cs typeface="Arial"/>
              </a:rPr>
              <a:t>with the child/young person, family and educators is important to maximise the use and development </a:t>
            </a:r>
            <a:r>
              <a:rPr lang="en-GB" sz="2000" dirty="0">
                <a:latin typeface="Arial"/>
                <a:ea typeface="Times New Roman" panose="02020603050405020304" pitchFamily="18" charset="0"/>
                <a:cs typeface="Arial"/>
              </a:rPr>
              <a:t>of these skills. ILS cannot be taught in isolation by Hab Specialists!</a:t>
            </a:r>
          </a:p>
          <a:p>
            <a:pPr marL="0" indent="0">
              <a:buNone/>
            </a:pPr>
            <a:endParaRPr lang="en-GB" sz="2000" dirty="0"/>
          </a:p>
        </p:txBody>
      </p:sp>
    </p:spTree>
    <p:extLst>
      <p:ext uri="{BB962C8B-B14F-4D97-AF65-F5344CB8AC3E}">
        <p14:creationId xmlns:p14="http://schemas.microsoft.com/office/powerpoint/2010/main" val="27742987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200"/>
              <a:t>What resources are available</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89318" y="1565797"/>
            <a:ext cx="8778240" cy="4351338"/>
          </a:xfrm>
        </p:spPr>
        <p:txBody>
          <a:bodyPr vert="horz" lIns="91440" tIns="45720" rIns="91440" bIns="45720" rtlCol="0" anchor="t">
            <a:normAutofit fontScale="92500" lnSpcReduction="20000"/>
          </a:bodyPr>
          <a:lstStyle/>
          <a:p>
            <a:pPr marL="342900" indent="-342900">
              <a:lnSpc>
                <a:spcPct val="150000"/>
              </a:lnSpc>
              <a:buFont typeface="Symbol" panose="05050102010706020507" pitchFamily="18" charset="2"/>
              <a:buChar char=""/>
            </a:pPr>
            <a:r>
              <a:rPr lang="en-GB" sz="2000" dirty="0">
                <a:effectLst/>
                <a:latin typeface="Arial"/>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The Bookshare Hub hosting resources to support the delivery of the CFVI is available from the RNIB (External)</a:t>
            </a:r>
            <a:endParaRPr lang="en-GB" sz="2000" dirty="0">
              <a:latin typeface="Arial"/>
              <a:ea typeface="Times New Roman" panose="02020603050405020304" pitchFamily="18" charset="0"/>
              <a:cs typeface="Arial"/>
            </a:endParaRPr>
          </a:p>
          <a:p>
            <a:pPr marL="342900" indent="-342900">
              <a:lnSpc>
                <a:spcPct val="150000"/>
              </a:lnSpc>
              <a:buFont typeface="Symbol" panose="05050102010706020507" pitchFamily="18" charset="2"/>
              <a:buChar char=""/>
            </a:pPr>
            <a:r>
              <a:rPr lang="en-GB" sz="2000" dirty="0">
                <a:latin typeface="Arial"/>
                <a:ea typeface="Calibri"/>
                <a:cs typeface="Arial"/>
              </a:rPr>
              <a:t>Of particular relevance to this area is the </a:t>
            </a:r>
            <a:r>
              <a:rPr lang="en-GB" sz="2000" dirty="0">
                <a:solidFill>
                  <a:schemeClr val="tx1">
                    <a:lumMod val="95000"/>
                    <a:lumOff val="5000"/>
                  </a:schemeClr>
                </a:solidFill>
                <a:latin typeface="Arial"/>
                <a:ea typeface="Calibri"/>
                <a:cs typeface="Arial"/>
                <a:hlinkClick r:id="rId4">
                  <a:extLst>
                    <a:ext uri="{A12FA001-AC4F-418D-AE19-62706E023703}">
                      <ahyp:hlinkClr xmlns:ahyp="http://schemas.microsoft.com/office/drawing/2018/hyperlinkcolor" val="tx"/>
                    </a:ext>
                  </a:extLst>
                </a:hlinkClick>
              </a:rPr>
              <a:t>Habilitation (ILS)</a:t>
            </a:r>
            <a:r>
              <a:rPr lang="en-GB" sz="2000" dirty="0">
                <a:latin typeface="Arial"/>
                <a:ea typeface="Calibri"/>
                <a:cs typeface="Arial"/>
              </a:rPr>
              <a:t> category of the CFVI Resource Hub</a:t>
            </a:r>
          </a:p>
          <a:p>
            <a:pPr marL="342900" indent="-342900">
              <a:lnSpc>
                <a:spcPct val="150000"/>
              </a:lnSpc>
              <a:buFont typeface="Symbol,Sans-Serif" panose="05050102010706020507" pitchFamily="18" charset="2"/>
              <a:buChar char=""/>
            </a:pPr>
            <a:r>
              <a:rPr lang="en-GB" sz="2000" dirty="0">
                <a:effectLst/>
                <a:latin typeface="Arial"/>
                <a:ea typeface="Calibri"/>
                <a:cs typeface="Arial"/>
              </a:rPr>
              <a:t>The CFVI provides a list of targeted intervention approaches</a:t>
            </a:r>
            <a:r>
              <a:rPr lang="en-GB" sz="2000" dirty="0">
                <a:latin typeface="Arial"/>
                <a:ea typeface="Calibri"/>
                <a:cs typeface="Arial"/>
              </a:rPr>
              <a:t> (page 25): </a:t>
            </a:r>
            <a:r>
              <a:rPr lang="en-GB" sz="2000" dirty="0">
                <a:latin typeface="Arial"/>
                <a:ea typeface="Calibri"/>
                <a:cs typeface="Arial"/>
                <a:hlinkClick r:id="rId5">
                  <a:extLst>
                    <a:ext uri="{A12FA001-AC4F-418D-AE19-62706E023703}">
                      <ahyp:hlinkClr xmlns:ahyp="http://schemas.microsoft.com/office/drawing/2018/hyperlinkcolor" val="tx"/>
                    </a:ext>
                  </a:extLst>
                </a:hlinkClick>
              </a:rPr>
              <a:t>Curriculum Framework for Children and Young People with Vision Impairment | RNIB</a:t>
            </a:r>
            <a:endParaRPr lang="en-GB" sz="2000" dirty="0">
              <a:latin typeface="Arial"/>
              <a:ea typeface="Calibri"/>
              <a:cs typeface="Arial"/>
            </a:endParaRPr>
          </a:p>
          <a:p>
            <a:pPr marL="342900" indent="-342900">
              <a:lnSpc>
                <a:spcPct val="150000"/>
              </a:lnSpc>
              <a:buFont typeface="Symbol,Sans-Serif" panose="05050102010706020507" pitchFamily="18" charset="2"/>
              <a:buChar char=""/>
            </a:pPr>
            <a:r>
              <a:rPr lang="en-GB" sz="1900" dirty="0">
                <a:solidFill>
                  <a:srgbClr val="080000"/>
                </a:solidFill>
                <a:effectLst/>
                <a:latin typeface="Arial"/>
                <a:ea typeface="Calibri"/>
                <a:cs typeface="Arial"/>
                <a:hlinkClick r:id="rId6">
                  <a:extLst>
                    <a:ext uri="{A12FA001-AC4F-418D-AE19-62706E023703}">
                      <ahyp:hlinkClr xmlns:ahyp="http://schemas.microsoft.com/office/drawing/2018/hyperlinkcolor" val="tx"/>
                    </a:ext>
                  </a:extLst>
                </a:hlinkClick>
              </a:rPr>
              <a:t>Habilitation VI UK</a:t>
            </a:r>
            <a:r>
              <a:rPr lang="en-GB" sz="1900" dirty="0">
                <a:solidFill>
                  <a:srgbClr val="080000"/>
                </a:solidFill>
                <a:latin typeface="Arial"/>
                <a:ea typeface="Calibri"/>
                <a:cs typeface="Arial"/>
              </a:rPr>
              <a:t> has lots of useful information</a:t>
            </a:r>
            <a:endParaRPr lang="en-US" sz="1900" dirty="0">
              <a:solidFill>
                <a:srgbClr val="080000"/>
              </a:solidFill>
              <a:latin typeface="Arial"/>
              <a:ea typeface="Calibri"/>
              <a:cs typeface="Arial"/>
            </a:endParaRPr>
          </a:p>
          <a:p>
            <a:pPr marL="342900" indent="-342900">
              <a:lnSpc>
                <a:spcPct val="150000"/>
              </a:lnSpc>
              <a:buFont typeface="Symbol,Sans-Serif" panose="05050102010706020507" pitchFamily="18" charset="2"/>
              <a:buChar char=""/>
            </a:pPr>
            <a:r>
              <a:rPr lang="en-GB" sz="1900" dirty="0">
                <a:solidFill>
                  <a:srgbClr val="000000"/>
                </a:solidFill>
                <a:latin typeface="Arial"/>
                <a:ea typeface="Calibri"/>
                <a:cs typeface="Arial"/>
                <a:hlinkClick r:id="rId7">
                  <a:extLst>
                    <a:ext uri="{A12FA001-AC4F-418D-AE19-62706E023703}">
                      <ahyp:hlinkClr xmlns:ahyp="http://schemas.microsoft.com/office/drawing/2018/hyperlinkcolor" val="tx"/>
                    </a:ext>
                  </a:extLst>
                </a:hlinkClick>
              </a:rPr>
              <a:t>Guide Dogs UK Charity For The Blind And Partially Sighted </a:t>
            </a:r>
            <a:r>
              <a:rPr lang="en-GB" sz="1900" dirty="0">
                <a:solidFill>
                  <a:srgbClr val="000000"/>
                </a:solidFill>
                <a:latin typeface="Arial"/>
                <a:ea typeface="Calibri"/>
                <a:cs typeface="Arial"/>
              </a:rPr>
              <a:t>has lots of useful information about </a:t>
            </a:r>
            <a:r>
              <a:rPr lang="en-GB" sz="1900" dirty="0" err="1">
                <a:solidFill>
                  <a:srgbClr val="000000"/>
                </a:solidFill>
                <a:latin typeface="Arial"/>
                <a:ea typeface="Calibri"/>
                <a:cs typeface="Arial"/>
              </a:rPr>
              <a:t>habilitation</a:t>
            </a:r>
            <a:r>
              <a:rPr lang="en-GB" sz="1900" dirty="0">
                <a:solidFill>
                  <a:srgbClr val="000000"/>
                </a:solidFill>
                <a:latin typeface="Arial"/>
                <a:ea typeface="Calibri"/>
                <a:cs typeface="Arial"/>
              </a:rPr>
              <a:t> for children, young people and families</a:t>
            </a:r>
            <a:endParaRPr lang="en-GB" dirty="0"/>
          </a:p>
          <a:p>
            <a:pPr marL="342900" lvl="0" indent="-342900">
              <a:lnSpc>
                <a:spcPct val="150000"/>
              </a:lnSpc>
              <a:buFont typeface="Symbol" panose="05050102010706020507" pitchFamily="18" charset="2"/>
              <a:buChar char=""/>
            </a:pPr>
            <a:endParaRPr lang="en-GB" sz="2000" dirty="0"/>
          </a:p>
        </p:txBody>
      </p:sp>
    </p:spTree>
    <p:extLst>
      <p:ext uri="{BB962C8B-B14F-4D97-AF65-F5344CB8AC3E}">
        <p14:creationId xmlns:p14="http://schemas.microsoft.com/office/powerpoint/2010/main" val="941776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2"/>
          <p:cNvSpPr txBox="1">
            <a:spLocks noGrp="1"/>
          </p:cNvSpPr>
          <p:nvPr>
            <p:ph type="title"/>
          </p:nvPr>
        </p:nvSpPr>
        <p:spPr>
          <a:xfrm>
            <a:off x="1309433" y="929611"/>
            <a:ext cx="4156709" cy="786220"/>
          </a:xfrm>
          <a:prstGeom prst="rect">
            <a:avLst/>
          </a:prstGeom>
          <a:noFill/>
          <a:ln>
            <a:noFill/>
          </a:ln>
        </p:spPr>
        <p:txBody>
          <a:bodyPr spcFirstLastPara="1" vert="horz" wrap="square" lIns="68569" tIns="34275" rIns="68569" bIns="34275" rtlCol="0" anchor="t" anchorCtr="0">
            <a:noAutofit/>
          </a:bodyPr>
          <a:lstStyle/>
          <a:p>
            <a:r>
              <a:rPr lang="en-GB" sz="2800" dirty="0">
                <a:latin typeface="Arial"/>
                <a:cs typeface="Arial"/>
              </a:rPr>
              <a:t>Project Partners</a:t>
            </a:r>
            <a:endParaRPr lang="en-US" sz="2800" dirty="0">
              <a:latin typeface="Arial"/>
              <a:cs typeface="Arial"/>
            </a:endParaRPr>
          </a:p>
        </p:txBody>
      </p:sp>
      <p:sp>
        <p:nvSpPr>
          <p:cNvPr id="66" name="Google Shape;66;p2"/>
          <p:cNvSpPr txBox="1">
            <a:spLocks noGrp="1"/>
          </p:cNvSpPr>
          <p:nvPr>
            <p:ph type="body" idx="1"/>
          </p:nvPr>
        </p:nvSpPr>
        <p:spPr>
          <a:xfrm>
            <a:off x="1384560" y="1960018"/>
            <a:ext cx="9074989" cy="2875061"/>
          </a:xfrm>
          <a:prstGeom prst="rect">
            <a:avLst/>
          </a:prstGeom>
          <a:noFill/>
          <a:ln>
            <a:noFill/>
          </a:ln>
        </p:spPr>
        <p:txBody>
          <a:bodyPr spcFirstLastPara="1" vert="horz" wrap="square" lIns="68569" tIns="34275" rIns="68569" bIns="34275" rtlCol="0" anchor="t" anchorCtr="0">
            <a:normAutofit/>
          </a:bodyPr>
          <a:lstStyle/>
          <a:p>
            <a:pPr marL="0" indent="0">
              <a:spcBef>
                <a:spcPts val="0"/>
              </a:spcBef>
              <a:buNone/>
            </a:pPr>
            <a:r>
              <a:rPr lang="en-GB" sz="2000" dirty="0">
                <a:latin typeface="Arial"/>
                <a:cs typeface="Arial"/>
              </a:rPr>
              <a:t>There are 4 partner organisations involved in the CFVI project. </a:t>
            </a:r>
            <a:endParaRPr lang="en-GB" sz="2000" dirty="0"/>
          </a:p>
          <a:p>
            <a:pPr marL="0" indent="0">
              <a:spcBef>
                <a:spcPts val="0"/>
              </a:spcBef>
            </a:pPr>
            <a:endParaRPr lang="en-GB" sz="2000" dirty="0"/>
          </a:p>
          <a:p>
            <a:pPr marL="0" indent="0">
              <a:spcBef>
                <a:spcPts val="0"/>
              </a:spcBef>
            </a:pPr>
            <a:endParaRPr lang="en-GB" sz="2000" dirty="0"/>
          </a:p>
          <a:p>
            <a:pPr marL="0" indent="0">
              <a:spcBef>
                <a:spcPts val="0"/>
              </a:spcBef>
              <a:buNone/>
            </a:pPr>
            <a:r>
              <a:rPr lang="en-GB" sz="2000" dirty="0">
                <a:latin typeface="Arial"/>
                <a:cs typeface="Arial"/>
              </a:rPr>
              <a:t>The production of these training/continuing professional development materials was led by VIEW (The Professional Association for the Vision Impairment Education Workforce), in association with a consultation group of stakeholders working in the field of VI Education. </a:t>
            </a:r>
            <a:endParaRPr lang="en-GB" sz="2000" dirty="0"/>
          </a:p>
          <a:p>
            <a:pPr marL="0" indent="0">
              <a:spcBef>
                <a:spcPts val="0"/>
              </a:spcBef>
            </a:pPr>
            <a:endParaRPr dirty="0"/>
          </a:p>
        </p:txBody>
      </p:sp>
      <p:pic>
        <p:nvPicPr>
          <p:cNvPr id="3" name="Picture 2" descr="Logo of VIEW">
            <a:extLst>
              <a:ext uri="{FF2B5EF4-FFF2-40B4-BE49-F238E27FC236}">
                <a16:creationId xmlns:a16="http://schemas.microsoft.com/office/drawing/2014/main" id="{EE3A277C-B806-4DF9-9070-FCE26E7EB002}"/>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niversity of Birmingham, VICTAR Logo&#10;">
            <a:extLst>
              <a:ext uri="{FF2B5EF4-FFF2-40B4-BE49-F238E27FC236}">
                <a16:creationId xmlns:a16="http://schemas.microsoft.com/office/drawing/2014/main" id="{85F9CA9B-5590-1097-FEED-054419267E0E}"/>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7" name="Picture 6" descr="Logo of Thomas Pocklington Trust&#10;">
            <a:extLst>
              <a:ext uri="{FF2B5EF4-FFF2-40B4-BE49-F238E27FC236}">
                <a16:creationId xmlns:a16="http://schemas.microsoft.com/office/drawing/2014/main" id="{6C73BB98-490C-BDA5-4167-8D41BEFDC363}"/>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a:t>References</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625611"/>
            <a:ext cx="8778240" cy="4426464"/>
          </a:xfrm>
        </p:spPr>
        <p:txBody>
          <a:bodyPr vert="horz" lIns="91440" tIns="45720" rIns="91440" bIns="45720" rtlCol="0" anchor="t">
            <a:normAutofit/>
          </a:bodyPr>
          <a:lstStyle/>
          <a:p>
            <a:r>
              <a:rPr lang="en-GB" sz="2000" dirty="0">
                <a:effectLst/>
                <a:latin typeface="Arial"/>
                <a:ea typeface="Arial" panose="020B0604020202020204" pitchFamily="34" charset="0"/>
                <a:cs typeface="Arial"/>
              </a:rPr>
              <a:t>Hewett, R., Douglas, G., McLinden, M., James, L., Brydon, G., Chattaway, </a:t>
            </a:r>
            <a:r>
              <a:rPr lang="en-GB" sz="2000" dirty="0" err="1">
                <a:effectLst/>
                <a:latin typeface="Arial"/>
                <a:ea typeface="Arial" panose="020B0604020202020204" pitchFamily="34" charset="0"/>
                <a:cs typeface="Arial"/>
              </a:rPr>
              <a:t>T.,Cobb</a:t>
            </a:r>
            <a:r>
              <a:rPr lang="en-GB" sz="2000" dirty="0">
                <a:effectLst/>
                <a:latin typeface="Arial"/>
                <a:ea typeface="Arial" panose="020B0604020202020204" pitchFamily="34" charset="0"/>
                <a:cs typeface="Arial"/>
              </a:rPr>
              <a:t>, R., Keil, S., Raisanen, S., Sutherland, C., Taylor, J., (2022) </a:t>
            </a:r>
            <a:r>
              <a:rPr lang="en-GB" sz="2000" b="1" dirty="0">
                <a:effectLst/>
                <a:latin typeface="Arial"/>
                <a:ea typeface="Arial" panose="020B0604020202020204" pitchFamily="34" charset="0"/>
                <a:cs typeface="Arial"/>
              </a:rPr>
              <a:t>Curriculum</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Framework for Children and young People with Vision Impairment[CFVI]:</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Defining specialist skills development and best practice support to promote</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equity, inclusion and personal agency. </a:t>
            </a:r>
            <a:r>
              <a:rPr lang="en-GB" sz="2000" dirty="0">
                <a:effectLst/>
                <a:latin typeface="Arial"/>
                <a:ea typeface="Arial" panose="020B0604020202020204" pitchFamily="34" charset="0"/>
                <a:cs typeface="Arial"/>
              </a:rPr>
              <a:t>RNIB</a:t>
            </a:r>
          </a:p>
          <a:p>
            <a:r>
              <a:rPr lang="en-GB" sz="2000" dirty="0">
                <a:latin typeface="Arial"/>
                <a:cs typeface="Arial"/>
              </a:rPr>
              <a:t>Hayton, J., &amp; Wood, A. (2022). </a:t>
            </a:r>
            <a:r>
              <a:rPr lang="en-GB" sz="2000" b="1" dirty="0">
                <a:latin typeface="Arial"/>
                <a:cs typeface="Arial"/>
              </a:rPr>
              <a:t>Quality Standards: Delivery of Habilitation Training (Mobility and Independent Living Skills) for Children and Young People with Visual Impairment</a:t>
            </a:r>
            <a:r>
              <a:rPr lang="en-GB" sz="2000" dirty="0">
                <a:latin typeface="Arial"/>
                <a:cs typeface="Arial"/>
              </a:rPr>
              <a:t> (2nd ed.). RNIB</a:t>
            </a:r>
          </a:p>
          <a:p>
            <a:r>
              <a:rPr lang="en-GB" sz="2000" dirty="0">
                <a:latin typeface="Arial"/>
                <a:cs typeface="Arial"/>
              </a:rPr>
              <a:t>Willis, l., Mort, S., Turton, D., Priestley, L., Reed, K., Lambert, A., Adams, S. (2022). </a:t>
            </a:r>
            <a:r>
              <a:rPr lang="en-GB" sz="2000" b="1" dirty="0" err="1">
                <a:latin typeface="Arial"/>
                <a:cs typeface="Arial"/>
              </a:rPr>
              <a:t>Habilitation</a:t>
            </a:r>
            <a:r>
              <a:rPr lang="en-GB" sz="2000" b="1" dirty="0">
                <a:latin typeface="Arial"/>
                <a:cs typeface="Arial"/>
              </a:rPr>
              <a:t> Tracker 2.0: Keeping Track of Progress in </a:t>
            </a:r>
            <a:r>
              <a:rPr lang="en-GB" sz="2000" b="1" dirty="0" err="1">
                <a:latin typeface="Arial"/>
                <a:cs typeface="Arial"/>
              </a:rPr>
              <a:t>Habilitation</a:t>
            </a:r>
            <a:r>
              <a:rPr lang="en-GB" sz="2000" b="1" dirty="0">
                <a:latin typeface="Arial"/>
                <a:cs typeface="Arial"/>
              </a:rPr>
              <a:t>.</a:t>
            </a:r>
            <a:r>
              <a:rPr lang="en-GB" sz="2000" dirty="0">
                <a:latin typeface="Arial"/>
                <a:cs typeface="Arial"/>
              </a:rPr>
              <a:t> </a:t>
            </a:r>
            <a:r>
              <a:rPr lang="en-GB" sz="2000" dirty="0" err="1">
                <a:latin typeface="Arial"/>
                <a:cs typeface="Arial"/>
              </a:rPr>
              <a:t>Habilitation</a:t>
            </a:r>
            <a:r>
              <a:rPr lang="en-GB" sz="2000" dirty="0">
                <a:latin typeface="Arial"/>
                <a:cs typeface="Arial"/>
              </a:rPr>
              <a:t> VI UK </a:t>
            </a:r>
            <a:endParaRPr lang="en-GB" sz="2000" dirty="0"/>
          </a:p>
          <a:p>
            <a:endParaRPr lang="en-GB" sz="2000" dirty="0">
              <a:effectLst/>
              <a:latin typeface="Times New Roman" panose="02020603050405020304" pitchFamily="18" charset="0"/>
              <a:ea typeface="Times New Roman" panose="02020603050405020304" pitchFamily="18" charset="0"/>
            </a:endParaRPr>
          </a:p>
          <a:p>
            <a:endParaRPr lang="en-GB" sz="2000" dirty="0"/>
          </a:p>
        </p:txBody>
      </p:sp>
    </p:spTree>
    <p:extLst>
      <p:ext uri="{BB962C8B-B14F-4D97-AF65-F5344CB8AC3E}">
        <p14:creationId xmlns:p14="http://schemas.microsoft.com/office/powerpoint/2010/main" val="339374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01E79-7BD3-91E9-F8DC-E6EDD625A49F}"/>
              </a:ext>
            </a:extLst>
          </p:cNvPr>
          <p:cNvSpPr txBox="1">
            <a:spLocks noGrp="1"/>
          </p:cNvSpPr>
          <p:nvPr>
            <p:ph type="title" idx="4294967295"/>
          </p:nvPr>
        </p:nvSpPr>
        <p:spPr>
          <a:xfrm>
            <a:off x="1459604" y="354169"/>
            <a:ext cx="9940707"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chemeClr val="tx1"/>
                </a:solidFill>
                <a:effectLst/>
                <a:uLnTx/>
                <a:uFillTx/>
                <a:latin typeface="+mn-lt"/>
                <a:ea typeface="+mn-lt"/>
                <a:cs typeface="+mn-lt"/>
              </a:rPr>
              <a:t>Curriculum Framework for Children and Young People with Vision Impairment (2022, p.15) </a:t>
            </a:r>
            <a:endParaRPr kumimoji="0" lang="en-US" sz="3000" b="1" i="0" u="none" strike="noStrike" kern="1200" cap="none" spc="0" normalizeH="0" baseline="0" noProof="0" dirty="0">
              <a:ln>
                <a:noFill/>
              </a:ln>
              <a:solidFill>
                <a:schemeClr val="tx1"/>
              </a:solidFill>
              <a:effectLst/>
              <a:uLnTx/>
              <a:uFillTx/>
              <a:latin typeface="+mn-lt"/>
              <a:ea typeface="+mn-ea"/>
              <a:cs typeface="Arial"/>
            </a:endParaRPr>
          </a:p>
        </p:txBody>
      </p:sp>
      <p:pic>
        <p:nvPicPr>
          <p:cNvPr id="7" name="Picture 6" descr="This image provides an illustration of the 11 areas of the CFVI, located around the ‘active child/young person’ and with the area of focus - habilitation independent living skills - highlighted in pink.&#10;">
            <a:extLst>
              <a:ext uri="{FF2B5EF4-FFF2-40B4-BE49-F238E27FC236}">
                <a16:creationId xmlns:a16="http://schemas.microsoft.com/office/drawing/2014/main" id="{992B8067-6F2F-A8C7-DC03-7AB372B4C37F}"/>
              </a:ext>
            </a:extLst>
          </p:cNvPr>
          <p:cNvPicPr>
            <a:picLocks noChangeAspect="1"/>
          </p:cNvPicPr>
          <p:nvPr/>
        </p:nvPicPr>
        <p:blipFill>
          <a:blip r:embed="rId3"/>
          <a:stretch>
            <a:fillRect/>
          </a:stretch>
        </p:blipFill>
        <p:spPr>
          <a:xfrm>
            <a:off x="2647038" y="1449824"/>
            <a:ext cx="6397692" cy="4855758"/>
          </a:xfrm>
          <a:prstGeom prst="rect">
            <a:avLst/>
          </a:prstGeom>
        </p:spPr>
      </p:pic>
      <p:pic>
        <p:nvPicPr>
          <p:cNvPr id="12" name="Picture 11" descr="This image shows the area of focus - habilitation independent living skills - highlighted in pink.">
            <a:extLst>
              <a:ext uri="{FF2B5EF4-FFF2-40B4-BE49-F238E27FC236}">
                <a16:creationId xmlns:a16="http://schemas.microsoft.com/office/drawing/2014/main" id="{C9111242-FCAA-FB69-FF63-2CBADED38E96}"/>
              </a:ext>
            </a:extLst>
          </p:cNvPr>
          <p:cNvPicPr>
            <a:picLocks noChangeAspect="1"/>
          </p:cNvPicPr>
          <p:nvPr/>
        </p:nvPicPr>
        <p:blipFill>
          <a:blip r:embed="rId4">
            <a:alphaModFix amt="20000"/>
          </a:blip>
          <a:stretch>
            <a:fillRect/>
          </a:stretch>
        </p:blipFill>
        <p:spPr>
          <a:xfrm>
            <a:off x="5874107" y="5411875"/>
            <a:ext cx="1279440" cy="1008088"/>
          </a:xfrm>
          <a:prstGeom prst="rect">
            <a:avLst/>
          </a:prstGeom>
        </p:spPr>
      </p:pic>
    </p:spTree>
    <p:extLst>
      <p:ext uri="{BB962C8B-B14F-4D97-AF65-F5344CB8AC3E}">
        <p14:creationId xmlns:p14="http://schemas.microsoft.com/office/powerpoint/2010/main" val="38469920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latin typeface="Arial"/>
                <a:cs typeface="Arial"/>
              </a:rPr>
              <a:t>Training Objectives (1)</a:t>
            </a:r>
            <a:endParaRPr lang="en-GB" sz="3000" dirty="0"/>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1225733" y="1154179"/>
            <a:ext cx="9476509" cy="4351338"/>
          </a:xfrm>
        </p:spPr>
        <p:txBody>
          <a:bodyPr vert="horz" lIns="91440" tIns="45720" rIns="91440" bIns="45720" rtlCol="0" anchor="t">
            <a:noAutofit/>
          </a:bodyPr>
          <a:lstStyle/>
          <a:p>
            <a:pPr marL="0" indent="0">
              <a:buNone/>
            </a:pPr>
            <a:endParaRPr lang="en-GB" sz="2000" dirty="0">
              <a:latin typeface="+mn-lt"/>
            </a:endParaRPr>
          </a:p>
          <a:p>
            <a:pPr marL="0" indent="0">
              <a:buNone/>
            </a:pPr>
            <a:r>
              <a:rPr lang="en-GB" sz="2000" dirty="0">
                <a:latin typeface="+mn-lt"/>
                <a:cs typeface="Arial"/>
              </a:rPr>
              <a:t>The objectives of this training resource are to provide:</a:t>
            </a:r>
          </a:p>
          <a:p>
            <a:pPr marL="342900" lvl="0" indent="-342900" fontAlgn="base">
              <a:buFont typeface="Symbol" panose="05050102010706020507" pitchFamily="18" charset="2"/>
              <a:buChar char=""/>
            </a:pPr>
            <a:r>
              <a:rPr lang="en-GB" sz="2000" dirty="0">
                <a:latin typeface="+mn-lt"/>
                <a:cs typeface="Arial"/>
              </a:rPr>
              <a:t>an</a:t>
            </a:r>
            <a:r>
              <a:rPr lang="en-GB" sz="2000" kern="1200" dirty="0">
                <a:effectLst/>
                <a:latin typeface="+mn-lt"/>
                <a:ea typeface="+mn-ea"/>
                <a:cs typeface="Arial"/>
              </a:rPr>
              <a:t> introduction to Area 6 of the CFVI - Habilitation</a:t>
            </a:r>
            <a:r>
              <a:rPr lang="en-GB" sz="2000" dirty="0">
                <a:latin typeface="+mn-lt"/>
                <a:cs typeface="Arial"/>
              </a:rPr>
              <a:t>: I</a:t>
            </a:r>
            <a:r>
              <a:rPr lang="en-GB" sz="2000" kern="1200" dirty="0">
                <a:effectLst/>
                <a:latin typeface="+mn-lt"/>
                <a:ea typeface="+mn-ea"/>
                <a:cs typeface="Arial"/>
              </a:rPr>
              <a:t>ndependent Living Skills (ILS</a:t>
            </a:r>
            <a:r>
              <a:rPr lang="en-GB" sz="2000" dirty="0">
                <a:latin typeface="+mn-lt"/>
                <a:cs typeface="Arial"/>
              </a:rPr>
              <a:t>).</a:t>
            </a:r>
            <a:endParaRPr lang="en-GB" sz="2000" kern="1200" dirty="0">
              <a:effectLst/>
              <a:latin typeface="+mn-lt"/>
            </a:endParaRPr>
          </a:p>
          <a:p>
            <a:pPr marL="342900" indent="-342900" fontAlgn="base">
              <a:buFont typeface="Symbol" panose="05050102010706020507" pitchFamily="18" charset="2"/>
              <a:buChar char=""/>
            </a:pPr>
            <a:r>
              <a:rPr lang="en-GB" sz="2000" dirty="0">
                <a:latin typeface="+mn-lt"/>
                <a:ea typeface="Calibri" panose="020F0502020204030204" pitchFamily="34" charset="0"/>
                <a:cs typeface="Arial"/>
              </a:rPr>
              <a:t>an</a:t>
            </a:r>
            <a:r>
              <a:rPr lang="en-GB" sz="2000" dirty="0">
                <a:effectLst/>
                <a:latin typeface="+mn-lt"/>
                <a:ea typeface="Calibri" panose="020F0502020204030204" pitchFamily="34" charset="0"/>
                <a:cs typeface="Arial"/>
              </a:rPr>
              <a:t> overview of what 'habilitation' means, how it differs from 'rehabilitation', and where this specialist input sits within the broader curriculum</a:t>
            </a:r>
            <a:r>
              <a:rPr lang="en-GB" sz="2000" dirty="0">
                <a:latin typeface="+mn-lt"/>
                <a:ea typeface="Calibri" panose="020F0502020204030204" pitchFamily="34" charset="0"/>
                <a:cs typeface="Arial"/>
              </a:rPr>
              <a:t>.</a:t>
            </a:r>
            <a:endParaRPr lang="en-GB" sz="2000" dirty="0">
              <a:effectLst/>
              <a:latin typeface="+mn-lt"/>
              <a:ea typeface="Times New Roman" panose="02020603050405020304" pitchFamily="18" charset="0"/>
              <a:cs typeface="Arial"/>
            </a:endParaRPr>
          </a:p>
          <a:p>
            <a:pPr marL="342900" lvl="0" indent="-342900" fontAlgn="base">
              <a:buFont typeface="Symbol" panose="05050102010706020507" pitchFamily="18" charset="2"/>
              <a:buChar char=""/>
            </a:pPr>
            <a:r>
              <a:rPr lang="en-GB" sz="2000" dirty="0">
                <a:latin typeface="+mn-lt"/>
                <a:cs typeface="Arial"/>
              </a:rPr>
              <a:t>examples</a:t>
            </a:r>
            <a:r>
              <a:rPr lang="en-GB" sz="2000" kern="1200" dirty="0">
                <a:effectLst/>
                <a:latin typeface="+mn-lt"/>
                <a:ea typeface="+mn-ea"/>
                <a:cs typeface="Arial"/>
              </a:rPr>
              <a:t> of potential barriers to inclusion for learners with vision impairment and targeted intervention approaches we can draw upon to help reduce these</a:t>
            </a:r>
            <a:r>
              <a:rPr lang="en-GB" sz="2000" dirty="0">
                <a:latin typeface="+mn-lt"/>
                <a:cs typeface="Arial"/>
              </a:rPr>
              <a:t>.</a:t>
            </a:r>
            <a:endParaRPr lang="en-GB" sz="2000" kern="1200" dirty="0">
              <a:effectLst/>
              <a:latin typeface="+mn-lt"/>
            </a:endParaRPr>
          </a:p>
          <a:p>
            <a:pPr marL="342900" lvl="0" indent="-342900" fontAlgn="base">
              <a:buFont typeface="Symbol" panose="05050102010706020507" pitchFamily="18" charset="2"/>
              <a:buChar char=""/>
            </a:pPr>
            <a:r>
              <a:rPr lang="en-GB" sz="2000" dirty="0">
                <a:latin typeface="+mn-lt"/>
                <a:ea typeface="Calibri" panose="020F0502020204030204" pitchFamily="34" charset="0"/>
                <a:cs typeface="Arial"/>
              </a:rPr>
              <a:t>some</a:t>
            </a:r>
            <a:r>
              <a:rPr lang="en-GB" sz="2000" dirty="0">
                <a:effectLst/>
                <a:latin typeface="+mn-lt"/>
                <a:ea typeface="Calibri" panose="020F0502020204030204" pitchFamily="34" charset="0"/>
                <a:cs typeface="Arial"/>
              </a:rPr>
              <a:t> links to useful resources/websites.</a:t>
            </a:r>
            <a:endParaRPr lang="en-GB" sz="2000" dirty="0">
              <a:effectLst/>
              <a:latin typeface="+mn-lt"/>
              <a:ea typeface="Times New Roman" panose="02020603050405020304" pitchFamily="18" charset="0"/>
              <a:cs typeface="Arial"/>
            </a:endParaRPr>
          </a:p>
          <a:p>
            <a:pPr marL="0" indent="0">
              <a:buNone/>
            </a:pPr>
            <a:br>
              <a:rPr lang="en-GB" sz="2000" dirty="0">
                <a:effectLst/>
                <a:latin typeface="+mn-lt"/>
              </a:rPr>
            </a:br>
            <a:endParaRPr lang="en-GB" sz="2000" dirty="0">
              <a:latin typeface="+mn-lt"/>
            </a:endParaRPr>
          </a:p>
        </p:txBody>
      </p:sp>
    </p:spTree>
    <p:extLst>
      <p:ext uri="{BB962C8B-B14F-4D97-AF65-F5344CB8AC3E}">
        <p14:creationId xmlns:p14="http://schemas.microsoft.com/office/powerpoint/2010/main" val="149208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49B1-3D6F-442B-7AB8-BE33C086F637}"/>
              </a:ext>
            </a:extLst>
          </p:cNvPr>
          <p:cNvSpPr>
            <a:spLocks noGrp="1"/>
          </p:cNvSpPr>
          <p:nvPr>
            <p:ph type="title"/>
          </p:nvPr>
        </p:nvSpPr>
        <p:spPr/>
        <p:txBody>
          <a:bodyPr>
            <a:normAutofit/>
          </a:bodyPr>
          <a:lstStyle/>
          <a:p>
            <a:r>
              <a:rPr lang="en-GB" sz="3000">
                <a:latin typeface="Arial"/>
                <a:cs typeface="Arial"/>
              </a:rPr>
              <a:t>Training Objectives (2)</a:t>
            </a:r>
            <a:endParaRPr lang="en-GB" sz="3000"/>
          </a:p>
        </p:txBody>
      </p:sp>
      <p:sp>
        <p:nvSpPr>
          <p:cNvPr id="3" name="Content Placeholder 2">
            <a:extLst>
              <a:ext uri="{FF2B5EF4-FFF2-40B4-BE49-F238E27FC236}">
                <a16:creationId xmlns:a16="http://schemas.microsoft.com/office/drawing/2014/main" id="{C47FEBBB-19F8-D15E-B5EE-154031F5FCCA}"/>
              </a:ext>
            </a:extLst>
          </p:cNvPr>
          <p:cNvSpPr>
            <a:spLocks noGrp="1"/>
          </p:cNvSpPr>
          <p:nvPr>
            <p:ph idx="1"/>
          </p:nvPr>
        </p:nvSpPr>
        <p:spPr/>
        <p:txBody>
          <a:bodyPr vert="horz" lIns="91440" tIns="45720" rIns="91440" bIns="45720" rtlCol="0" anchor="t">
            <a:normAutofit/>
          </a:bodyPr>
          <a:lstStyle/>
          <a:p>
            <a:pPr marL="0" indent="0" algn="just">
              <a:buNone/>
            </a:pPr>
            <a:r>
              <a:rPr lang="en-GB" sz="2000" dirty="0">
                <a:latin typeface="Arial"/>
                <a:cs typeface="Arial"/>
              </a:rPr>
              <a:t>Customisable slide if needed (see notes for the previous slide which give examples of training objectives that you could consider, depending on the nature of your presentation).</a:t>
            </a:r>
          </a:p>
          <a:p>
            <a:pPr marL="0" indent="0" algn="just">
              <a:buNone/>
            </a:pPr>
            <a:endParaRPr lang="en-GB" dirty="0"/>
          </a:p>
        </p:txBody>
      </p:sp>
    </p:spTree>
    <p:extLst>
      <p:ext uri="{BB962C8B-B14F-4D97-AF65-F5344CB8AC3E}">
        <p14:creationId xmlns:p14="http://schemas.microsoft.com/office/powerpoint/2010/main" val="58833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a:xfrm>
            <a:off x="1361440" y="365125"/>
            <a:ext cx="10109056" cy="1347027"/>
          </a:xfrm>
        </p:spPr>
        <p:txBody>
          <a:bodyPr>
            <a:normAutofit/>
          </a:bodyPr>
          <a:lstStyle/>
          <a:p>
            <a:r>
              <a:rPr lang="en-GB" sz="3000" dirty="0">
                <a:latin typeface="Arial"/>
                <a:cs typeface="Arial"/>
              </a:rPr>
              <a:t>About this area: </a:t>
            </a:r>
            <a:r>
              <a:rPr lang="en-GB" sz="3000" dirty="0" err="1">
                <a:latin typeface="Arial"/>
                <a:cs typeface="Arial"/>
              </a:rPr>
              <a:t>Habilitation</a:t>
            </a:r>
            <a:r>
              <a:rPr lang="en-GB" sz="3000" dirty="0">
                <a:latin typeface="Arial"/>
                <a:cs typeface="Arial"/>
              </a:rPr>
              <a:t>: Independent Living Skills (ILS)</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165191" y="1280436"/>
            <a:ext cx="9679761" cy="4351338"/>
          </a:xfrm>
        </p:spPr>
        <p:txBody>
          <a:bodyPr vert="horz" lIns="91440" tIns="45720" rIns="91440" bIns="45720" rtlCol="0" anchor="t">
            <a:normAutofit/>
          </a:bodyPr>
          <a:lstStyle/>
          <a:p>
            <a:pPr marL="0" lvl="0" indent="0" algn="just">
              <a:spcBef>
                <a:spcPts val="1200"/>
              </a:spcBef>
              <a:spcAft>
                <a:spcPts val="1200"/>
              </a:spcAft>
              <a:buNone/>
            </a:pPr>
            <a:endParaRPr lang="en-GB" sz="1800" dirty="0">
              <a:solidFill>
                <a:srgbClr val="575757"/>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1100"/>
              </a:spcAft>
            </a:pPr>
            <a:r>
              <a:rPr lang="en-GB" sz="2000" dirty="0">
                <a:solidFill>
                  <a:srgbClr val="000000"/>
                </a:solidFill>
                <a:effectLst/>
                <a:latin typeface="Arial"/>
                <a:ea typeface="Calibri" panose="020F0502020204030204" pitchFamily="34" charset="0"/>
                <a:cs typeface="Times New Roman"/>
              </a:rPr>
              <a:t>This area of the framework recognises the importance of supporting children and young people with vision impairment to develop the day to day skills they need in order to live as independent a life as possible.</a:t>
            </a:r>
          </a:p>
          <a:p>
            <a:pPr>
              <a:spcAft>
                <a:spcPts val="1100"/>
              </a:spcAft>
            </a:pPr>
            <a:r>
              <a:rPr lang="en-GB" sz="2000" dirty="0">
                <a:solidFill>
                  <a:srgbClr val="000000"/>
                </a:solidFill>
                <a:effectLst/>
                <a:latin typeface="Arial"/>
                <a:ea typeface="Calibri" panose="020F0502020204030204" pitchFamily="34" charset="0"/>
                <a:cs typeface="Times New Roman"/>
              </a:rPr>
              <a:t>Much of the teaching and support will be undertaken by, or under the direction of a Qualified </a:t>
            </a:r>
            <a:r>
              <a:rPr lang="en-GB" sz="2000" dirty="0">
                <a:solidFill>
                  <a:srgbClr val="000000"/>
                </a:solidFill>
                <a:latin typeface="Arial"/>
                <a:ea typeface="Calibri" panose="020F0502020204030204" pitchFamily="34" charset="0"/>
                <a:cs typeface="Times New Roman"/>
              </a:rPr>
              <a:t>Registered </a:t>
            </a:r>
            <a:r>
              <a:rPr lang="en-GB" sz="2000" dirty="0">
                <a:solidFill>
                  <a:srgbClr val="000000"/>
                </a:solidFill>
                <a:effectLst/>
                <a:latin typeface="Arial"/>
                <a:ea typeface="Calibri" panose="020F0502020204030204" pitchFamily="34" charset="0"/>
                <a:cs typeface="Times New Roman"/>
              </a:rPr>
              <a:t>Habilitation Specialist </a:t>
            </a:r>
            <a:r>
              <a:rPr lang="en-GB" sz="2000" dirty="0">
                <a:solidFill>
                  <a:srgbClr val="000000"/>
                </a:solidFill>
                <a:latin typeface="Arial"/>
                <a:ea typeface="Calibri" panose="020F0502020204030204" pitchFamily="34" charset="0"/>
                <a:cs typeface="Times New Roman"/>
              </a:rPr>
              <a:t>(QRHS) </a:t>
            </a:r>
            <a:r>
              <a:rPr lang="en-GB" sz="2000" dirty="0">
                <a:solidFill>
                  <a:srgbClr val="000000"/>
                </a:solidFill>
                <a:effectLst/>
                <a:latin typeface="Arial"/>
                <a:ea typeface="Calibri" panose="020F0502020204030204" pitchFamily="34" charset="0"/>
                <a:cs typeface="Times New Roman"/>
              </a:rPr>
              <a:t>who will work in liaison with families/carers and professionals such as occupational therapists and specialist teachers.</a:t>
            </a:r>
            <a:r>
              <a:rPr lang="en-GB" sz="2000" dirty="0">
                <a:solidFill>
                  <a:srgbClr val="000000"/>
                </a:solidFill>
                <a:latin typeface="Arial"/>
                <a:ea typeface="Calibri" panose="020F0502020204030204" pitchFamily="34" charset="0"/>
                <a:cs typeface="Times New Roman"/>
              </a:rPr>
              <a:t> </a:t>
            </a:r>
            <a:endParaRPr lang="en-GB" sz="2000" dirty="0">
              <a:effectLst/>
              <a:latin typeface="Ingra"/>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365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a:latin typeface="Arial"/>
                <a:cs typeface="Arial"/>
              </a:rPr>
              <a:t>Identifying potential barriers to access (1)</a:t>
            </a:r>
            <a:br>
              <a:rPr lang="en-GB" sz="3200" b="0" i="0" u="none" strike="noStrike">
                <a:effectLst/>
                <a:latin typeface="Arial" panose="020B0604020202020204" pitchFamily="34" charset="0"/>
              </a:rPr>
            </a:br>
            <a:endParaRPr lang="en-GB" sz="3200"/>
          </a:p>
        </p:txBody>
      </p:sp>
      <p:graphicFrame>
        <p:nvGraphicFramePr>
          <p:cNvPr id="7" name="Table 7">
            <a:extLst>
              <a:ext uri="{FF2B5EF4-FFF2-40B4-BE49-F238E27FC236}">
                <a16:creationId xmlns:a16="http://schemas.microsoft.com/office/drawing/2014/main" id="{80884FBB-16A1-1C79-F909-B229AC39458E}"/>
              </a:ext>
            </a:extLst>
          </p:cNvPr>
          <p:cNvGraphicFramePr>
            <a:graphicFrameLocks noGrp="1"/>
          </p:cNvGraphicFramePr>
          <p:nvPr>
            <p:ph idx="1"/>
            <p:extLst>
              <p:ext uri="{D42A27DB-BD31-4B8C-83A1-F6EECF244321}">
                <p14:modId xmlns:p14="http://schemas.microsoft.com/office/powerpoint/2010/main" val="2004159320"/>
              </p:ext>
            </p:extLst>
          </p:nvPr>
        </p:nvGraphicFramePr>
        <p:xfrm>
          <a:off x="1156952" y="1497505"/>
          <a:ext cx="9062357" cy="4572000"/>
        </p:xfrm>
        <a:graphic>
          <a:graphicData uri="http://schemas.openxmlformats.org/drawingml/2006/table">
            <a:tbl>
              <a:tblPr firstRow="1" bandRow="1">
                <a:tableStyleId>{5C22544A-7EE6-4342-B048-85BDC9FD1C3A}</a:tableStyleId>
              </a:tblPr>
              <a:tblGrid>
                <a:gridCol w="3251140">
                  <a:extLst>
                    <a:ext uri="{9D8B030D-6E8A-4147-A177-3AD203B41FA5}">
                      <a16:colId xmlns:a16="http://schemas.microsoft.com/office/drawing/2014/main" val="184978815"/>
                    </a:ext>
                  </a:extLst>
                </a:gridCol>
                <a:gridCol w="5811217">
                  <a:extLst>
                    <a:ext uri="{9D8B030D-6E8A-4147-A177-3AD203B41FA5}">
                      <a16:colId xmlns:a16="http://schemas.microsoft.com/office/drawing/2014/main" val="1007468663"/>
                    </a:ext>
                  </a:extLst>
                </a:gridCol>
              </a:tblGrid>
              <a:tr h="342846">
                <a:tc>
                  <a:txBody>
                    <a:bodyPr/>
                    <a:lstStyle/>
                    <a:p>
                      <a:r>
                        <a:rPr lang="en-GB" dirty="0"/>
                        <a:t>Situation</a:t>
                      </a:r>
                    </a:p>
                  </a:txBody>
                  <a:tcPr>
                    <a:solidFill>
                      <a:srgbClr val="E50071"/>
                    </a:solidFill>
                  </a:tcPr>
                </a:tc>
                <a:tc>
                  <a:txBody>
                    <a:bodyPr/>
                    <a:lstStyle/>
                    <a:p>
                      <a:r>
                        <a:rPr lang="en-GB" dirty="0"/>
                        <a:t>What does vision tell the student in this situation?</a:t>
                      </a:r>
                    </a:p>
                  </a:txBody>
                  <a:tcPr>
                    <a:solidFill>
                      <a:srgbClr val="E50071"/>
                    </a:solidFill>
                  </a:tcPr>
                </a:tc>
                <a:extLst>
                  <a:ext uri="{0D108BD9-81ED-4DB2-BD59-A6C34878D82A}">
                    <a16:rowId xmlns:a16="http://schemas.microsoft.com/office/drawing/2014/main" val="955636063"/>
                  </a:ext>
                </a:extLst>
              </a:tr>
              <a:tr h="3942723">
                <a:tc>
                  <a:txBody>
                    <a:bodyPr/>
                    <a:lstStyle/>
                    <a:p>
                      <a:pPr marL="0" marR="0" lvl="0" indent="0" algn="l" rtl="0" eaLnBrk="1" fontAlgn="auto" latinLnBrk="0" hangingPunct="1">
                        <a:lnSpc>
                          <a:spcPct val="100000"/>
                        </a:lnSpc>
                        <a:spcBef>
                          <a:spcPts val="0"/>
                        </a:spcBef>
                        <a:spcAft>
                          <a:spcPts val="0"/>
                        </a:spcAft>
                        <a:buClrTx/>
                        <a:buSzTx/>
                        <a:buFontTx/>
                        <a:buNone/>
                      </a:pPr>
                      <a:r>
                        <a:rPr lang="en-GB" dirty="0"/>
                        <a:t>A KS1 child </a:t>
                      </a:r>
                      <a:r>
                        <a:rPr lang="en-GB" b="1" dirty="0"/>
                        <a:t>without </a:t>
                      </a:r>
                      <a:r>
                        <a:rPr lang="en-GB" dirty="0"/>
                        <a:t>a vision impairment getting ready for PE in class.</a:t>
                      </a:r>
                    </a:p>
                    <a:p>
                      <a:endParaRPr lang="en-GB" dirty="0">
                        <a:noFill/>
                      </a:endParaRPr>
                    </a:p>
                  </a:txBody>
                  <a:tcPr>
                    <a:solidFill>
                      <a:schemeClr val="bg1"/>
                    </a:solidFill>
                  </a:tcPr>
                </a:tc>
                <a:tc>
                  <a:txBody>
                    <a:bodyPr/>
                    <a:lstStyle/>
                    <a:p>
                      <a:pPr marL="285750" indent="-285750">
                        <a:buFont typeface="Arial" panose="020B0604020202020204" pitchFamily="34" charset="0"/>
                        <a:buChar char="•"/>
                      </a:pPr>
                      <a:r>
                        <a:rPr lang="en-GB" dirty="0"/>
                        <a:t>where fastening is on PE kit bag; range of fasteners others might have.</a:t>
                      </a:r>
                    </a:p>
                    <a:p>
                      <a:pPr marL="285750" indent="-285750">
                        <a:buFont typeface="Arial" panose="020B0604020202020204" pitchFamily="34" charset="0"/>
                        <a:buChar char="•"/>
                      </a:pPr>
                      <a:r>
                        <a:rPr lang="en-GB" dirty="0"/>
                        <a:t>quickly able to identify items of clothing within the bag and the correct way of putting on e.g. ensuring a round necked T-shirt is put on the right way round.</a:t>
                      </a:r>
                    </a:p>
                    <a:p>
                      <a:pPr marL="285750" indent="-285750">
                        <a:buFont typeface="Arial" panose="020B0604020202020204" pitchFamily="34" charset="0"/>
                        <a:buChar char="•"/>
                      </a:pPr>
                      <a:r>
                        <a:rPr lang="en-GB" dirty="0"/>
                        <a:t>where they put their school clothes as they change. may not need to be too organised in this respect and can easily locate when returning from PE.</a:t>
                      </a:r>
                    </a:p>
                    <a:p>
                      <a:pPr marL="285750" indent="-285750">
                        <a:buFont typeface="Arial" panose="020B0604020202020204" pitchFamily="34" charset="0"/>
                        <a:buChar char="•"/>
                      </a:pPr>
                      <a:r>
                        <a:rPr lang="en-GB" dirty="0"/>
                        <a:t>that others are independent in dressing and undressing.</a:t>
                      </a:r>
                    </a:p>
                    <a:p>
                      <a:pPr marL="285750" indent="-285750">
                        <a:buFont typeface="Arial" panose="020B0604020202020204" pitchFamily="34" charset="0"/>
                        <a:buChar char="•"/>
                      </a:pPr>
                      <a:r>
                        <a:rPr lang="en-GB" dirty="0"/>
                        <a:t>the speed at which others dress/undress.</a:t>
                      </a:r>
                    </a:p>
                    <a:p>
                      <a:pPr marL="285750" indent="-285750">
                        <a:buFont typeface="Arial" panose="020B0604020202020204" pitchFamily="34" charset="0"/>
                        <a:buChar char="•"/>
                      </a:pPr>
                      <a:r>
                        <a:rPr lang="en-GB" dirty="0"/>
                        <a:t>what the kit of others looks like (if there is not an official school kit).</a:t>
                      </a:r>
                    </a:p>
                    <a:p>
                      <a:pPr marL="285750" indent="-285750">
                        <a:buFont typeface="Arial" panose="020B0604020202020204" pitchFamily="34" charset="0"/>
                        <a:buChar char="•"/>
                      </a:pPr>
                      <a:r>
                        <a:rPr lang="en-GB" dirty="0"/>
                        <a:t>?</a:t>
                      </a:r>
                    </a:p>
                  </a:txBody>
                  <a:tcPr>
                    <a:solidFill>
                      <a:schemeClr val="bg1"/>
                    </a:solidFill>
                  </a:tcPr>
                </a:tc>
                <a:extLst>
                  <a:ext uri="{0D108BD9-81ED-4DB2-BD59-A6C34878D82A}">
                    <a16:rowId xmlns:a16="http://schemas.microsoft.com/office/drawing/2014/main" val="3948540418"/>
                  </a:ext>
                </a:extLst>
              </a:tr>
            </a:tbl>
          </a:graphicData>
        </a:graphic>
      </p:graphicFrame>
    </p:spTree>
    <p:extLst>
      <p:ext uri="{BB962C8B-B14F-4D97-AF65-F5344CB8AC3E}">
        <p14:creationId xmlns:p14="http://schemas.microsoft.com/office/powerpoint/2010/main" val="3028756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(2)</a:t>
            </a:r>
            <a:br>
              <a:rPr lang="en-GB" sz="3200" b="0" i="0" u="none" strike="noStrike" dirty="0">
                <a:effectLst/>
                <a:latin typeface="Arial" panose="020B0604020202020204" pitchFamily="34" charset="0"/>
              </a:rPr>
            </a:br>
            <a:endParaRPr lang="en-GB" sz="3200"/>
          </a:p>
        </p:txBody>
      </p:sp>
      <p:graphicFrame>
        <p:nvGraphicFramePr>
          <p:cNvPr id="7" name="Table 7">
            <a:extLst>
              <a:ext uri="{FF2B5EF4-FFF2-40B4-BE49-F238E27FC236}">
                <a16:creationId xmlns:a16="http://schemas.microsoft.com/office/drawing/2014/main" id="{80884FBB-16A1-1C79-F909-B229AC39458E}"/>
              </a:ext>
            </a:extLst>
          </p:cNvPr>
          <p:cNvGraphicFramePr>
            <a:graphicFrameLocks noGrp="1"/>
          </p:cNvGraphicFramePr>
          <p:nvPr>
            <p:ph idx="1"/>
            <p:extLst>
              <p:ext uri="{D42A27DB-BD31-4B8C-83A1-F6EECF244321}">
                <p14:modId xmlns:p14="http://schemas.microsoft.com/office/powerpoint/2010/main" val="3021547400"/>
              </p:ext>
            </p:extLst>
          </p:nvPr>
        </p:nvGraphicFramePr>
        <p:xfrm>
          <a:off x="1371600" y="1690688"/>
          <a:ext cx="9062357" cy="4308483"/>
        </p:xfrm>
        <a:graphic>
          <a:graphicData uri="http://schemas.openxmlformats.org/drawingml/2006/table">
            <a:tbl>
              <a:tblPr firstRow="1" bandRow="1">
                <a:tableStyleId>{5C22544A-7EE6-4342-B048-85BDC9FD1C3A}</a:tableStyleId>
              </a:tblPr>
              <a:tblGrid>
                <a:gridCol w="3251140">
                  <a:extLst>
                    <a:ext uri="{9D8B030D-6E8A-4147-A177-3AD203B41FA5}">
                      <a16:colId xmlns:a16="http://schemas.microsoft.com/office/drawing/2014/main" val="184978815"/>
                    </a:ext>
                  </a:extLst>
                </a:gridCol>
                <a:gridCol w="5811217">
                  <a:extLst>
                    <a:ext uri="{9D8B030D-6E8A-4147-A177-3AD203B41FA5}">
                      <a16:colId xmlns:a16="http://schemas.microsoft.com/office/drawing/2014/main" val="1007468663"/>
                    </a:ext>
                  </a:extLst>
                </a:gridCol>
              </a:tblGrid>
              <a:tr h="342846">
                <a:tc>
                  <a:txBody>
                    <a:bodyPr/>
                    <a:lstStyle/>
                    <a:p>
                      <a:r>
                        <a:rPr lang="en-GB" dirty="0"/>
                        <a:t>Situation</a:t>
                      </a:r>
                    </a:p>
                  </a:txBody>
                  <a:tcPr>
                    <a:solidFill>
                      <a:srgbClr val="E50071"/>
                    </a:solidFill>
                  </a:tcPr>
                </a:tc>
                <a:tc>
                  <a:txBody>
                    <a:bodyPr/>
                    <a:lstStyle/>
                    <a:p>
                      <a:r>
                        <a:rPr lang="en-GB" dirty="0"/>
                        <a:t>Inclusive strategies to reduce barriers to access</a:t>
                      </a:r>
                    </a:p>
                  </a:txBody>
                  <a:tcPr>
                    <a:solidFill>
                      <a:srgbClr val="E50071"/>
                    </a:solidFill>
                  </a:tcPr>
                </a:tc>
                <a:extLst>
                  <a:ext uri="{0D108BD9-81ED-4DB2-BD59-A6C34878D82A}">
                    <a16:rowId xmlns:a16="http://schemas.microsoft.com/office/drawing/2014/main" val="955636063"/>
                  </a:ext>
                </a:extLst>
              </a:tr>
              <a:tr h="3942723">
                <a:tc>
                  <a:txBody>
                    <a:bodyPr/>
                    <a:lstStyle/>
                    <a:p>
                      <a:pPr marL="0" marR="0" lvl="0" indent="0" algn="l" rtl="0" eaLnBrk="1" fontAlgn="auto" latinLnBrk="0" hangingPunct="1">
                        <a:lnSpc>
                          <a:spcPct val="100000"/>
                        </a:lnSpc>
                        <a:spcBef>
                          <a:spcPts val="0"/>
                        </a:spcBef>
                        <a:spcAft>
                          <a:spcPts val="0"/>
                        </a:spcAft>
                        <a:buClrTx/>
                        <a:buSzTx/>
                        <a:buFontTx/>
                        <a:buNone/>
                      </a:pPr>
                      <a:r>
                        <a:rPr lang="en-GB" dirty="0"/>
                        <a:t>A  KS1 child </a:t>
                      </a:r>
                      <a:r>
                        <a:rPr lang="en-GB" b="1" dirty="0"/>
                        <a:t>with </a:t>
                      </a:r>
                      <a:r>
                        <a:rPr lang="en-GB" dirty="0"/>
                        <a:t>a vision impairment getting ready for PE in class.</a:t>
                      </a:r>
                    </a:p>
                    <a:p>
                      <a:endParaRPr lang="en-GB" dirty="0">
                        <a:noFill/>
                      </a:endParaRPr>
                    </a:p>
                  </a:txBody>
                  <a:tcPr>
                    <a:solidFill>
                      <a:schemeClr val="bg1"/>
                    </a:solidFill>
                  </a:tcPr>
                </a:tc>
                <a:tc>
                  <a:txBody>
                    <a:bodyPr/>
                    <a:lstStyle/>
                    <a:p>
                      <a:pPr marL="0" indent="0">
                        <a:buFont typeface="Arial" panose="020B0604020202020204" pitchFamily="34" charset="0"/>
                        <a:buNone/>
                      </a:pPr>
                      <a:r>
                        <a:rPr lang="en-GB" dirty="0"/>
                        <a:t>?</a:t>
                      </a:r>
                    </a:p>
                  </a:txBody>
                  <a:tcPr>
                    <a:solidFill>
                      <a:schemeClr val="bg1"/>
                    </a:solidFill>
                  </a:tcPr>
                </a:tc>
                <a:extLst>
                  <a:ext uri="{0D108BD9-81ED-4DB2-BD59-A6C34878D82A}">
                    <a16:rowId xmlns:a16="http://schemas.microsoft.com/office/drawing/2014/main" val="3948540418"/>
                  </a:ext>
                </a:extLst>
              </a:tr>
            </a:tbl>
          </a:graphicData>
        </a:graphic>
      </p:graphicFrame>
    </p:spTree>
    <p:extLst>
      <p:ext uri="{BB962C8B-B14F-4D97-AF65-F5344CB8AC3E}">
        <p14:creationId xmlns:p14="http://schemas.microsoft.com/office/powerpoint/2010/main" val="10358169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(3)</a:t>
            </a:r>
            <a:br>
              <a:rPr lang="en-GB" sz="3200" b="0" i="0" u="none" strike="noStrike" dirty="0">
                <a:effectLst/>
                <a:latin typeface="Arial" panose="020B0604020202020204" pitchFamily="34" charset="0"/>
              </a:rPr>
            </a:br>
            <a:endParaRPr lang="en-GB" sz="320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3799864099"/>
              </p:ext>
            </p:extLst>
          </p:nvPr>
        </p:nvGraphicFramePr>
        <p:xfrm>
          <a:off x="1282262" y="1697424"/>
          <a:ext cx="8857101" cy="4000500"/>
        </p:xfrm>
        <a:graphic>
          <a:graphicData uri="http://schemas.openxmlformats.org/drawingml/2006/table">
            <a:tbl>
              <a:tblPr firstRow="1" bandRow="1">
                <a:tableStyleId>{5C22544A-7EE6-4342-B048-85BDC9FD1C3A}</a:tableStyleId>
              </a:tblPr>
              <a:tblGrid>
                <a:gridCol w="4468457">
                  <a:extLst>
                    <a:ext uri="{9D8B030D-6E8A-4147-A177-3AD203B41FA5}">
                      <a16:colId xmlns:a16="http://schemas.microsoft.com/office/drawing/2014/main" val="2784912112"/>
                    </a:ext>
                  </a:extLst>
                </a:gridCol>
                <a:gridCol w="4388644">
                  <a:extLst>
                    <a:ext uri="{9D8B030D-6E8A-4147-A177-3AD203B41FA5}">
                      <a16:colId xmlns:a16="http://schemas.microsoft.com/office/drawing/2014/main" val="510801584"/>
                    </a:ext>
                  </a:extLst>
                </a:gridCol>
              </a:tblGrid>
              <a:tr h="419100">
                <a:tc>
                  <a:txBody>
                    <a:bodyPr/>
                    <a:lstStyle/>
                    <a:p>
                      <a:r>
                        <a:rPr lang="en-GB" sz="2100"/>
                        <a:t>Child/young person brief profile</a:t>
                      </a:r>
                    </a:p>
                  </a:txBody>
                  <a:tcPr marT="50292" marB="50292">
                    <a:solidFill>
                      <a:srgbClr val="E50071"/>
                    </a:solidFill>
                  </a:tcPr>
                </a:tc>
                <a:tc>
                  <a:txBody>
                    <a:bodyPr/>
                    <a:lstStyle/>
                    <a:p>
                      <a:r>
                        <a:rPr lang="en-GB" sz="2100"/>
                        <a:t>Situation</a:t>
                      </a:r>
                    </a:p>
                  </a:txBody>
                  <a:tcPr marT="50292" marB="50292">
                    <a:solidFill>
                      <a:srgbClr val="E50071"/>
                    </a:solidFill>
                  </a:tcPr>
                </a:tc>
                <a:extLst>
                  <a:ext uri="{0D108BD9-81ED-4DB2-BD59-A6C34878D82A}">
                    <a16:rowId xmlns:a16="http://schemas.microsoft.com/office/drawing/2014/main" val="3569872773"/>
                  </a:ext>
                </a:extLst>
              </a:tr>
              <a:tr h="1056132">
                <a:tc>
                  <a:txBody>
                    <a:bodyPr/>
                    <a:lstStyle/>
                    <a:p>
                      <a:r>
                        <a:rPr lang="en-GB" sz="2100" dirty="0"/>
                        <a:t>Add here</a:t>
                      </a:r>
                    </a:p>
                  </a:txBody>
                  <a:tcPr marT="50292" marB="50292">
                    <a:solidFill>
                      <a:schemeClr val="bg1"/>
                    </a:solidFill>
                  </a:tcPr>
                </a:tc>
                <a:tc>
                  <a:txBody>
                    <a:bodyPr/>
                    <a:lstStyle/>
                    <a:p>
                      <a:r>
                        <a:rPr lang="en-GB" sz="2100" dirty="0"/>
                        <a:t>?</a:t>
                      </a:r>
                    </a:p>
                  </a:txBody>
                  <a:tcPr marT="50292" marB="50292">
                    <a:solidFill>
                      <a:schemeClr val="bg1"/>
                    </a:solidFill>
                  </a:tcPr>
                </a:tc>
                <a:extLst>
                  <a:ext uri="{0D108BD9-81ED-4DB2-BD59-A6C34878D82A}">
                    <a16:rowId xmlns:a16="http://schemas.microsoft.com/office/drawing/2014/main" val="277759081"/>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98964172"/>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2314476235"/>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20158120"/>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1081287306"/>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983830699"/>
                  </a:ext>
                </a:extLst>
              </a:tr>
              <a:tr h="419100">
                <a:tc>
                  <a:txBody>
                    <a:bodyPr/>
                    <a:lstStyle/>
                    <a:p>
                      <a:endParaRPr lang="en-GB" sz="210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133434744"/>
                  </a:ext>
                </a:extLst>
              </a:tr>
            </a:tbl>
          </a:graphicData>
        </a:graphic>
      </p:graphicFrame>
    </p:spTree>
    <p:extLst>
      <p:ext uri="{BB962C8B-B14F-4D97-AF65-F5344CB8AC3E}">
        <p14:creationId xmlns:p14="http://schemas.microsoft.com/office/powerpoint/2010/main" val="5189584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EB5BB77-8864-CE48-B4A0-09E373C8FD63}" vid="{5DBD3EE2-C97D-0043-A71C-F1402DF63A15}"/>
    </a:ext>
  </a:extLst>
</a:theme>
</file>

<file path=ppt/theme/theme2.xml><?xml version="1.0" encoding="utf-8"?>
<a:theme xmlns:a="http://schemas.openxmlformats.org/drawingml/2006/main" name="Image Master No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aac3a66-020c-4d2c-922c-84188483fa28" xsi:nil="true"/>
    <lcf76f155ced4ddcb4097134ff3c332f xmlns="1f036f6a-d838-46b0-a927-7b6573ba0a66">
      <Terms xmlns="http://schemas.microsoft.com/office/infopath/2007/PartnerControls"/>
    </lcf76f155ced4ddcb4097134ff3c332f>
    <Reviewed xmlns="1f036f6a-d838-46b0-a927-7b6573ba0a6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21F86D75237844CA4C49FA23BF2B913" ma:contentTypeVersion="18" ma:contentTypeDescription="Create a new document." ma:contentTypeScope="" ma:versionID="33bad68cd5aeab28cde5e4a126aedfe6">
  <xsd:schema xmlns:xsd="http://www.w3.org/2001/XMLSchema" xmlns:xs="http://www.w3.org/2001/XMLSchema" xmlns:p="http://schemas.microsoft.com/office/2006/metadata/properties" xmlns:ns2="1f036f6a-d838-46b0-a927-7b6573ba0a66" xmlns:ns3="1aac3a66-020c-4d2c-922c-84188483fa28" targetNamespace="http://schemas.microsoft.com/office/2006/metadata/properties" ma:root="true" ma:fieldsID="75a6f948bec88b4e366ce30c5244179d" ns2:_="" ns3:_="">
    <xsd:import namespace="1f036f6a-d838-46b0-a927-7b6573ba0a66"/>
    <xsd:import namespace="1aac3a66-020c-4d2c-922c-84188483fa2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Reviewed"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6f6a-d838-46b0-a927-7b6573ba0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111f871-a67d-48ae-9ce3-a2c6c977fa4d" ma:termSetId="09814cd3-568e-fe90-9814-8d621ff8fb84" ma:anchorId="fba54fb3-c3e1-fe81-a776-ca4b69148c4d" ma:open="true" ma:isKeyword="false">
      <xsd:complexType>
        <xsd:sequence>
          <xsd:element ref="pc:Terms" minOccurs="0" maxOccurs="1"/>
        </xsd:sequence>
      </xsd:complexType>
    </xsd:element>
    <xsd:element name="Reviewed" ma:index="23" nillable="true" ma:displayName="Reviewed" ma:format="Dropdown" ma:internalName="Reviewed">
      <xsd:simpleType>
        <xsd:restriction base="dms:Text">
          <xsd:maxLength value="255"/>
        </xsd:restriction>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c3a66-020c-4d2c-922c-84188483fa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869462e-6ebd-4057-85cf-2a35c839ad98}" ma:internalName="TaxCatchAll" ma:showField="CatchAllData" ma:web="1aac3a66-020c-4d2c-922c-84188483fa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10E9FE-FD13-449F-8129-CE2405B4AC8F}">
  <ds:schemaRefs>
    <ds:schemaRef ds:uri="http://www.w3.org/XML/1998/namespace"/>
    <ds:schemaRef ds:uri="1aac3a66-020c-4d2c-922c-84188483fa28"/>
    <ds:schemaRef ds:uri="http://purl.org/dc/elements/1.1/"/>
    <ds:schemaRef ds:uri="http://purl.org/dc/dcmitype/"/>
    <ds:schemaRef ds:uri="http://schemas.microsoft.com/office/2006/documentManagement/types"/>
    <ds:schemaRef ds:uri="1f036f6a-d838-46b0-a927-7b6573ba0a66"/>
    <ds:schemaRef ds:uri="http://schemas.openxmlformats.org/package/2006/metadata/core-properties"/>
    <ds:schemaRef ds:uri="http://schemas.microsoft.com/office/infopath/2007/PartnerControl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525CAB47-7983-4B03-A16F-E555F21023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036f6a-d838-46b0-a927-7b6573ba0a66"/>
    <ds:schemaRef ds:uri="1aac3a66-020c-4d2c-922c-84188483fa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DC4D8A-2310-43D8-AE3A-5FDAF2E3B5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95</TotalTime>
  <Words>6875</Words>
  <Application>Microsoft Office PowerPoint</Application>
  <PresentationFormat>Widescreen</PresentationFormat>
  <Paragraphs>417</Paragraphs>
  <Slides>20</Slides>
  <Notes>20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20</vt:i4>
      </vt:variant>
    </vt:vector>
  </HeadingPairs>
  <TitlesOfParts>
    <vt:vector size="31" baseType="lpstr">
      <vt:lpstr>Arial</vt:lpstr>
      <vt:lpstr>Arial,Sans-Serif</vt:lpstr>
      <vt:lpstr>Calibri</vt:lpstr>
      <vt:lpstr>Calibri Light</vt:lpstr>
      <vt:lpstr>Ingra</vt:lpstr>
      <vt:lpstr>Noto Sans</vt:lpstr>
      <vt:lpstr>Symbol</vt:lpstr>
      <vt:lpstr>Symbol,Sans-Serif</vt:lpstr>
      <vt:lpstr>Times New Roman</vt:lpstr>
      <vt:lpstr>Office Theme</vt:lpstr>
      <vt:lpstr>Image Master No logo</vt:lpstr>
      <vt:lpstr>Curriculum Framework for Children and Young People with Vision Impairment (CFVI): Core Training Resource 7   Area 6  Habilitation: Independent Living Skills (ILS) </vt:lpstr>
      <vt:lpstr>Project Partners</vt:lpstr>
      <vt:lpstr>Curriculum Framework for Children and Young People with Vision Impairment (2022, p.15) </vt:lpstr>
      <vt:lpstr>Training Objectives (1)</vt:lpstr>
      <vt:lpstr>Training Objectives (2)</vt:lpstr>
      <vt:lpstr>About this area: Habilitation: Independent Living Skills (ILS)</vt:lpstr>
      <vt:lpstr>Identifying potential barriers to access (1) </vt:lpstr>
      <vt:lpstr>Identifying potential barriers to access (2) </vt:lpstr>
      <vt:lpstr>Identifying potential barriers to access (3) </vt:lpstr>
      <vt:lpstr>Why a focus on this area is important (1)</vt:lpstr>
      <vt:lpstr>Why a focus on this area is important (2)</vt:lpstr>
      <vt:lpstr>Why a focus on this area is important (3)</vt:lpstr>
      <vt:lpstr>Why a focus on this area is important (4)</vt:lpstr>
      <vt:lpstr>Examples of targeted intervention approaches for Area 6 listed in CFVI (1)</vt:lpstr>
      <vt:lpstr>Examples of targeted intervention approaches for Area 6 listed in CFVI (2)</vt:lpstr>
      <vt:lpstr>Examples of targeted intervention approaches for Area 6 listed in CFVI (3)</vt:lpstr>
      <vt:lpstr>Why a focus on this area is important for (name of child/young person); what interventions are in place?</vt:lpstr>
      <vt:lpstr>Summing up</vt:lpstr>
      <vt:lpstr>What resources are available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Di Chiara</dc:creator>
  <cp:lastModifiedBy>Juliette Taylor</cp:lastModifiedBy>
  <cp:revision>136</cp:revision>
  <cp:lastPrinted>2023-08-03T09:34:34Z</cp:lastPrinted>
  <dcterms:created xsi:type="dcterms:W3CDTF">2022-11-17T11:49:18Z</dcterms:created>
  <dcterms:modified xsi:type="dcterms:W3CDTF">2023-09-13T09:00:20Z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0x010100521F86D75237844CA4C49FA23BF2B913</vt:lpwstr>
  </property>
  <property fmtid="{D5CDD505-2E9C-101B-9397-08002B2CF9AE}" pid="3" name="MediaServiceImageTags">
    <vt:lpwstr/>
  </property>
</Properties>
</file>