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3"/>
  </p:notesMasterIdLst>
  <p:sldIdLst>
    <p:sldId id="291" r:id="rId6"/>
    <p:sldId id="265" r:id="rId7"/>
    <p:sldId id="264" r:id="rId8"/>
    <p:sldId id="257" r:id="rId9"/>
    <p:sldId id="269" r:id="rId10"/>
    <p:sldId id="258" r:id="rId11"/>
    <p:sldId id="295" r:id="rId12"/>
    <p:sldId id="299" r:id="rId13"/>
    <p:sldId id="308" r:id="rId14"/>
    <p:sldId id="284" r:id="rId15"/>
    <p:sldId id="289" r:id="rId16"/>
    <p:sldId id="285" r:id="rId17"/>
    <p:sldId id="300" r:id="rId18"/>
    <p:sldId id="267" r:id="rId19"/>
    <p:sldId id="288" r:id="rId20"/>
    <p:sldId id="283"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13" clrIdx="0">
    <p:extLst>
      <p:ext uri="{19B8F6BF-5375-455C-9EA6-DF929625EA0E}">
        <p15:presenceInfo xmlns:p15="http://schemas.microsoft.com/office/powerpoint/2012/main" userId="c1c4d890a4f35c8f" providerId="Windows Live"/>
      </p:ext>
    </p:extLst>
  </p:cmAuthor>
  <p:cmAuthor id="2" name="Rory Cobb" initials="RC" lastIdx="2" clrIdx="1">
    <p:extLst>
      <p:ext uri="{19B8F6BF-5375-455C-9EA6-DF929625EA0E}">
        <p15:presenceInfo xmlns:p15="http://schemas.microsoft.com/office/powerpoint/2012/main" userId="202347540ec45daf" providerId="Windows Live"/>
      </p:ext>
    </p:extLst>
  </p:cmAuthor>
  <p:cmAuthor id="3" name="Mike McLinden" initials="MM" lastIdx="3" clrIdx="2">
    <p:extLst>
      <p:ext uri="{19B8F6BF-5375-455C-9EA6-DF929625EA0E}">
        <p15:presenceInfo xmlns:p15="http://schemas.microsoft.com/office/powerpoint/2012/main" userId="S::m.t.mclinden_bham.ac.uk#ext#@rnib.org.uk::ad5febac-b58e-4114-af40-69307b9ca8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4A642-F7FB-4967-9E2C-77256BD6FFC9}" v="2" dt="2023-09-12T18:32:31.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92" autoAdjust="0"/>
    <p:restoredTop sz="77673" autoAdjust="0"/>
  </p:normalViewPr>
  <p:slideViewPr>
    <p:cSldViewPr snapToGrid="0">
      <p:cViewPr varScale="1">
        <p:scale>
          <a:sx n="88" d="100"/>
          <a:sy n="88" d="100"/>
        </p:scale>
        <p:origin x="87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Taylor" userId="1751eade-a80a-470c-ab73-7a77f2cf91db" providerId="ADAL" clId="{2424A642-F7FB-4967-9E2C-77256BD6FFC9}"/>
    <pc:docChg chg="undo custSel modSld">
      <pc:chgData name="Juliette Taylor" userId="1751eade-a80a-470c-ab73-7a77f2cf91db" providerId="ADAL" clId="{2424A642-F7FB-4967-9E2C-77256BD6FFC9}" dt="2023-09-12T18:52:13.832" v="44" actId="948"/>
      <pc:docMkLst>
        <pc:docMk/>
      </pc:docMkLst>
      <pc:sldChg chg="modSp mod">
        <pc:chgData name="Juliette Taylor" userId="1751eade-a80a-470c-ab73-7a77f2cf91db" providerId="ADAL" clId="{2424A642-F7FB-4967-9E2C-77256BD6FFC9}" dt="2023-09-12T18:48:37.270" v="39" actId="20577"/>
        <pc:sldMkLst>
          <pc:docMk/>
          <pc:sldMk cId="1492083113" sldId="257"/>
        </pc:sldMkLst>
        <pc:spChg chg="mod">
          <ac:chgData name="Juliette Taylor" userId="1751eade-a80a-470c-ab73-7a77f2cf91db" providerId="ADAL" clId="{2424A642-F7FB-4967-9E2C-77256BD6FFC9}" dt="2023-09-12T18:48:37.270" v="39" actId="20577"/>
          <ac:spMkLst>
            <pc:docMk/>
            <pc:sldMk cId="1492083113" sldId="257"/>
            <ac:spMk id="3" creationId="{7C2C03E8-EBA3-BDBE-0065-18A8A57F2358}"/>
          </ac:spMkLst>
        </pc:spChg>
      </pc:sldChg>
      <pc:sldChg chg="modSp mod">
        <pc:chgData name="Juliette Taylor" userId="1751eade-a80a-470c-ab73-7a77f2cf91db" providerId="ADAL" clId="{2424A642-F7FB-4967-9E2C-77256BD6FFC9}" dt="2023-09-12T18:32:31.814" v="30" actId="13244"/>
        <pc:sldMkLst>
          <pc:docMk/>
          <pc:sldMk cId="2249191790" sldId="264"/>
        </pc:sldMkLst>
        <pc:spChg chg="mod">
          <ac:chgData name="Juliette Taylor" userId="1751eade-a80a-470c-ab73-7a77f2cf91db" providerId="ADAL" clId="{2424A642-F7FB-4967-9E2C-77256BD6FFC9}" dt="2023-09-12T18:32:31.814" v="30" actId="13244"/>
          <ac:spMkLst>
            <pc:docMk/>
            <pc:sldMk cId="2249191790" sldId="264"/>
            <ac:spMk id="2" creationId="{7B93D895-7153-CBBC-2165-7709EBDA8712}"/>
          </ac:spMkLst>
        </pc:spChg>
        <pc:picChg chg="mod">
          <ac:chgData name="Juliette Taylor" userId="1751eade-a80a-470c-ab73-7a77f2cf91db" providerId="ADAL" clId="{2424A642-F7FB-4967-9E2C-77256BD6FFC9}" dt="2023-09-12T18:31:28.480" v="11" actId="1036"/>
          <ac:picMkLst>
            <pc:docMk/>
            <pc:sldMk cId="2249191790" sldId="264"/>
            <ac:picMk id="7" creationId="{992B8067-6F2F-A8C7-DC03-7AB372B4C37F}"/>
          </ac:picMkLst>
        </pc:picChg>
        <pc:picChg chg="mod">
          <ac:chgData name="Juliette Taylor" userId="1751eade-a80a-470c-ab73-7a77f2cf91db" providerId="ADAL" clId="{2424A642-F7FB-4967-9E2C-77256BD6FFC9}" dt="2023-09-12T18:31:33.521" v="25" actId="1037"/>
          <ac:picMkLst>
            <pc:docMk/>
            <pc:sldMk cId="2249191790" sldId="264"/>
            <ac:picMk id="13" creationId="{9CBEF244-745F-BF9E-FE75-5CAF97AC10CC}"/>
          </ac:picMkLst>
        </pc:picChg>
      </pc:sldChg>
      <pc:sldChg chg="modSp mod">
        <pc:chgData name="Juliette Taylor" userId="1751eade-a80a-470c-ab73-7a77f2cf91db" providerId="ADAL" clId="{2424A642-F7FB-4967-9E2C-77256BD6FFC9}" dt="2023-09-12T18:31:54.916" v="27" actId="123"/>
        <pc:sldMkLst>
          <pc:docMk/>
          <pc:sldMk cId="588331539" sldId="269"/>
        </pc:sldMkLst>
        <pc:spChg chg="mod">
          <ac:chgData name="Juliette Taylor" userId="1751eade-a80a-470c-ab73-7a77f2cf91db" providerId="ADAL" clId="{2424A642-F7FB-4967-9E2C-77256BD6FFC9}" dt="2023-09-12T18:31:54.916" v="27" actId="123"/>
          <ac:spMkLst>
            <pc:docMk/>
            <pc:sldMk cId="588331539" sldId="269"/>
            <ac:spMk id="3" creationId="{C47FEBBB-19F8-D15E-B5EE-154031F5FCCA}"/>
          </ac:spMkLst>
        </pc:spChg>
      </pc:sldChg>
      <pc:sldChg chg="modSp mod">
        <pc:chgData name="Juliette Taylor" userId="1751eade-a80a-470c-ab73-7a77f2cf91db" providerId="ADAL" clId="{2424A642-F7FB-4967-9E2C-77256BD6FFC9}" dt="2023-09-12T18:52:13.832" v="44" actId="948"/>
        <pc:sldMkLst>
          <pc:docMk/>
          <pc:sldMk cId="2159272230" sldId="284"/>
        </pc:sldMkLst>
        <pc:spChg chg="mod">
          <ac:chgData name="Juliette Taylor" userId="1751eade-a80a-470c-ab73-7a77f2cf91db" providerId="ADAL" clId="{2424A642-F7FB-4967-9E2C-77256BD6FFC9}" dt="2023-09-12T18:52:13.832" v="44" actId="948"/>
          <ac:spMkLst>
            <pc:docMk/>
            <pc:sldMk cId="2159272230" sldId="284"/>
            <ac:spMk id="3" creationId="{A9340DEE-561B-1235-5D2A-571816EF73BA}"/>
          </ac:spMkLst>
        </pc:spChg>
      </pc:sldChg>
      <pc:sldChg chg="modSp">
        <pc:chgData name="Juliette Taylor" userId="1751eade-a80a-470c-ab73-7a77f2cf91db" providerId="ADAL" clId="{2424A642-F7FB-4967-9E2C-77256BD6FFC9}" dt="2023-09-12T18:32:26.571" v="29" actId="13244"/>
        <pc:sldMkLst>
          <pc:docMk/>
          <pc:sldMk cId="3670552723" sldId="291"/>
        </pc:sldMkLst>
        <pc:picChg chg="mod">
          <ac:chgData name="Juliette Taylor" userId="1751eade-a80a-470c-ab73-7a77f2cf91db" providerId="ADAL" clId="{2424A642-F7FB-4967-9E2C-77256BD6FFC9}" dt="2023-09-12T18:32:26.571" v="29" actId="13244"/>
          <ac:picMkLst>
            <pc:docMk/>
            <pc:sldMk cId="3670552723" sldId="291"/>
            <ac:picMk id="7" creationId="{2AE217BD-F559-AA56-8219-FF30334E5C58}"/>
          </ac:picMkLst>
        </pc:picChg>
      </pc:sldChg>
    </pc:docChg>
  </pc:docChgLst>
  <pc:docChgLst>
    <pc:chgData name="Juliette Taylor" userId="1751eade-a80a-470c-ab73-7a77f2cf91db" providerId="ADAL" clId="{7576BE51-3276-4AA3-8FCD-2C3E492504CE}"/>
    <pc:docChg chg="modSld">
      <pc:chgData name="Juliette Taylor" userId="1751eade-a80a-470c-ab73-7a77f2cf91db" providerId="ADAL" clId="{7576BE51-3276-4AA3-8FCD-2C3E492504CE}" dt="2023-09-13T09:03:05.283" v="2" actId="948"/>
      <pc:docMkLst>
        <pc:docMk/>
      </pc:docMkLst>
      <pc:sldChg chg="modSp mod">
        <pc:chgData name="Juliette Taylor" userId="1751eade-a80a-470c-ab73-7a77f2cf91db" providerId="ADAL" clId="{7576BE51-3276-4AA3-8FCD-2C3E492504CE}" dt="2023-09-13T09:02:43.045" v="0" actId="948"/>
        <pc:sldMkLst>
          <pc:docMk/>
          <pc:sldMk cId="1267364647" sldId="285"/>
        </pc:sldMkLst>
        <pc:spChg chg="mod">
          <ac:chgData name="Juliette Taylor" userId="1751eade-a80a-470c-ab73-7a77f2cf91db" providerId="ADAL" clId="{7576BE51-3276-4AA3-8FCD-2C3E492504CE}" dt="2023-09-13T09:02:43.045" v="0" actId="948"/>
          <ac:spMkLst>
            <pc:docMk/>
            <pc:sldMk cId="1267364647" sldId="285"/>
            <ac:spMk id="3" creationId="{C42C4E53-6986-902D-133A-420D45663422}"/>
          </ac:spMkLst>
        </pc:spChg>
      </pc:sldChg>
      <pc:sldChg chg="modSp mod">
        <pc:chgData name="Juliette Taylor" userId="1751eade-a80a-470c-ab73-7a77f2cf91db" providerId="ADAL" clId="{7576BE51-3276-4AA3-8FCD-2C3E492504CE}" dt="2023-09-13T09:03:05.283" v="2" actId="948"/>
        <pc:sldMkLst>
          <pc:docMk/>
          <pc:sldMk cId="3537721792" sldId="300"/>
        </pc:sldMkLst>
        <pc:spChg chg="mod">
          <ac:chgData name="Juliette Taylor" userId="1751eade-a80a-470c-ab73-7a77f2cf91db" providerId="ADAL" clId="{7576BE51-3276-4AA3-8FCD-2C3E492504CE}" dt="2023-09-13T09:03:05.283" v="2" actId="948"/>
          <ac:spMkLst>
            <pc:docMk/>
            <pc:sldMk cId="3537721792" sldId="300"/>
            <ac:spMk id="3" creationId="{C42C4E53-6986-902D-133A-420D456634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1" dirty="0">
                <a:latin typeface="Arial" panose="020B0604020202020204" pitchFamily="34" charset="0"/>
                <a:cs typeface="Arial" panose="020B0604020202020204" pitchFamily="34" charset="0"/>
              </a:rPr>
              <a:t>Speaker notes</a:t>
            </a:r>
          </a:p>
          <a:p>
            <a:pPr algn="l"/>
            <a:endParaRPr lang="en-GB" sz="1200" dirty="0">
              <a:latin typeface="Arial" panose="020B0604020202020204" pitchFamily="34" charset="0"/>
              <a:cs typeface="Arial" panose="020B0604020202020204" pitchFamily="34" charset="0"/>
            </a:endParaRPr>
          </a:p>
          <a:p>
            <a:pPr marL="400050" lvl="0" indent="-171450" algn="l"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Introductions as appropriate to the session.</a:t>
            </a:r>
          </a:p>
          <a:p>
            <a:pPr marL="400050" lvl="0" indent="-171450" algn="l"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This presentation is one of 12 training</a:t>
            </a:r>
            <a:r>
              <a:rPr lang="en-GB" sz="1200" dirty="0">
                <a:latin typeface="Arial" panose="020B0604020202020204" pitchFamily="34" charset="0"/>
                <a:cs typeface="Arial" panose="020B0604020202020204" pitchFamily="34" charset="0"/>
                <a:sym typeface="Arial"/>
              </a:rPr>
              <a:t> resources </a:t>
            </a:r>
            <a:r>
              <a:rPr lang="en-GB" sz="1200" dirty="0">
                <a:latin typeface="Arial" panose="020B0604020202020204" pitchFamily="34" charset="0"/>
                <a:ea typeface="Arial"/>
                <a:cs typeface="Arial" panose="020B0604020202020204" pitchFamily="34" charset="0"/>
                <a:sym typeface="Arial"/>
              </a:rPr>
              <a:t>related to the CFVI and has a focus on </a:t>
            </a:r>
            <a:r>
              <a:rPr lang="en-GB" sz="1200" b="1" dirty="0">
                <a:latin typeface="Arial" panose="020B0604020202020204" pitchFamily="34" charset="0"/>
                <a:ea typeface="Arial"/>
                <a:cs typeface="Arial" panose="020B0604020202020204" pitchFamily="34" charset="0"/>
                <a:sym typeface="Arial"/>
              </a:rPr>
              <a:t>Area 7 of the framework: </a:t>
            </a:r>
            <a:r>
              <a:rPr lang="en-GB" sz="1200" b="1" i="0" dirty="0">
                <a:latin typeface="Arial" panose="020B0604020202020204" pitchFamily="34" charset="0"/>
                <a:ea typeface="Arial"/>
                <a:cs typeface="Arial" panose="020B0604020202020204" pitchFamily="34" charset="0"/>
                <a:sym typeface="Arial"/>
              </a:rPr>
              <a:t>Accessing Information.</a:t>
            </a:r>
            <a:endParaRPr lang="en-GB" sz="1200" b="0" dirty="0">
              <a:solidFill>
                <a:srgbClr val="000000"/>
              </a:solidFill>
              <a:latin typeface="Arial" panose="020B0604020202020204" pitchFamily="34" charset="0"/>
              <a:ea typeface="Arial"/>
              <a:cs typeface="Arial" panose="020B0604020202020204" pitchFamily="34" charset="0"/>
              <a:sym typeface="Arial"/>
            </a:endParaRPr>
          </a:p>
          <a:p>
            <a:pPr marL="457200" lvl="0" indent="-228600" algn="l" rtl="0">
              <a:lnSpc>
                <a:spcPct val="100000"/>
              </a:lnSpc>
              <a:spcBef>
                <a:spcPts val="0"/>
              </a:spcBef>
              <a:spcAft>
                <a:spcPts val="0"/>
              </a:spcAft>
              <a:buSzPts val="1400"/>
              <a:buNone/>
            </a:pPr>
            <a:r>
              <a:rPr lang="en-GB" sz="1200" dirty="0">
                <a:latin typeface="Arial" panose="020B0604020202020204" pitchFamily="34" charset="0"/>
                <a:ea typeface="Arial"/>
                <a:cs typeface="Arial" panose="020B0604020202020204" pitchFamily="34" charset="0"/>
                <a:sym typeface="Arial"/>
              </a:rPr>
              <a:t> </a:t>
            </a:r>
            <a:endParaRPr lang="en-GB" sz="12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Talk through the bullet points with reference to previous activities as appropriate and illustrate with examples if possible. </a:t>
            </a:r>
          </a:p>
          <a:p>
            <a:endParaRPr lang="en-GB" dirty="0">
              <a:latin typeface="Arial" panose="020B0604020202020204" pitchFamily="34" charset="0"/>
              <a:cs typeface="Arial" panose="020B0604020202020204" pitchFamily="34" charset="0"/>
            </a:endParaRPr>
          </a:p>
          <a:p>
            <a:r>
              <a:rPr lang="en-GB" b="1" dirty="0">
                <a:latin typeface="Arial"/>
                <a:cs typeface="Arial"/>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a:cs typeface="Arial"/>
              </a:rPr>
              <a:t>You might want to incorporate some practical activities at this point to draw out these points. Examples include:</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228600" indent="-228600">
              <a:buFont typeface="Arial" panose="020B0604020202020204" pitchFamily="34" charset="0"/>
              <a:buAutoNum type="arabicPeriod"/>
            </a:pPr>
            <a:r>
              <a:rPr lang="en-GB" dirty="0">
                <a:latin typeface="Arial"/>
                <a:cs typeface="Arial"/>
              </a:rPr>
              <a:t>Ask members of the audience who wear glasses to explain how their access to print at near or distance changes without them? How do they compensate when they are not wearing them? </a:t>
            </a:r>
            <a:endParaRPr lang="en-GB" dirty="0">
              <a:latin typeface="Arial" panose="020B0604020202020204" pitchFamily="34" charset="0"/>
              <a:cs typeface="Arial" panose="020B0604020202020204" pitchFamily="34" charset="0"/>
            </a:endParaRPr>
          </a:p>
          <a:p>
            <a:pPr marL="228600" indent="-228600">
              <a:buAutoNum type="arabicPeriod"/>
            </a:pPr>
            <a:r>
              <a:rPr lang="en-GB" dirty="0">
                <a:latin typeface="Arial"/>
                <a:cs typeface="Arial"/>
              </a:rPr>
              <a:t>You could undertake some vision impairment ‘awareness raising’ activities using simulation spectacles. You </a:t>
            </a:r>
            <a:r>
              <a:rPr lang="en-GB" b="1" dirty="0">
                <a:latin typeface="Arial"/>
                <a:cs typeface="Arial"/>
              </a:rPr>
              <a:t>must </a:t>
            </a:r>
            <a:r>
              <a:rPr lang="en-GB" dirty="0">
                <a:latin typeface="Arial"/>
                <a:cs typeface="Arial"/>
              </a:rPr>
              <a:t>ensure you adhere to your service provider protocol, use a risk assessment if appropriate as well as adhering to any relevant Health and safety guidance. You should also encourage participants to consider the risks of working under sleep shade or sim-specs for themselves, including ways to manage these risks, before participating in any simulation/awareness raising activities. </a:t>
            </a:r>
          </a:p>
          <a:p>
            <a:pPr marL="228600" indent="-228600">
              <a:buAutoNum type="arabicPeriod"/>
            </a:pPr>
            <a:r>
              <a:rPr lang="en-GB" dirty="0">
                <a:latin typeface="Arial"/>
                <a:cs typeface="Arial"/>
              </a:rPr>
              <a:t>Suitable activities will vary according to the audience, but in an early years setting you might read from a Big Book, showing pictures at a distance; in a mainstream secondary school you might show some subject specific information on a smartboard and so on; in a special school setting for pupils with complex needs you might show two photos of “staff members” who are in the class today (download something suitable from internet) i.e. adapt to meet the audience.</a:t>
            </a:r>
            <a:endParaRPr lang="en-GB" dirty="0"/>
          </a:p>
          <a:p>
            <a:endParaRPr lang="en-GB" b="1" dirty="0"/>
          </a:p>
          <a:p>
            <a:pPr marL="171450" indent="-171450">
              <a:buFont typeface="Arial" panose="020B0604020202020204" pitchFamily="34" charset="0"/>
              <a:buChar char="•"/>
            </a:pPr>
            <a:r>
              <a:rPr lang="en-GB" dirty="0">
                <a:latin typeface="Arial"/>
                <a:cs typeface="Arial"/>
              </a:rPr>
              <a:t>The scenario based discussions have helped identify a range of interventions that a child/young person with a VI may need in order that they may access information such as:  modification of materials,  the management of those materials and producing information themselves that they can access.</a:t>
            </a:r>
          </a:p>
          <a:p>
            <a:pPr marL="171450" indent="-171450">
              <a:buFont typeface="Arial" panose="020B0604020202020204" pitchFamily="34" charset="0"/>
              <a:buChar char="•"/>
            </a:pPr>
            <a:r>
              <a:rPr lang="en-GB" dirty="0">
                <a:latin typeface="Arial"/>
                <a:cs typeface="Arial"/>
              </a:rPr>
              <a:t>The CFVI recognises the importance of work in this area lead by specialists but being supported by other professionals who produce that information.</a:t>
            </a:r>
          </a:p>
          <a:p>
            <a:pPr marL="171450" indent="-171450">
              <a:buFont typeface="Arial" panose="020B0604020202020204" pitchFamily="34" charset="0"/>
              <a:buChar char="•"/>
            </a:pPr>
            <a:r>
              <a:rPr lang="en-GB" sz="1200" dirty="0">
                <a:latin typeface="Arial"/>
                <a:ea typeface="Times New Roman" panose="02020603050405020304" pitchFamily="18" charset="0"/>
                <a:cs typeface="Arial"/>
              </a:rPr>
              <a:t>Recommendations around accessing information may change over time, if vision changes for example, or as the child/young person becomes more adept at using technology: (you might also wish to refer to notes below).</a:t>
            </a:r>
          </a:p>
          <a:p>
            <a:pPr marL="171450" indent="-171450">
              <a:buFont typeface="Arial" panose="020B0604020202020204" pitchFamily="34" charset="0"/>
              <a:buChar char="•"/>
            </a:pPr>
            <a:r>
              <a:rPr lang="en-GB" sz="1200" dirty="0">
                <a:latin typeface="Arial"/>
                <a:ea typeface="Times New Roman" panose="02020603050405020304" pitchFamily="18" charset="0"/>
                <a:cs typeface="Arial"/>
              </a:rPr>
              <a:t>It is important also that the child or young person is encouraged to advocate for their own access needs.</a:t>
            </a:r>
            <a:r>
              <a:rPr lang="en-GB" dirty="0">
                <a:latin typeface="Arial"/>
                <a:ea typeface="Times New Roman" panose="02020603050405020304" pitchFamily="18" charset="0"/>
                <a:cs typeface="Arial"/>
              </a:rPr>
              <a:t> </a:t>
            </a:r>
            <a:endParaRPr lang="en-GB" sz="1200" dirty="0">
              <a:latin typeface="Arial" panose="020B0604020202020204" pitchFamily="34" charset="0"/>
              <a:ea typeface="Times New Roman" panose="02020603050405020304" pitchFamily="18" charset="0"/>
              <a:cs typeface="Arial" panose="020B0604020202020204" pitchFamily="34" charset="0"/>
            </a:endParaRPr>
          </a:p>
          <a:p>
            <a:endParaRPr lang="en-GB" dirty="0"/>
          </a:p>
          <a:p>
            <a:r>
              <a:rPr lang="en-GB" b="1" dirty="0"/>
              <a:t>Guidance for speaker</a:t>
            </a:r>
            <a:endParaRPr lang="en-GB" b="1" dirty="0">
              <a:cs typeface="Calibri"/>
            </a:endParaRPr>
          </a:p>
          <a:p>
            <a:endParaRPr lang="en-GB" dirty="0"/>
          </a:p>
          <a:p>
            <a:r>
              <a:rPr lang="en-GB" i="0" dirty="0">
                <a:latin typeface="Arial"/>
                <a:cs typeface="Arial"/>
              </a:rPr>
              <a:t>In expanding upon bullet points 1-3 you might consider:</a:t>
            </a:r>
          </a:p>
          <a:p>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a:cs typeface="Arial"/>
              </a:rPr>
              <a:t>how types and degree of specialist intervention/joint working</a:t>
            </a:r>
            <a:r>
              <a:rPr lang="en-GB" dirty="0">
                <a:latin typeface="Arial"/>
                <a:cs typeface="Arial"/>
              </a:rPr>
              <a:t> </a:t>
            </a:r>
            <a:r>
              <a:rPr lang="en-GB" i="0" dirty="0">
                <a:latin typeface="Arial"/>
                <a:cs typeface="Arial"/>
              </a:rPr>
              <a:t> are affected by these factors. You could illustrate this with examples from children and young people with whom you have worked </a:t>
            </a:r>
            <a:r>
              <a:rPr lang="en-GB" b="1" i="0" dirty="0">
                <a:latin typeface="Arial"/>
                <a:cs typeface="Arial"/>
              </a:rPr>
              <a:t>or </a:t>
            </a:r>
            <a:r>
              <a:rPr lang="en-GB" i="0" dirty="0">
                <a:latin typeface="Arial"/>
                <a:cs typeface="Arial"/>
              </a:rPr>
              <a:t>if delivering to an educational setting explain in some depth the work you do with the child in the setting and how these points have informed your work/advice/joint working. If you have more than two children in a setting, you could illustrate/explain why your approach to the two children may differ.</a:t>
            </a:r>
            <a:r>
              <a:rPr lang="en-GB" dirty="0">
                <a:latin typeface="Arial"/>
                <a:cs typeface="Arial"/>
              </a:rPr>
              <a:t> </a:t>
            </a:r>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a:cs typeface="Arial"/>
              </a:rPr>
              <a:t>You may wish to talk about reasonable adjustments and link it to relevant disability legislation</a:t>
            </a:r>
            <a:r>
              <a:rPr lang="en-GB" dirty="0">
                <a:latin typeface="Arial"/>
                <a:cs typeface="Arial"/>
              </a:rPr>
              <a:t> for your home</a:t>
            </a:r>
            <a:r>
              <a:rPr lang="en-GB" i="0" dirty="0">
                <a:latin typeface="Arial"/>
                <a:cs typeface="Arial"/>
              </a:rPr>
              <a:t> </a:t>
            </a:r>
            <a:r>
              <a:rPr lang="en-GB" dirty="0">
                <a:latin typeface="Arial"/>
                <a:cs typeface="Arial"/>
              </a:rPr>
              <a:t>nation </a:t>
            </a:r>
            <a:r>
              <a:rPr lang="en-GB" i="0" dirty="0">
                <a:latin typeface="Arial"/>
                <a:cs typeface="Arial"/>
              </a:rPr>
              <a:t>and the roles of your audience in making reasonable adjustments -</a:t>
            </a:r>
            <a:r>
              <a:rPr lang="en-GB" dirty="0">
                <a:latin typeface="Arial"/>
                <a:cs typeface="Arial"/>
              </a:rPr>
              <a:t> </a:t>
            </a:r>
            <a:r>
              <a:rPr lang="en-GB" i="0" dirty="0">
                <a:latin typeface="Arial"/>
                <a:cs typeface="Arial"/>
              </a:rPr>
              <a:t> collaborative working.</a:t>
            </a:r>
            <a:r>
              <a:rPr lang="en-GB" dirty="0">
                <a:latin typeface="Arial"/>
                <a:cs typeface="Arial"/>
              </a:rPr>
              <a:t> </a:t>
            </a:r>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a:cs typeface="Arial"/>
              </a:rPr>
              <a:t>If you are presenting to LA/managers/SEN Caseworkers, you could explain why input/types of outcomes/target setting/intervention differs.</a:t>
            </a:r>
            <a:r>
              <a:rPr lang="en-GB" dirty="0">
                <a:latin typeface="Arial"/>
                <a:cs typeface="Arial"/>
              </a:rPr>
              <a:t> </a:t>
            </a:r>
            <a:endParaRPr lang="en-GB"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1234436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Use this slide to provide a brief overview</a:t>
            </a:r>
            <a:r>
              <a:rPr lang="en-GB" dirty="0">
                <a:latin typeface="Arial" panose="020B0604020202020204" pitchFamily="34" charset="0"/>
                <a:cs typeface="Arial" panose="020B0604020202020204" pitchFamily="34" charset="0"/>
              </a:rPr>
              <a:t>  in line with the bullet points of what has informed the support of a selected young person if you are using this training resource to discuss a particular young person. If the student has additional needs, these might also be included/outlined.</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a:t>
            </a:r>
            <a:r>
              <a:rPr lang="en-GB"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Examples for this area are presented in the Training Manual.</a:t>
            </a:r>
            <a:r>
              <a:rPr lang="en-GB" dirty="0">
                <a:latin typeface="Arial" panose="020B060402020202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providing details of the child’s vision impairment: include</a:t>
            </a:r>
            <a:r>
              <a:rPr lang="en-GB" sz="1200" i="0" dirty="0">
                <a:effectLst/>
                <a:latin typeface="Arial" panose="020B0604020202020204" pitchFamily="34"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might also focus on how </a:t>
            </a:r>
            <a:r>
              <a:rPr lang="en-GB" sz="1200" i="0" dirty="0">
                <a:effectLst/>
                <a:latin typeface="Arial" panose="020B0604020202020204" pitchFamily="34" charset="0"/>
                <a:ea typeface="Calibri" panose="020F0502020204030204" pitchFamily="34" charset="0"/>
                <a:cs typeface="Arial" panose="020B0604020202020204" pitchFamily="34" charset="0"/>
              </a:rPr>
              <a:t>interventions have been aligned to age phase/stage and that pre-teaching and post-teaching of skills may be needed.</a:t>
            </a:r>
            <a:r>
              <a:rPr lang="en-GB" dirty="0">
                <a:latin typeface="Arial" panose="020B0604020202020204" pitchFamily="34" charset="0"/>
                <a:ea typeface="Calibri" panose="020F0502020204030204" pitchFamily="34"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 influence their access to the curriculum as well as their social interactions.</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Access to assessments/examinations might be relevant to mention.</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development, try to align these with the terminology used in the CFVI for this area (presented on slides 11 and 12).</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a:t>
            </a:r>
          </a:p>
          <a:p>
            <a:pPr>
              <a:lnSpc>
                <a:spcPct val="106000"/>
              </a:lnSpc>
              <a:spcAft>
                <a:spcPts val="800"/>
              </a:spcAft>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i="0"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child/young person with for example:</a:t>
            </a:r>
          </a:p>
          <a:p>
            <a:pPr>
              <a:spcAft>
                <a:spcPts val="800"/>
              </a:spcAft>
            </a:pPr>
            <a:endParaRPr lang="en-GB" dirty="0">
              <a:latin typeface="Arial" panose="020B0604020202020204" pitchFamily="34" charset="0"/>
              <a:ea typeface="Times New Roman" panose="02020603050405020304" pitchFamily="18" charset="0"/>
              <a:cs typeface="Arial" panose="020B0604020202020204" pitchFamily="34" charset="0"/>
            </a:endParaRP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Video of specialist staff working with them to support development</a:t>
            </a:r>
            <a:r>
              <a:rPr lang="en-GB" dirty="0">
                <a:latin typeface="Arial" panose="020B0604020202020204" pitchFamily="34" charset="0"/>
                <a:ea typeface="Times New Roman" panose="02020603050405020304" pitchFamily="18" charset="0"/>
                <a:cs typeface="Arial" panose="020B0604020202020204" pitchFamily="34" charset="0"/>
              </a:rPr>
              <a:t> in a particular area of the curriculum.</a:t>
            </a:r>
            <a:endParaRPr lang="en-GB" b="1" i="0" dirty="0">
              <a:latin typeface="Arial" panose="020B0604020202020204" pitchFamily="34" charset="0"/>
              <a:ea typeface="Times New Roman" panose="02020603050405020304" pitchFamily="18" charset="0"/>
              <a:cs typeface="Arial" panose="020B0604020202020204" pitchFamily="34" charset="0"/>
            </a:endParaRPr>
          </a:p>
          <a:p>
            <a:pPr marL="171450" indent="-171450">
              <a:spcAft>
                <a:spcPts val="800"/>
              </a:spcAft>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Demonstrating any equipment/toys etc. that are used.</a:t>
            </a: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Showing a/some modified curriculum activities and why/how these have been modified.</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i="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Speaker notes</a:t>
            </a:r>
          </a:p>
          <a:p>
            <a:pPr marL="0" indent="0">
              <a:buFont typeface="Arial" panose="020B0604020202020204" pitchFamily="34" charset="0"/>
              <a:buNone/>
            </a:pPr>
            <a:endParaRPr lang="en-GB" b="1" dirty="0"/>
          </a:p>
          <a:p>
            <a:pPr marL="0" indent="0">
              <a:buFont typeface="Arial" panose="020B0604020202020204" pitchFamily="34" charset="0"/>
              <a:buNone/>
            </a:pPr>
            <a:r>
              <a:rPr lang="en-GB" dirty="0"/>
              <a:t>This slide and the next provide examples from the CFVI of targeted intervention approaches for this area to reduce barriers to learning. You can</a:t>
            </a:r>
            <a:r>
              <a:rPr lang="en-GB" b="1" dirty="0"/>
              <a:t> </a:t>
            </a:r>
            <a:r>
              <a:rPr lang="en-GB" b="0" dirty="0"/>
              <a:t>either:  </a:t>
            </a:r>
          </a:p>
          <a:p>
            <a:pPr marL="171450" indent="-171450">
              <a:buFont typeface="Arial" panose="020B0604020202020204" pitchFamily="34" charset="0"/>
              <a:buChar char="•"/>
            </a:pPr>
            <a:endParaRPr lang="en-GB" b="1" dirty="0"/>
          </a:p>
          <a:p>
            <a:pPr marL="171450" indent="-171450">
              <a:buFont typeface="Arial" panose="020B0604020202020204" pitchFamily="34" charset="0"/>
              <a:buChar char="•"/>
            </a:pPr>
            <a:r>
              <a:rPr lang="en-GB" dirty="0"/>
              <a:t>run through all of these in turn (and expand as appropriate to the session).</a:t>
            </a:r>
          </a:p>
          <a:p>
            <a:pPr marL="171450" indent="-171450">
              <a:buFont typeface="Arial" panose="020B0604020202020204" pitchFamily="34" charset="0"/>
              <a:buChar char="•"/>
            </a:pPr>
            <a:r>
              <a:rPr lang="en-GB" dirty="0"/>
              <a:t>highlight those which you are currently focussing on if you are speaking about a particular child/young person and remove others.</a:t>
            </a:r>
          </a:p>
          <a:p>
            <a:pPr marL="171450" indent="-171450">
              <a:buFont typeface="Arial" panose="020B0604020202020204" pitchFamily="34" charset="0"/>
              <a:buChar char="•"/>
            </a:pPr>
            <a:r>
              <a:rPr lang="en-GB" dirty="0"/>
              <a:t>keep all interventions on the slide but highlight the ones you are focussing upon in a different colour. </a:t>
            </a:r>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Speaker notes</a:t>
            </a:r>
          </a:p>
          <a:p>
            <a:pPr marL="0" indent="0">
              <a:buFont typeface="Arial" panose="020B0604020202020204" pitchFamily="34" charset="0"/>
              <a:buNone/>
            </a:pPr>
            <a:endParaRPr lang="en-GB" b="1" dirty="0"/>
          </a:p>
          <a:p>
            <a:pPr marL="0" indent="0">
              <a:buFont typeface="Arial" panose="020B0604020202020204" pitchFamily="34" charset="0"/>
              <a:buNone/>
            </a:pPr>
            <a:r>
              <a:rPr lang="en-GB" dirty="0"/>
              <a:t>This slide and the next provide examples from the CFVI of targeted intervention approaches for this area to reduce barriers to learning. You can</a:t>
            </a:r>
            <a:r>
              <a:rPr lang="en-GB" b="1" dirty="0"/>
              <a:t> </a:t>
            </a:r>
            <a:r>
              <a:rPr lang="en-GB" b="0" dirty="0"/>
              <a:t>either:</a:t>
            </a:r>
            <a:r>
              <a:rPr lang="en-GB" b="1" dirty="0"/>
              <a:t>  </a:t>
            </a:r>
          </a:p>
          <a:p>
            <a:pPr marL="171450" indent="-171450">
              <a:buFont typeface="Arial" panose="020B0604020202020204" pitchFamily="34" charset="0"/>
              <a:buChar char="•"/>
            </a:pPr>
            <a:endParaRPr lang="en-GB" b="1" dirty="0"/>
          </a:p>
          <a:p>
            <a:pPr marL="171450" indent="-171450">
              <a:buFont typeface="Arial" panose="020B0604020202020204" pitchFamily="34" charset="0"/>
              <a:buChar char="•"/>
            </a:pPr>
            <a:r>
              <a:rPr lang="en-GB" dirty="0"/>
              <a:t>run through all of these in turn (and expand as appropriate to the session).</a:t>
            </a:r>
          </a:p>
          <a:p>
            <a:pPr marL="171450" indent="-171450">
              <a:buFont typeface="Arial" panose="020B0604020202020204" pitchFamily="34" charset="0"/>
              <a:buChar char="•"/>
            </a:pPr>
            <a:r>
              <a:rPr lang="en-GB" dirty="0"/>
              <a:t>highlight those which you are currently focussing on if you are speaking about a particular child/young person and remove others. </a:t>
            </a:r>
          </a:p>
          <a:p>
            <a:pPr marL="171450" indent="-171450">
              <a:buFont typeface="Arial" panose="020B0604020202020204" pitchFamily="34" charset="0"/>
              <a:buChar char="•"/>
            </a:pPr>
            <a:r>
              <a:rPr lang="en-GB" dirty="0"/>
              <a:t>keep all interventions on the slide but highlight the ones you are focussing upon in a different colour. </a:t>
            </a:r>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225579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provides further examples from the CFVI of targeted intervention approaches for this area to reduce barriers to learning. As with the previous slide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 and remove others.</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3941973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dirty="0">
                <a:latin typeface="Arial" panose="020B0604020202020204" pitchFamily="34" charset="0"/>
                <a:cs typeface="Arial" panose="020B0604020202020204" pitchFamily="34" charset="0"/>
              </a:rPr>
              <a:t>Speaker notes</a:t>
            </a:r>
          </a:p>
          <a:p>
            <a:pPr algn="l"/>
            <a:endParaRPr lang="en-GB" dirty="0"/>
          </a:p>
          <a:p>
            <a:pPr marL="342900" lvl="0" indent="-342900" algn="l">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Run through the key points </a:t>
            </a:r>
          </a:p>
          <a:p>
            <a:pPr marL="342900" lvl="0" indent="-342900" algn="l">
              <a:lnSpc>
                <a:spcPct val="150000"/>
              </a:lnSpc>
              <a:buFont typeface="Symbol" panose="05050102010706020507" pitchFamily="18" charset="2"/>
              <a:buChar char=""/>
            </a:pPr>
            <a:r>
              <a:rPr lang="en-GB" sz="1200" b="0" i="0" dirty="0">
                <a:effectLst/>
                <a:latin typeface="Arial" panose="020B0604020202020204" pitchFamily="34" charset="0"/>
              </a:rPr>
              <a:t>You may wish to invite the audience to list other key points or take away messages they would like to share for this area. </a:t>
            </a:r>
          </a:p>
          <a:p>
            <a:pPr marL="342900" lvl="0" indent="-342900" algn="l">
              <a:lnSpc>
                <a:spcPct val="150000"/>
              </a:lnSpc>
              <a:buFont typeface="Symbol" panose="05050102010706020507" pitchFamily="18" charset="2"/>
              <a:buChar char=""/>
            </a:pPr>
            <a:r>
              <a:rPr lang="en-GB" sz="1200" b="0" i="0" dirty="0">
                <a:effectLst/>
                <a:latin typeface="Arial" panose="020B0604020202020204" pitchFamily="34" charset="0"/>
              </a:rPr>
              <a:t>You can adjust bullet point 3 to reflect the particular type of collaborative working that is appropriate for a given child/young person.  </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Speaker notes</a:t>
            </a:r>
          </a:p>
          <a:p>
            <a:endParaRPr lang="en-GB" dirty="0"/>
          </a:p>
          <a:p>
            <a:pPr marL="171450" indent="-171450">
              <a:buFont typeface="Arial" panose="020B0604020202020204" pitchFamily="34" charset="0"/>
              <a:buChar char="•"/>
              <a:defRPr/>
            </a:pPr>
            <a:r>
              <a:rPr lang="en-GB" i="0" dirty="0">
                <a:effectLst/>
                <a:latin typeface="Arial"/>
                <a:ea typeface="Times New Roman" panose="02020603050405020304" pitchFamily="18" charset="0"/>
                <a:cs typeface="Arial"/>
              </a:rPr>
              <a:t>Use this as an opportunity to showcase the hub, the “main” </a:t>
            </a:r>
            <a:r>
              <a:rPr lang="en-GB" i="0" dirty="0" err="1">
                <a:effectLst/>
                <a:latin typeface="Arial"/>
                <a:ea typeface="Times New Roman" panose="02020603050405020304" pitchFamily="18" charset="0"/>
                <a:cs typeface="Arial"/>
              </a:rPr>
              <a:t>Bookshare</a:t>
            </a:r>
            <a:r>
              <a:rPr lang="en-GB" i="0" dirty="0">
                <a:effectLst/>
                <a:latin typeface="Arial"/>
                <a:ea typeface="Times New Roman" panose="02020603050405020304" pitchFamily="18" charset="0"/>
                <a:cs typeface="Arial"/>
              </a:rPr>
              <a:t> site plus any additional resources you think will have relevance to the audience.</a:t>
            </a:r>
            <a:r>
              <a:rPr lang="en-GB" dirty="0">
                <a:latin typeface="Arial"/>
                <a:ea typeface="Times New Roman" panose="02020603050405020304" pitchFamily="18" charset="0"/>
                <a:cs typeface="Aria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a:ea typeface="Times New Roman" panose="02020603050405020304" pitchFamily="18" charset="0"/>
                <a:cs typeface="Arial"/>
              </a:rPr>
              <a:t>If you have access to the internet, you may want to show the </a:t>
            </a:r>
            <a:r>
              <a:rPr lang="en-GB" i="0" dirty="0" err="1">
                <a:effectLst/>
                <a:latin typeface="Arial"/>
                <a:ea typeface="Times New Roman" panose="02020603050405020304" pitchFamily="18" charset="0"/>
                <a:cs typeface="Arial"/>
              </a:rPr>
              <a:t>Bookshare</a:t>
            </a:r>
            <a:r>
              <a:rPr lang="en-GB" i="0" dirty="0">
                <a:effectLst/>
                <a:latin typeface="Arial"/>
                <a:ea typeface="Times New Roman" panose="02020603050405020304" pitchFamily="18" charset="0"/>
                <a:cs typeface="Arial"/>
              </a:rPr>
              <a:t> and the Hub and outline a few relevant resources that are listed there. You might also wish to talk with settings about how to join </a:t>
            </a:r>
            <a:r>
              <a:rPr lang="en-GB" i="0" dirty="0" err="1">
                <a:effectLst/>
                <a:latin typeface="Arial"/>
                <a:ea typeface="Times New Roman" panose="02020603050405020304" pitchFamily="18" charset="0"/>
                <a:cs typeface="Arial"/>
              </a:rPr>
              <a:t>Bookshare</a:t>
            </a:r>
            <a:r>
              <a:rPr lang="en-GB" i="0" dirty="0">
                <a:effectLst/>
                <a:latin typeface="Arial"/>
                <a:ea typeface="Times New Roman" panose="02020603050405020304" pitchFamily="18" charset="0"/>
                <a:cs typeface="Arial"/>
              </a:rPr>
              <a:t> to access texts.</a:t>
            </a:r>
            <a:r>
              <a:rPr lang="en-GB" dirty="0">
                <a:latin typeface="Arial"/>
                <a:ea typeface="Times New Roman" panose="02020603050405020304" pitchFamily="18" charset="0"/>
                <a:cs typeface="Arial"/>
              </a:rPr>
              <a:t> </a:t>
            </a: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a:ea typeface="Times New Roman" panose="02020603050405020304" pitchFamily="18" charset="0"/>
                <a:cs typeface="Arial"/>
              </a:rPr>
              <a:t>Guidance for </a:t>
            </a:r>
            <a:r>
              <a:rPr lang="en-GB" b="1" dirty="0">
                <a:latin typeface="Arial"/>
                <a:ea typeface="Times New Roman" panose="02020603050405020304" pitchFamily="18" charset="0"/>
                <a:cs typeface="Arial"/>
              </a:rPr>
              <a:t>speaker</a:t>
            </a: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i="0" dirty="0">
                <a:effectLst/>
                <a:latin typeface="Arial"/>
                <a:ea typeface="Times New Roman" panose="02020603050405020304" pitchFamily="18" charset="0"/>
                <a:cs typeface="Arial"/>
              </a:rPr>
              <a:t>The current links here may change over time so do check the link when planning the session.</a:t>
            </a:r>
            <a:r>
              <a:rPr lang="en-GB" dirty="0">
                <a:latin typeface="Arial"/>
                <a:ea typeface="Times New Roman" panose="02020603050405020304" pitchFamily="18" charset="0"/>
                <a:cs typeface="Arial"/>
              </a:rPr>
              <a:t> </a:t>
            </a:r>
            <a:endParaRPr lang="en-GB" i="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16</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indent="-228600">
              <a:spcBef>
                <a:spcPts val="805"/>
              </a:spcBef>
              <a:buSzPts val="1400"/>
              <a:buFont typeface="Arial" panose="020B0604020202020204" pitchFamily="34" charset="0"/>
              <a:buChar char="•"/>
            </a:pPr>
            <a:r>
              <a:rPr lang="en-GB" b="0" dirty="0">
                <a:solidFill>
                  <a:srgbClr val="000000"/>
                </a:solidFill>
                <a:latin typeface="Arial"/>
                <a:ea typeface="Arial"/>
                <a:cs typeface="Arial"/>
                <a:sym typeface="Arial"/>
              </a:rPr>
              <a:t>There are 4 partner organisations involved in the </a:t>
            </a:r>
            <a:r>
              <a:rPr lang="en-GB" dirty="0">
                <a:solidFill>
                  <a:srgbClr val="000000"/>
                </a:solidFill>
                <a:latin typeface="Arial"/>
                <a:ea typeface="Arial"/>
                <a:cs typeface="Arial"/>
                <a:sym typeface="Arial"/>
              </a:rPr>
              <a:t>CFVI project (refer to the logos at the bottom of the slide). </a:t>
            </a:r>
          </a:p>
          <a:p>
            <a:pPr marL="228600">
              <a:spcBef>
                <a:spcPts val="805"/>
              </a:spcBef>
              <a:buSzPts val="1400"/>
            </a:pPr>
            <a:endParaRPr lang="en-GB" dirty="0">
              <a:solidFill>
                <a:srgbClr val="000000"/>
              </a:solidFill>
              <a:latin typeface="Arial"/>
              <a:ea typeface="Arial"/>
              <a:cs typeface="Arial"/>
            </a:endParaRPr>
          </a:p>
          <a:p>
            <a:pPr marL="228600" lvl="0" algn="l" rtl="0">
              <a:lnSpc>
                <a:spcPct val="100000"/>
              </a:lnSpc>
              <a:spcBef>
                <a:spcPts val="805"/>
              </a:spcBef>
              <a:spcAft>
                <a:spcPts val="0"/>
              </a:spcAft>
              <a:buSzPts val="1400"/>
            </a:pPr>
            <a:r>
              <a:rPr lang="en-GB" b="1" dirty="0">
                <a:solidFill>
                  <a:srgbClr val="000000"/>
                </a:solidFill>
                <a:latin typeface="Arial"/>
                <a:ea typeface="Arial"/>
                <a:cs typeface="Arial"/>
                <a:sym typeface="Arial"/>
              </a:rPr>
              <a:t>Optional background: (see also p.34 of CFVI)</a:t>
            </a:r>
            <a:endParaRPr lang="en-GB" b="1" dirty="0">
              <a:solidFill>
                <a:srgbClr val="000000"/>
              </a:solidFill>
              <a:latin typeface="Arial"/>
              <a:ea typeface="Arial"/>
              <a:cs typeface="Arial"/>
            </a:endParaRP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00050" indent="-171450">
              <a:spcBef>
                <a:spcPts val="805"/>
              </a:spcBef>
              <a:buSzPts val="1400"/>
              <a:buFont typeface="Arial" panose="020B0604020202020204" pitchFamily="34" charset="0"/>
              <a:buChar char="•"/>
            </a:pPr>
            <a:r>
              <a:rPr lang="en-GB" strike="noStrike" dirty="0">
                <a:solidFill>
                  <a:srgbClr val="000000"/>
                </a:solidFill>
                <a:latin typeface="Arial"/>
                <a:ea typeface="Arial"/>
                <a:cs typeface="Arial"/>
                <a:sym typeface="Arial"/>
              </a:rPr>
              <a:t>The project was funded by</a:t>
            </a:r>
            <a:r>
              <a:rPr lang="en-GB" dirty="0">
                <a:solidFill>
                  <a:srgbClr val="000000"/>
                </a:solidFill>
                <a:latin typeface="Arial"/>
                <a:ea typeface="Arial"/>
                <a:cs typeface="Arial"/>
                <a:sym typeface="Arial"/>
              </a:rPr>
              <a:t> </a:t>
            </a:r>
            <a:r>
              <a:rPr lang="en-GB" strike="noStrike" dirty="0">
                <a:solidFill>
                  <a:srgbClr val="000000"/>
                </a:solidFill>
                <a:latin typeface="Arial"/>
                <a:ea typeface="Arial"/>
                <a:cs typeface="Arial"/>
                <a:sym typeface="Arial"/>
              </a:rPr>
              <a:t> the Royal National Institute of Blind People [RNIB].</a:t>
            </a:r>
            <a:endParaRPr lang="en-GB" strike="noStrike"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dirty="0">
                <a:solidFill>
                  <a:srgbClr val="000000"/>
                </a:solidFill>
                <a:latin typeface="Arial"/>
                <a:ea typeface="Arial"/>
                <a:cs typeface="Arial"/>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a:ea typeface="Arial"/>
              <a:cs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The Professional Association for Vision Impairment Workforce – VIEW – was involved in working to secure resources for the resource hub and in devising this training.</a:t>
            </a:r>
            <a:endParaRPr lang="en-GB"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dirty="0">
                <a:solidFill>
                  <a:srgbClr val="000000"/>
                </a:solidFill>
                <a:latin typeface="Calibri" panose="020F0502020204030204"/>
                <a:ea typeface="Arial"/>
                <a:cs typeface="Calibri" panose="020F0502020204030204"/>
                <a:sym typeface="Arial"/>
              </a:rPr>
              <a:t>Thomas Pocklington Trust </a:t>
            </a:r>
            <a:r>
              <a:rPr lang="en-GB" dirty="0"/>
              <a:t>(TPT), is a national charity which supports blind and partially sighted people with a focus on Education, Employment and Engagement, providing guidance and advice. In Phase 2 of the project TPT will be working on influencing educational policy. </a:t>
            </a:r>
            <a:endParaRPr lang="en-GB" b="0"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b="0" dirty="0">
                <a:solidFill>
                  <a:srgbClr val="000000"/>
                </a:solidFill>
                <a:latin typeface="Arial"/>
                <a:ea typeface="Arial"/>
                <a:cs typeface="Arial"/>
                <a:sym typeface="Arial"/>
              </a:rPr>
              <a:t>Different aspects of the project are led by different project partners. The production of the training/CPD materials was led by VIEW </a:t>
            </a:r>
            <a:r>
              <a:rPr lang="en-GB" b="0" dirty="0">
                <a:solidFill>
                  <a:srgbClr val="404040"/>
                </a:solidFill>
                <a:latin typeface="Arial"/>
                <a:ea typeface="Arial"/>
                <a:cs typeface="Arial"/>
                <a:sym typeface="Arial"/>
              </a:rPr>
              <a:t>in association with a consultation group of key stakeholders who work in the field of VI Education.</a:t>
            </a:r>
            <a:r>
              <a:rPr lang="en-GB" dirty="0">
                <a:solidFill>
                  <a:srgbClr val="404040"/>
                </a:solidFill>
                <a:latin typeface="Arial"/>
                <a:ea typeface="Arial"/>
                <a:cs typeface="Arial"/>
                <a:sym typeface="Arial"/>
              </a:rPr>
              <a:t> </a:t>
            </a:r>
            <a:endParaRPr dirty="0"/>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a:ea typeface="Arial"/>
                <a:cs typeface="Arial"/>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sym typeface="Arial"/>
            </a:endParaRPr>
          </a:p>
          <a:p>
            <a:pPr marL="285750" indent="-285750">
              <a:buSzPts val="1400"/>
              <a:buFont typeface="Arial,Sans-Serif" panose="020B0604020202020204" pitchFamily="34" charset="0"/>
              <a:buChar char="•"/>
              <a:defRPr/>
            </a:pPr>
            <a:r>
              <a:rPr lang="en-GB" dirty="0"/>
              <a:t>This slide provides an overview of the 11 areas of the CFVI and highlights Area 7. These areas were identified through the CFVI research project as being of particular importance in </a:t>
            </a:r>
            <a:r>
              <a:rPr lang="en-US" dirty="0"/>
              <a:t>supporting children and young people with vision impairment access an appropriate and equitable education.</a:t>
            </a:r>
            <a:endParaRPr lang="en-US" dirty="0">
              <a:ea typeface="Calibri"/>
              <a:cs typeface="Calibri"/>
            </a:endParaRPr>
          </a:p>
          <a:p>
            <a:pPr marL="285750" indent="-285750">
              <a:buSzPts val="1400"/>
              <a:buFont typeface="Arial" panose="020B0604020202020204" pitchFamily="34" charset="0"/>
              <a:buChar char="•"/>
            </a:pPr>
            <a:r>
              <a:rPr lang="en-GB" dirty="0">
                <a:latin typeface="Arial"/>
                <a:ea typeface="Arial"/>
                <a:cs typeface="Arial"/>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endParaRPr lang="en-GB"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Intervention seeks to facilitate ‘learning to access’ and ‘access to learning.’</a:t>
            </a:r>
            <a:endParaRPr lang="en-GB" dirty="0">
              <a:latin typeface="Arial"/>
              <a:ea typeface="Arial"/>
              <a:cs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This presentation will focus on Area 7: Accessing Information.</a:t>
            </a:r>
            <a:endParaRPr lang="en-GB"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a:ea typeface="Arial"/>
                <a:cs typeface="Arial"/>
                <a:sym typeface="Arial"/>
              </a:rPr>
              <a:t>Guidance for speaker</a:t>
            </a:r>
            <a:endParaRPr lang="en-GB" b="1"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i="0" dirty="0">
                <a:latin typeface="Arial"/>
                <a:ea typeface="Arial"/>
                <a:cs typeface="Arial"/>
                <a:sym typeface="Arial"/>
              </a:rPr>
              <a:t>You may wish to briefly explain the learning to access/access to learning model if appropriate for the session. Further information is presented in the Training Manual and the CFVI but key points to emphasise include:</a:t>
            </a:r>
            <a:endParaRPr lang="en-GB" sz="1200" i="0" dirty="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sz="1200" i="1" dirty="0">
              <a:latin typeface="Arial" panose="020B0604020202020204" pitchFamily="34" charset="0"/>
              <a:ea typeface="Arial"/>
              <a:cs typeface="Arial" panose="020B0604020202020204" pitchFamily="34" charset="0"/>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a:ea typeface="Times New Roman" panose="02020603050405020304" pitchFamily="18" charset="0"/>
                <a:cs typeface="Arial"/>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i="0" dirty="0">
                <a:effectLst/>
                <a:latin typeface="Arial"/>
                <a:ea typeface="Times New Roman" panose="02020603050405020304" pitchFamily="18" charset="0"/>
                <a:cs typeface="Arial"/>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a:ea typeface="Times New Roman" panose="02020603050405020304" pitchFamily="18" charset="0"/>
                <a:cs typeface="Arial"/>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a:ea typeface="Times New Roman" panose="02020603050405020304" pitchFamily="18" charset="0"/>
                <a:cs typeface="Arial"/>
              </a:rPr>
              <a:t>L2A recognises that there is a need to teach an additional or specialist curriculum to promote learner independence and facilitate social inclusion and personal agency. It includes specialist interventions. Examples include orientation and mobility training (Area 5 of CFVI) and technology (Area 8 of CFVI) [when presenting, these examples can be customised as appropriate].</a:t>
            </a:r>
          </a:p>
          <a:p>
            <a:pPr marL="285750" indent="-285750">
              <a:buSzPts val="1400"/>
              <a:buFont typeface="Arial" panose="020B0604020202020204" pitchFamily="34" charset="0"/>
              <a:buChar char="•"/>
            </a:pPr>
            <a:r>
              <a:rPr lang="en-GB" sz="1200" i="0" dirty="0">
                <a:effectLst/>
                <a:latin typeface="Arial"/>
                <a:ea typeface="Times New Roman" panose="02020603050405020304" pitchFamily="18" charset="0"/>
                <a:cs typeface="Arial"/>
              </a:rPr>
              <a:t>You can highlight that the model recognises there is a balance between these broad approaches and a progression over time to ensure that to whatever extent is possible, the emphasis shifts from support being provided directly to the child/young person (A2L), to them acquiring the particular skills so that they can act and learn more independently (L2A).</a:t>
            </a:r>
            <a:r>
              <a:rPr lang="en-GB" dirty="0">
                <a:latin typeface="Arial"/>
                <a:ea typeface="Times New Roman" panose="02020603050405020304" pitchFamily="18" charset="0"/>
                <a:cs typeface="Arial"/>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r>
              <a:rPr lang="en-GB" sz="1200" i="0" dirty="0">
                <a:effectLst/>
                <a:latin typeface="Arial"/>
                <a:ea typeface="Times New Roman" panose="02020603050405020304" pitchFamily="18" charset="0"/>
                <a:cs typeface="Arial"/>
              </a:rPr>
              <a:t> </a:t>
            </a: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dirty="0">
                <a:solidFill>
                  <a:schemeClr val="dk1"/>
                </a:solidFill>
                <a:latin typeface="Arial"/>
                <a:ea typeface="Arial"/>
                <a:cs typeface="Arial"/>
                <a:sym typeface="Arial"/>
              </a:rPr>
              <a:t>Key Principles:</a:t>
            </a:r>
            <a:endParaRPr lang="en-GB" sz="1200" b="1" i="0" u="none" strike="noStrike" cap="none" dirty="0">
              <a:solidFill>
                <a:schemeClr val="dk1"/>
              </a:solidFill>
              <a:latin typeface="Arial"/>
              <a:ea typeface="Arial"/>
              <a:cs typeface="Arial"/>
            </a:endParaRPr>
          </a:p>
          <a:p>
            <a:pPr marL="0" marR="0" lvl="0" indent="0" algn="l" rtl="0">
              <a:lnSpc>
                <a:spcPct val="100000"/>
              </a:lnSpc>
              <a:spcBef>
                <a:spcPts val="0"/>
              </a:spcBef>
              <a:spcAft>
                <a:spcPts val="0"/>
              </a:spcAft>
              <a:buClr>
                <a:srgbClr val="000000"/>
              </a:buClr>
              <a:buSzPts val="1400"/>
              <a:buFont typeface="Arial"/>
              <a:buNone/>
            </a:pPr>
            <a:endParaRPr lang="en-GB" sz="1200" i="0" dirty="0">
              <a:latin typeface="Arial" panose="020B0604020202020204" pitchFamily="34" charset="0"/>
              <a:cs typeface="Arial" panose="020B0604020202020204" pitchFamily="34" charset="0"/>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a:ea typeface="Arial"/>
                <a:cs typeface="Arial"/>
                <a:sym typeface="Arial"/>
              </a:rPr>
              <a:t>Equitable access to education.</a:t>
            </a:r>
            <a:endParaRPr lang="en-GB" sz="1200" i="0" dirty="0">
              <a:latin typeface="Arial"/>
              <a:cs typeface="Arial"/>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a:ea typeface="Arial"/>
                <a:cs typeface="Arial"/>
                <a:sym typeface="Arial"/>
              </a:rPr>
              <a:t>Developing personal agency.</a:t>
            </a:r>
            <a:endParaRPr lang="en-GB" sz="1200" i="1" dirty="0">
              <a:latin typeface="Arial"/>
              <a:ea typeface="Arial"/>
              <a:cs typeface="Arial"/>
              <a:sym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2565688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l" rtl="0">
              <a:lnSpc>
                <a:spcPct val="100000"/>
              </a:lnSpc>
              <a:spcBef>
                <a:spcPts val="0"/>
              </a:spcBef>
              <a:spcAft>
                <a:spcPts val="0"/>
              </a:spcAft>
              <a:buSzPts val="1400"/>
              <a:buNone/>
            </a:pPr>
            <a:r>
              <a:rPr lang="en-GB" b="1" dirty="0">
                <a:latin typeface="Arial"/>
                <a:ea typeface="Arial"/>
                <a:cs typeface="Arial"/>
                <a:sym typeface="Arial"/>
              </a:rPr>
              <a:t>Speaker notes</a:t>
            </a:r>
          </a:p>
          <a:p>
            <a:pPr marL="457200" lvl="0" indent="-228600" algn="l" rtl="0">
              <a:lnSpc>
                <a:spcPct val="100000"/>
              </a:lnSpc>
              <a:spcBef>
                <a:spcPts val="0"/>
              </a:spcBef>
              <a:spcAft>
                <a:spcPts val="0"/>
              </a:spcAft>
              <a:buSzPts val="1400"/>
              <a:buNone/>
            </a:pPr>
            <a:endParaRPr lang="en-GB" dirty="0">
              <a:latin typeface="Arial"/>
              <a:ea typeface="Arial"/>
              <a:cs typeface="Arial"/>
              <a:sym typeface="Arial"/>
            </a:endParaRPr>
          </a:p>
          <a:p>
            <a:pPr marL="457200" lvl="0" indent="-22860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Run through the core training objectives on this slide. </a:t>
            </a:r>
          </a:p>
          <a:p>
            <a:pPr marL="457200" lvl="0" indent="-228600" algn="l"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You should also mention collaborative working and stress the importance of involving the child/young person to whatever extent is possible, members of the family as well as the other key stakeholders who might be engaged.</a:t>
            </a:r>
          </a:p>
          <a:p>
            <a:pPr marL="457200" indent="-228600">
              <a:buSzPts val="1400"/>
              <a:buFont typeface="Arial" panose="020B0604020202020204" pitchFamily="34" charset="0"/>
              <a:buChar char="•"/>
            </a:pPr>
            <a:r>
              <a:rPr lang="en-GB" dirty="0">
                <a:latin typeface="Arial"/>
                <a:ea typeface="Arial"/>
                <a:cs typeface="Arial"/>
                <a:sym typeface="Arial"/>
              </a:rPr>
              <a:t>If you are then moving on from these slides to</a:t>
            </a:r>
            <a:r>
              <a:rPr lang="en-GB" dirty="0">
                <a:latin typeface="Arial"/>
                <a:cs typeface="Arial"/>
                <a:sym typeface="Arial"/>
              </a:rPr>
              <a:t> </a:t>
            </a:r>
            <a:r>
              <a:rPr lang="en-GB" dirty="0">
                <a:latin typeface="Arial"/>
                <a:ea typeface="Arial"/>
                <a:cs typeface="Arial"/>
                <a:sym typeface="Arial"/>
              </a:rPr>
              <a:t>customised training, you can briefly</a:t>
            </a:r>
            <a:r>
              <a:rPr lang="en-GB" dirty="0">
                <a:latin typeface="Arial"/>
                <a:cs typeface="Arial"/>
                <a:sym typeface="Arial"/>
              </a:rPr>
              <a:t> </a:t>
            </a:r>
            <a:r>
              <a:rPr lang="en-GB" dirty="0">
                <a:latin typeface="Arial"/>
                <a:ea typeface="Arial"/>
                <a:cs typeface="Arial"/>
                <a:sym typeface="Arial"/>
              </a:rPr>
              <a:t>outline the training objectives for this later part of your session too. </a:t>
            </a:r>
            <a:endParaRPr lang="en-GB" dirty="0">
              <a:latin typeface="Arial" panose="020B0604020202020204" pitchFamily="34" charset="0"/>
              <a:ea typeface="Arial"/>
              <a:cs typeface="Arial" panose="020B0604020202020204" pitchFamily="34" charset="0"/>
            </a:endParaRPr>
          </a:p>
          <a:p>
            <a:pPr marL="457200" indent="-228600">
              <a:buSzPts val="1400"/>
            </a:pPr>
            <a:endParaRPr lang="en-GB" dirty="0">
              <a:latin typeface="Arial" panose="020B0604020202020204" pitchFamily="34" charset="0"/>
              <a:ea typeface="Arial"/>
              <a:cs typeface="Arial" panose="020B0604020202020204" pitchFamily="34" charset="0"/>
            </a:endParaRPr>
          </a:p>
          <a:p>
            <a:pPr marL="457200" lvl="0" indent="-228600" algn="l" rtl="0">
              <a:lnSpc>
                <a:spcPct val="100000"/>
              </a:lnSpc>
              <a:spcBef>
                <a:spcPts val="0"/>
              </a:spcBef>
              <a:spcAft>
                <a:spcPts val="0"/>
              </a:spcAft>
              <a:buSzPts val="1400"/>
              <a:buNone/>
            </a:pPr>
            <a:r>
              <a:rPr lang="en-GB" b="1" dirty="0">
                <a:latin typeface="Arial" panose="020B0604020202020204" pitchFamily="34" charset="0"/>
                <a:ea typeface="Arial"/>
                <a:cs typeface="Arial" panose="020B0604020202020204" pitchFamily="34" charset="0"/>
                <a:sym typeface="Arial"/>
              </a:rPr>
              <a:t>Guidance for speaker</a:t>
            </a:r>
          </a:p>
          <a:p>
            <a:pPr marL="22860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228600" lvl="0" indent="0" algn="l" rtl="0">
              <a:lnSpc>
                <a:spcPct val="100000"/>
              </a:lnSpc>
              <a:spcBef>
                <a:spcPts val="0"/>
              </a:spcBef>
              <a:spcAft>
                <a:spcPts val="0"/>
              </a:spcAft>
              <a:buSzPts val="1400"/>
              <a:buFont typeface="Arial" panose="020B0604020202020204" pitchFamily="34" charset="0"/>
              <a:buNone/>
            </a:pPr>
            <a:r>
              <a:rPr lang="en-GB" dirty="0">
                <a:latin typeface="Arial" panose="020B0604020202020204" pitchFamily="34" charset="0"/>
                <a:ea typeface="Arial"/>
                <a:cs typeface="Arial" panose="020B0604020202020204" pitchFamily="34" charset="0"/>
                <a:sym typeface="Arial"/>
              </a:rPr>
              <a:t>Examples of possible training objectives are presented below with further ones included in the Training Manual:</a:t>
            </a:r>
          </a:p>
          <a:p>
            <a:pPr marL="22860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cs typeface="Arial" panose="020B0604020202020204" pitchFamily="34" charset="0"/>
              <a:sym typeface="Arial"/>
            </a:endParaRPr>
          </a:p>
          <a:p>
            <a:pPr marL="400050" lvl="0" indent="-1714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sym typeface="Arial"/>
              </a:rPr>
              <a:t>an overview of how (name of child) accesses information and the interventions in place and how we can all work together to support these interventions.</a:t>
            </a:r>
            <a:endParaRPr lang="en-GB" sz="1200" dirty="0">
              <a:effectLst/>
              <a:latin typeface="Arial" panose="020B0604020202020204" pitchFamily="34" charset="0"/>
              <a:ea typeface="+mn-ea"/>
              <a:cs typeface="Arial" panose="020B0604020202020204" pitchFamily="34" charset="0"/>
              <a:sym typeface="Arial"/>
            </a:endParaRPr>
          </a:p>
          <a:p>
            <a:pPr marL="400050" lvl="0" indent="-171450" algn="l" rtl="0">
              <a:lnSpc>
                <a:spcPct val="100000"/>
              </a:lnSpc>
              <a:spcBef>
                <a:spcPts val="0"/>
              </a:spcBef>
              <a:spcAft>
                <a:spcPts val="0"/>
              </a:spcAft>
              <a:buSzPts val="1400"/>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to explore the broad range of contexts in which young people must learn to access information (may link with objective below).</a:t>
            </a:r>
          </a:p>
          <a:p>
            <a:pPr marL="400050" lvl="0" indent="-171450" algn="l" rtl="0">
              <a:lnSpc>
                <a:spcPct val="100000"/>
              </a:lnSpc>
              <a:spcBef>
                <a:spcPts val="0"/>
              </a:spcBef>
              <a:spcAft>
                <a:spcPts val="0"/>
              </a:spcAft>
              <a:buSzPts val="1400"/>
              <a:buFont typeface="Arial" panose="020B0604020202020204" pitchFamily="34" charset="0"/>
              <a:buChar char="•"/>
            </a:pPr>
            <a:r>
              <a:rPr lang="en-GB" sz="1800" dirty="0">
                <a:solidFill>
                  <a:srgbClr val="333333"/>
                </a:solidFill>
                <a:effectLst/>
                <a:latin typeface="Arial" panose="020B0604020202020204" pitchFamily="34" charset="0"/>
                <a:ea typeface="Calibri" panose="020F0502020204030204" pitchFamily="34" charset="0"/>
              </a:rPr>
              <a:t>to explore how a learner can be supported to access information/equipment for out of school, e.g. mobile phone, websites, emails, bank apps, voting, etc.</a:t>
            </a:r>
            <a:endParaRPr lang="en-GB" dirty="0">
              <a:latin typeface="Arial" panose="020B0604020202020204" pitchFamily="34" charset="0"/>
              <a:cs typeface="Arial" panose="020B0604020202020204" pitchFamily="34" charset="0"/>
              <a:sym typeface="Arial"/>
            </a:endParaRPr>
          </a:p>
          <a:p>
            <a:pPr marL="400050" lvl="0" indent="-1714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rPr>
              <a:t>to </a:t>
            </a:r>
            <a:r>
              <a:rPr lang="en-GB" sz="1200" dirty="0">
                <a:effectLst/>
                <a:latin typeface="Arial" panose="020B0604020202020204" pitchFamily="34" charset="0"/>
                <a:cs typeface="Arial" panose="020B0604020202020204" pitchFamily="34" charset="0"/>
              </a:rPr>
              <a:t>provide examples of how to promote access and inclusion, by developing the strategies that suit the learner best.</a:t>
            </a:r>
            <a:endParaRPr lang="en-GB" dirty="0">
              <a:latin typeface="Arial" panose="020B0604020202020204" pitchFamily="34" charset="0"/>
              <a:cs typeface="Arial" panose="020B0604020202020204" pitchFamily="34" charset="0"/>
            </a:endParaRPr>
          </a:p>
          <a:p>
            <a:pPr marL="400050" lvl="0" indent="-1714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rPr>
              <a:t>to outline/discuss how we can work </a:t>
            </a:r>
            <a:r>
              <a:rPr lang="en-GB" sz="1200" dirty="0">
                <a:effectLst/>
                <a:latin typeface="Arial" panose="020B0604020202020204" pitchFamily="34" charset="0"/>
                <a:cs typeface="Arial" panose="020B0604020202020204" pitchFamily="34" charset="0"/>
              </a:rPr>
              <a:t>collaboratively/with other </a:t>
            </a:r>
            <a:r>
              <a:rPr lang="en-GB" dirty="0">
                <a:latin typeface="Arial" panose="020B0604020202020204" pitchFamily="34" charset="0"/>
                <a:cs typeface="Arial" panose="020B0604020202020204" pitchFamily="34" charset="0"/>
              </a:rPr>
              <a:t>agencies </a:t>
            </a:r>
            <a:r>
              <a:rPr lang="en-GB" sz="1200" dirty="0">
                <a:effectLst/>
                <a:latin typeface="Arial" panose="020B0604020202020204" pitchFamily="34" charset="0"/>
                <a:cs typeface="Arial" panose="020B0604020202020204" pitchFamily="34" charset="0"/>
              </a:rPr>
              <a:t>working with the learner and family to maximise access to information.</a:t>
            </a:r>
            <a:endParaRPr lang="en-GB" dirty="0">
              <a:latin typeface="Arial" panose="020B0604020202020204" pitchFamily="34" charset="0"/>
              <a:cs typeface="Arial" panose="020B0604020202020204" pitchFamily="34" charset="0"/>
              <a:sym typeface="Arial"/>
            </a:endParaRPr>
          </a:p>
          <a:p>
            <a:pPr marL="400050" lvl="0" indent="-1714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sym typeface="Arial"/>
              </a:rPr>
              <a:t>to discuss and pool together as a sensory team, practical strategies/equipment/resources we use to support this area.</a:t>
            </a:r>
          </a:p>
          <a:p>
            <a:pPr marL="228600" lvl="0" algn="l"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sym typeface="Arial"/>
            </a:endParaRPr>
          </a:p>
          <a:p>
            <a:pPr marL="228600" lvl="0" algn="l" rtl="0">
              <a:lnSpc>
                <a:spcPct val="100000"/>
              </a:lnSpc>
              <a:spcBef>
                <a:spcPts val="0"/>
              </a:spcBef>
              <a:spcAft>
                <a:spcPts val="0"/>
              </a:spcAft>
              <a:buSzPts val="1400"/>
            </a:pPr>
            <a:r>
              <a:rPr lang="en-GB" b="1" dirty="0">
                <a:latin typeface="Arial" panose="020B0604020202020204" pitchFamily="34" charset="0"/>
                <a:cs typeface="Arial" panose="020B0604020202020204" pitchFamily="34" charset="0"/>
                <a:sym typeface="Arial"/>
              </a:rPr>
              <a:t>A blank slide is provided on the next slide on which you can add your own training objectives to supplement the core objectives. </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b="0" dirty="0">
                <a:latin typeface="Arial"/>
                <a:cs typeface="Arial"/>
                <a:sym typeface="Arial"/>
              </a:rPr>
              <a:t>See previous slide notes.</a:t>
            </a:r>
            <a:endParaRPr lang="en-GB" b="0" dirty="0">
              <a:latin typeface="Arial"/>
              <a:cs typeface="Arial"/>
            </a:endParaRPr>
          </a:p>
          <a:p>
            <a:endParaRPr lang="en-GB" b="1" dirty="0">
              <a:latin typeface="Arial" panose="020B0604020202020204" pitchFamily="34" charset="0"/>
              <a:cs typeface="Arial" panose="020B0604020202020204" pitchFamily="34" charset="0"/>
              <a:sym typeface="Arial"/>
            </a:endParaRPr>
          </a:p>
          <a:p>
            <a:r>
              <a:rPr lang="en-GB" b="0" dirty="0">
                <a:latin typeface="Arial"/>
                <a:cs typeface="Arial"/>
                <a:sym typeface="Arial"/>
              </a:rPr>
              <a:t>In addition, Area 7 of the framework potentially lends itself to a high degree of</a:t>
            </a:r>
            <a:r>
              <a:rPr lang="en-GB" dirty="0">
                <a:latin typeface="Arial"/>
                <a:cs typeface="Arial"/>
                <a:sym typeface="Arial"/>
              </a:rPr>
              <a:t> </a:t>
            </a:r>
            <a:r>
              <a:rPr lang="en-GB" b="0" dirty="0">
                <a:latin typeface="Arial"/>
                <a:cs typeface="Arial"/>
                <a:sym typeface="Arial"/>
              </a:rPr>
              <a:t> customisation that cannot be covered in this core resource; this may include in-depth exploration of a particular area. The list of possible objectives below illustrates this point:</a:t>
            </a:r>
            <a:r>
              <a:rPr lang="en-GB" dirty="0">
                <a:latin typeface="Arial"/>
                <a:cs typeface="Arial"/>
                <a:sym typeface="Arial"/>
              </a:rPr>
              <a:t> </a:t>
            </a:r>
            <a:endParaRPr lang="en-GB"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200" dirty="0">
                <a:latin typeface="Arial"/>
                <a:cs typeface="Arial"/>
              </a:rPr>
              <a:t>look at examination access arrangements for pupil (name of pupil</a:t>
            </a:r>
            <a:r>
              <a:rPr lang="en-GB" dirty="0">
                <a:latin typeface="Arial"/>
                <a:cs typeface="Arial"/>
              </a:rPr>
              <a:t>) and highlight the need for careful planning given </a:t>
            </a:r>
            <a:r>
              <a:rPr lang="en-GB" dirty="0">
                <a:latin typeface="Calibri"/>
                <a:ea typeface="Calibri"/>
                <a:cs typeface="Calibri"/>
              </a:rPr>
              <a:t>the</a:t>
            </a:r>
            <a:r>
              <a:rPr lang="en-GB" dirty="0"/>
              <a:t> limited range of accessible formats.</a:t>
            </a:r>
            <a:endParaRPr lang="en-GB" sz="1200" b="1" dirty="0">
              <a:latin typeface="Arial"/>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a:cs typeface="Arial"/>
              </a:rPr>
              <a:t>provide a guide to modification of materials for pupil (name of pupil).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a:cs typeface="Arial"/>
              </a:rPr>
              <a:t>explore approaches to producing tactile graphics and supporting pupil (name of pupil) in the reading/understanding of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a:cs typeface="Arial"/>
              </a:rPr>
              <a:t>explore how we support pupil (name of pupil) use of low vision aids.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a:cs typeface="Arial"/>
              </a:rPr>
              <a:t>explore how pupil (name of pupil) can be supported in study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a:cs typeface="Arial"/>
              </a:rPr>
              <a:t>provide training in the use of braille transcription software/embosser.</a:t>
            </a:r>
          </a:p>
          <a:p>
            <a:pPr marL="171450" indent="-171450">
              <a:buFont typeface="Arial" panose="020B0604020202020204" pitchFamily="34" charset="0"/>
              <a:buChar char="•"/>
              <a:defRPr/>
            </a:pPr>
            <a:r>
              <a:rPr lang="en-GB" sz="1200" dirty="0">
                <a:latin typeface="Arial"/>
                <a:cs typeface="Arial"/>
              </a:rPr>
              <a:t>provide training on how pupil (name of pupil) produces and manages their work (e.g. laptop management training to a TA).</a:t>
            </a:r>
            <a:r>
              <a:rPr lang="en-GB" dirty="0">
                <a:latin typeface="Arial"/>
                <a:cs typeface="Arial"/>
              </a:rPr>
              <a:t>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200" dirty="0">
                <a:latin typeface="Arial"/>
                <a:cs typeface="Arial"/>
              </a:rPr>
              <a:t>explore the legislative requirements/responsibilities around accessible materials (The Equality Act</a:t>
            </a:r>
            <a:r>
              <a:rPr lang="en-GB" dirty="0">
                <a:latin typeface="Arial"/>
                <a:cs typeface="Arial"/>
              </a:rPr>
              <a:t> </a:t>
            </a:r>
            <a:r>
              <a:rPr lang="en-GB" sz="1200" dirty="0">
                <a:latin typeface="Arial"/>
                <a:cs typeface="Arial"/>
              </a:rPr>
              <a:t> [2010] covering England/Wales/Scotland and</a:t>
            </a:r>
            <a:r>
              <a:rPr lang="en-GB" dirty="0">
                <a:latin typeface="Arial"/>
                <a:cs typeface="Arial"/>
              </a:rPr>
              <a:t> </a:t>
            </a:r>
            <a:r>
              <a:rPr lang="en-GB" sz="1200" dirty="0">
                <a:latin typeface="Arial"/>
                <a:cs typeface="Arial"/>
              </a:rPr>
              <a:t>Disability Discrimination Act (2005) in Northern Ireland, </a:t>
            </a:r>
            <a:r>
              <a:rPr lang="en-GB" dirty="0">
                <a:latin typeface="Arial"/>
                <a:cs typeface="Arial"/>
              </a:rPr>
              <a:t>originally </a:t>
            </a:r>
            <a:r>
              <a:rPr lang="en-GB" sz="1200" dirty="0">
                <a:latin typeface="Arial"/>
                <a:cs typeface="Arial"/>
              </a:rPr>
              <a:t>not covering schools, but extended to do so by the Special Educational Needs and Discrimination Order</a:t>
            </a:r>
            <a:r>
              <a:rPr lang="en-GB" dirty="0">
                <a:latin typeface="Arial"/>
                <a:cs typeface="Arial"/>
              </a:rPr>
              <a:t> </a:t>
            </a:r>
            <a:r>
              <a:rPr lang="en-GB" sz="1200" dirty="0">
                <a:latin typeface="Arial"/>
                <a:cs typeface="Arial"/>
              </a:rPr>
              <a:t> [NI]. A short guide can be </a:t>
            </a:r>
            <a:r>
              <a:rPr lang="en-GB" dirty="0">
                <a:latin typeface="Arial"/>
                <a:cs typeface="Arial"/>
              </a:rPr>
              <a:t>found here</a:t>
            </a:r>
            <a:r>
              <a:rPr lang="en-GB" sz="1200" dirty="0">
                <a:latin typeface="Arial"/>
                <a:cs typeface="Arial"/>
              </a:rPr>
              <a:t>:</a:t>
            </a:r>
            <a:r>
              <a:rPr lang="en-GB" dirty="0">
                <a:latin typeface="Arial"/>
                <a:cs typeface="Arial"/>
              </a:rPr>
              <a:t> </a:t>
            </a:r>
            <a:r>
              <a:rPr lang="en-GB" dirty="0"/>
              <a:t>https://www.equalityni.org/ECNI/media/ECNI/Publications/Employers%20and%20Service%20Providers/SENDOshortguide2010.pdf (do</a:t>
            </a:r>
            <a:r>
              <a:rPr lang="en-GB" sz="1200" dirty="0">
                <a:latin typeface="+mn-lt"/>
                <a:cs typeface="+mn-cs"/>
              </a:rPr>
              <a:t> note that links are current at the time of writing, but weblinks can change</a:t>
            </a:r>
            <a:r>
              <a:rPr lang="en-GB" dirty="0"/>
              <a:t>).</a:t>
            </a: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highlight>
                <a:srgbClr val="FFFF00"/>
              </a:highlight>
              <a:latin typeface="Arial" panose="020B0604020202020204" pitchFamily="34" charset="0"/>
              <a:cs typeface="Arial" panose="020B0604020202020204" pitchFamily="34" charset="0"/>
            </a:endParaRPr>
          </a:p>
          <a:p>
            <a:pPr>
              <a:defRPr/>
            </a:pPr>
            <a:r>
              <a:rPr lang="en-GB" sz="1200" dirty="0">
                <a:latin typeface="Arial" panose="020B0604020202020204" pitchFamily="34" charset="0"/>
                <a:cs typeface="Arial" panose="020B0604020202020204" pitchFamily="34" charset="0"/>
              </a:rPr>
              <a:t>Run through the key points which are taken directly from the CFVI. Explain that adjustments should be anticipatory so that the child/young person is able to access this information at the same time as their peers, for example, through the use of tactile symbols or a tactile diagram. There is a recognition that particular tasks (which may be linked to particular disciplines, formats, or activities) may have associated ways of presenting and accessing information. This may require specific teaching or adjustment. </a:t>
            </a:r>
            <a:endParaRPr lang="en-GB" sz="1200" dirty="0">
              <a:solidFill>
                <a:srgbClr val="575757"/>
              </a:solidFill>
              <a:latin typeface="Arial" panose="020B0604020202020204" pitchFamily="34" charset="0"/>
              <a:cs typeface="Arial" panose="020B0604020202020204" pitchFamily="34" charset="0"/>
            </a:endParaRPr>
          </a:p>
          <a:p>
            <a:pPr>
              <a:defRPr/>
            </a:pPr>
            <a:endParaRPr lang="en-GB" sz="1200" dirty="0">
              <a:highlight>
                <a:srgbClr val="FFFF00"/>
              </a:highligh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Also emphasise the point that accessing information is more than a child or young person receiving materials that are appropriately modified to meet their needs e.g. font size/type/boldness of font size adjusted/learning supported by real objects/braille/tactile diagrams etc. It is also about their management and production of information. Examples include:</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to work with a modified textbook or work of literature when page numbers don’t match the “standard” text”;  how to access electronic textbooks.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space to work with worksheets/real objects/perhaps technology to produce information.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to store/organise work that may not be of a standard size.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to produce work using technology and “manage” the work produced it by saving/storing it using a method that means it can easily be found again.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being allowed to use a pen without a “pen licence” from a teacher to indicate that their handwriting is accepted to be of a good standard, and they can transition from use of a pencil to a pen before that point, if that provides better access/ability to read back.</a:t>
            </a:r>
            <a:endParaRPr lang="en-GB" sz="1200" dirty="0">
              <a:latin typeface="Arial" panose="020B0604020202020204" pitchFamily="34" charset="0"/>
              <a:ea typeface="Calibri" panose="020F0502020204030204"/>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being allowed to use print rather than cursive writing if that improves ability to read back own work.</a:t>
            </a:r>
          </a:p>
          <a:p>
            <a:pPr marL="171450" indent="-171450">
              <a:buFont typeface="Arial" panose="020B0604020202020204" pitchFamily="34" charset="0"/>
              <a:buChar char="•"/>
              <a:defRPr/>
            </a:pPr>
            <a:r>
              <a:rPr lang="en-GB" sz="1200" dirty="0">
                <a:latin typeface="Arial" panose="020B0604020202020204" pitchFamily="34" charset="0"/>
                <a:cs typeface="Arial" panose="020B0604020202020204" pitchFamily="34" charset="0"/>
              </a:rPr>
              <a:t>in adulthood and wider world being able to access and manage household; documents/information or information in the workplace; accessing recipes, social media, emergency information, local tradespeople, holiday bookings, street signage, medical services and records, banking etc.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information is shared with teachers e.g. will work not done in exercise book be shared electronically or printed and filed?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will the student access any written teacher feedback?</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will the student access information provided by peers?</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Working towards the maximum amount of independence is key. </a:t>
            </a: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about potential barriers to access associated with vision impairment in this area through use of some short scenarios.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first consider how vision can inform a child/young person without a vision impairment when using their near vision to access a worksheet on 2D shapes. This scenario has been chosen because 2D shapes is covered in both primary and secondary education: it might start with the naming of “basic” 2D shapes such as triangle/square and at later this topic may cover </a:t>
            </a:r>
            <a:r>
              <a:rPr lang="en-GB" b="0" i="0" dirty="0">
                <a:effectLst/>
                <a:latin typeface="Nunito Sans" panose="020B0604020202020204" pitchFamily="2" charset="0"/>
              </a:rPr>
              <a:t>symmetry, perimeter, area, circles, sectors, arcs and angles in polygons.</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child/young person in this situation: a key, obvious point, is that child with vision can quickly skim a one page A4 worksheet and glean a lot of information quickly.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Next, using the next slide, we consider the same situation for a child/young person who has little or no useful vision.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a:cs typeface="Arial"/>
              </a:rPr>
              <a:t>Optional activity</a:t>
            </a: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There are very many examples of worksheets relating to 2D shapes available free of charge online. To make this activity (or a situation/scenario you may produce that is of more relevance to your training), more practical, printing off the text and asking the audience to explore it with or without simulation spectacles would be a good approach.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Consider the same situation for a student who has reduced near and distance vision.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Invite the audience to first share their views about the ways the student’s experience of this situation might differ in comparison to those without a vision impairment.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Discuss some of the ways in which potential barriers to access for this child/young person can be reduced in the scenario. To structure the discussion, you can consider: adaptations to printed materials; use of technology; guidance around measurement tolerances and children and young people with a VI.</a:t>
            </a: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A </a:t>
            </a:r>
            <a:r>
              <a:rPr lang="en-GB" b="1" i="0" dirty="0">
                <a:latin typeface="Arial" panose="020B0604020202020204" pitchFamily="34" charset="0"/>
                <a:cs typeface="Arial" panose="020B0604020202020204" pitchFamily="34" charset="0"/>
              </a:rPr>
              <a:t>customisable slide </a:t>
            </a:r>
            <a:r>
              <a:rPr lang="en-GB" i="0" dirty="0">
                <a:latin typeface="Arial" panose="020B0604020202020204" pitchFamily="34" charset="0"/>
                <a:cs typeface="Arial" panose="020B0604020202020204" pitchFamily="34" charset="0"/>
              </a:rPr>
              <a:t>is included in this resource for you to develop your own scenario/s. </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a:cs typeface="Arial"/>
              </a:rPr>
              <a:t>Guidance for speaker</a:t>
            </a:r>
          </a:p>
          <a:p>
            <a:pPr marL="0" indent="0">
              <a:buFont typeface="Arial" panose="020B0604020202020204" pitchFamily="34" charset="0"/>
              <a:buNone/>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i="0" dirty="0">
                <a:latin typeface="Arial"/>
                <a:cs typeface="Arial"/>
              </a:rPr>
              <a:t>This is a customisable slide that allows you to create your own scenario/s for a discussion about potential barriers to access</a:t>
            </a:r>
            <a:r>
              <a:rPr lang="en-GB" dirty="0">
                <a:latin typeface="Arial"/>
                <a:cs typeface="Arial"/>
              </a:rPr>
              <a:t> </a:t>
            </a:r>
            <a:r>
              <a:rPr lang="en-GB" i="0" dirty="0">
                <a:latin typeface="Arial"/>
                <a:cs typeface="Arial"/>
              </a:rPr>
              <a:t> and how these can be reduced.</a:t>
            </a:r>
            <a:r>
              <a:rPr lang="en-GB" dirty="0">
                <a:latin typeface="Arial"/>
                <a:cs typeface="Arial"/>
              </a:rPr>
              <a:t>  </a:t>
            </a:r>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i="0" dirty="0">
                <a:latin typeface="Arial"/>
                <a:cs typeface="Arial"/>
              </a:rPr>
              <a:t>A further example of a scenario has been provided by the Consultation Group who helped in the development of this resource:</a:t>
            </a: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0" dirty="0">
                <a:effectLst/>
                <a:latin typeface="Arial"/>
                <a:ea typeface="Calibri" panose="020F0502020204030204" pitchFamily="34" charset="0"/>
                <a:cs typeface="Arial"/>
              </a:rPr>
              <a:t>Scenario: A meeting to be held where the CYP is to be at the centre of the meeting</a:t>
            </a:r>
          </a:p>
          <a:p>
            <a:pPr algn="just">
              <a:lnSpc>
                <a:spcPct val="107000"/>
              </a:lnSpc>
              <a:spcAft>
                <a:spcPts val="800"/>
              </a:spcAft>
            </a:pPr>
            <a:endParaRPr lang="en-GB" sz="1800" i="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GB" sz="1800" b="1" i="0" dirty="0">
                <a:effectLst/>
                <a:latin typeface="Arial"/>
                <a:ea typeface="Calibri" panose="020F0502020204030204" pitchFamily="34" charset="0"/>
                <a:cs typeface="Arial"/>
              </a:rPr>
              <a:t>Situation</a:t>
            </a:r>
          </a:p>
          <a:p>
            <a:pPr>
              <a:lnSpc>
                <a:spcPct val="107000"/>
              </a:lnSpc>
              <a:spcAft>
                <a:spcPts val="800"/>
              </a:spcAft>
            </a:pPr>
            <a:endParaRPr lang="en-GB" sz="1800" b="1" dirty="0">
              <a:latin typeface="Arial"/>
              <a:ea typeface="Calibri" panose="020F0502020204030204" pitchFamily="34" charset="0"/>
              <a:cs typeface="Arial"/>
            </a:endParaRPr>
          </a:p>
          <a:p>
            <a:pPr algn="l">
              <a:lnSpc>
                <a:spcPct val="107000"/>
              </a:lnSpc>
              <a:spcAft>
                <a:spcPts val="800"/>
              </a:spcAft>
            </a:pPr>
            <a:r>
              <a:rPr lang="en-GB" sz="1800" i="0" dirty="0">
                <a:effectLst/>
                <a:latin typeface="Arial"/>
                <a:ea typeface="Calibri" panose="020F0502020204030204" pitchFamily="34" charset="0"/>
                <a:cs typeface="Arial"/>
              </a:rPr>
              <a:t>A young person with VI who uses Braille/learns through tactile means attending an Annual Review meeting about their needs/progress at school.</a:t>
            </a:r>
          </a:p>
          <a:p>
            <a:pPr algn="l">
              <a:lnSpc>
                <a:spcPct val="107000"/>
              </a:lnSpc>
              <a:spcAft>
                <a:spcPts val="800"/>
              </a:spcAft>
            </a:pPr>
            <a:endParaRPr lang="en-GB" sz="1800" i="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1" i="0">
                <a:effectLst/>
                <a:latin typeface="Arial"/>
                <a:ea typeface="Calibri" panose="020F0502020204030204" pitchFamily="34" charset="0"/>
                <a:cs typeface="Arial"/>
              </a:rPr>
              <a:t>Inclusive strategies</a:t>
            </a:r>
            <a:r>
              <a:rPr lang="en-GB" sz="1800" b="1" i="0" dirty="0">
                <a:effectLst/>
                <a:latin typeface="Arial"/>
                <a:ea typeface="Calibri" panose="020F0502020204030204" pitchFamily="34" charset="0"/>
                <a:cs typeface="Arial"/>
              </a:rPr>
              <a:t>:</a:t>
            </a:r>
          </a:p>
          <a:p>
            <a:pPr marL="457200" algn="l">
              <a:lnSpc>
                <a:spcPct val="107000"/>
              </a:lnSpc>
            </a:pPr>
            <a:endParaRPr lang="en-GB" sz="1800" i="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l">
              <a:lnSpc>
                <a:spcPct val="107000"/>
              </a:lnSpc>
              <a:buFont typeface="Arial" panose="020B0604020202020204" pitchFamily="34" charset="0"/>
              <a:buChar char="•"/>
            </a:pPr>
            <a:r>
              <a:rPr lang="en-GB" sz="1800" i="0" dirty="0">
                <a:effectLst/>
                <a:latin typeface="Arial"/>
                <a:ea typeface="Calibri" panose="020F0502020204030204" pitchFamily="34" charset="0"/>
                <a:cs typeface="Arial"/>
              </a:rPr>
              <a:t>Discuss with student beforehand what the meeting is about and who might be there/their roles.</a:t>
            </a:r>
          </a:p>
          <a:p>
            <a:pPr marL="742950" indent="-285750" algn="l">
              <a:lnSpc>
                <a:spcPct val="107000"/>
              </a:lnSpc>
              <a:buFont typeface="Arial" panose="020B0604020202020204" pitchFamily="34" charset="0"/>
              <a:buChar char="•"/>
            </a:pPr>
            <a:r>
              <a:rPr lang="en-GB" sz="1800" i="0" dirty="0">
                <a:effectLst/>
                <a:latin typeface="Arial"/>
                <a:ea typeface="Calibri" panose="020F0502020204030204" pitchFamily="34" charset="0"/>
                <a:cs typeface="Arial"/>
              </a:rPr>
              <a:t>Discuss with student how they might want to access the meeting, i.e. face to face, through Teams/Zoom/other online platform.</a:t>
            </a:r>
          </a:p>
          <a:p>
            <a:pPr marL="742950" indent="-285750" algn="l">
              <a:lnSpc>
                <a:spcPct val="107000"/>
              </a:lnSpc>
              <a:buFont typeface="Arial" panose="020B0604020202020204" pitchFamily="34" charset="0"/>
              <a:buChar char="•"/>
            </a:pPr>
            <a:r>
              <a:rPr lang="en-GB" sz="1800" i="0" dirty="0">
                <a:effectLst/>
                <a:latin typeface="Arial"/>
                <a:ea typeface="Calibri" panose="020F0502020204030204" pitchFamily="34" charset="0"/>
                <a:cs typeface="Arial"/>
              </a:rPr>
              <a:t>Does student know how to access the online platform/equipment to attend meeting online if that is chosen route?</a:t>
            </a:r>
          </a:p>
          <a:p>
            <a:pPr marL="742950" indent="-285750" algn="l">
              <a:lnSpc>
                <a:spcPct val="107000"/>
              </a:lnSpc>
              <a:buFont typeface="Arial" panose="020B0604020202020204" pitchFamily="34" charset="0"/>
              <a:buChar char="•"/>
            </a:pPr>
            <a:r>
              <a:rPr lang="en-GB" sz="1800" i="0" dirty="0">
                <a:effectLst/>
                <a:latin typeface="Arial"/>
                <a:ea typeface="Calibri" panose="020F0502020204030204" pitchFamily="34" charset="0"/>
                <a:cs typeface="Arial"/>
              </a:rPr>
              <a:t>Are all materials/information for meeting sent to student in advance or sent to staff working with student, so that they can be modified/accessed independently? Would student benefit from accessing information in advance of the meeting?</a:t>
            </a:r>
          </a:p>
          <a:p>
            <a:pPr marL="742950" indent="-285750">
              <a:lnSpc>
                <a:spcPct val="107000"/>
              </a:lnSpc>
              <a:buFont typeface="Arial" panose="020B0604020202020204" pitchFamily="34" charset="0"/>
              <a:buChar char="•"/>
            </a:pPr>
            <a:r>
              <a:rPr lang="en-GB" sz="1800" i="0" dirty="0">
                <a:effectLst/>
                <a:latin typeface="Arial"/>
                <a:ea typeface="Calibri" panose="020F0502020204030204" pitchFamily="34" charset="0"/>
                <a:cs typeface="Arial"/>
              </a:rPr>
              <a:t>Does student need/want to provide written feedback or meeting response? How do they want to do this?</a:t>
            </a:r>
            <a:r>
              <a:rPr lang="en-GB" sz="1800" dirty="0">
                <a:latin typeface="Arial"/>
                <a:ea typeface="Calibri" panose="020F0502020204030204" pitchFamily="34" charset="0"/>
                <a:cs typeface="Arial"/>
              </a:rPr>
              <a:t> </a:t>
            </a:r>
            <a:endParaRPr lang="en-GB" sz="1800" i="0" dirty="0">
              <a:effectLst/>
              <a:latin typeface="Arial" panose="020B0604020202020204" pitchFamily="34" charset="0"/>
              <a:ea typeface="Calibri" panose="020F0502020204030204" pitchFamily="34" charset="0"/>
              <a:cs typeface="Times New Roman" panose="02020603050405020304" pitchFamily="18" charset="0"/>
            </a:endParaRPr>
          </a:p>
          <a:p>
            <a:pPr marL="742950" indent="-285750" algn="l">
              <a:lnSpc>
                <a:spcPct val="107000"/>
              </a:lnSpc>
              <a:buFont typeface="Arial" panose="020B0604020202020204" pitchFamily="34" charset="0"/>
              <a:buChar char="•"/>
            </a:pPr>
            <a:r>
              <a:rPr lang="en-GB" sz="1800" i="0" dirty="0">
                <a:effectLst/>
                <a:latin typeface="Arial"/>
                <a:ea typeface="Calibri" panose="020F0502020204030204" pitchFamily="34" charset="0"/>
                <a:cs typeface="Arial"/>
              </a:rPr>
              <a:t>Will information need to be transcribed for print users in advance?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190136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40634567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rnib.org.uk/professionals/health-social-care-education-professionals/education-professionals/curriculum-framework-for-children-and-young-people-with-vision-impairment/" TargetMode="External"/><Relationship Id="rId5" Type="http://schemas.openxmlformats.org/officeDocument/2006/relationships/hyperlink" Target="https://www.rnibbookshare.org/cms/" TargetMode="External"/><Relationship Id="rId4" Type="http://schemas.openxmlformats.org/officeDocument/2006/relationships/hyperlink" Target="https://www.rnibbookshare.org/cms/accessing-information-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99948" y="3589009"/>
            <a:ext cx="8620018" cy="1288788"/>
          </a:xfrm>
        </p:spPr>
        <p:txBody>
          <a:bodyPr>
            <a:normAutofit fontScale="90000"/>
          </a:bodyPr>
          <a:lstStyle/>
          <a:p>
            <a:r>
              <a:rPr lang="en-GB" sz="2700" dirty="0"/>
              <a:t>Curriculum Framework for Children and Young People with Vision Impairment (CFVI): Core Training Resource 8</a:t>
            </a:r>
            <a:br>
              <a:rPr lang="en-GB" sz="2700" dirty="0"/>
            </a:br>
            <a:br>
              <a:rPr lang="en-GB" sz="2700" dirty="0"/>
            </a:br>
            <a:br>
              <a:rPr lang="en-GB" sz="2700" dirty="0"/>
            </a:br>
            <a:r>
              <a:rPr lang="en-GB" sz="2700" dirty="0"/>
              <a:t>Area 7: Accessing Information</a:t>
            </a:r>
            <a:br>
              <a:rPr lang="en-GB" sz="2400" i="1"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a:t>Why a focus on this area is important</a:t>
            </a:r>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1275581" y="1328012"/>
            <a:ext cx="8778240" cy="4351338"/>
          </a:xfrm>
        </p:spPr>
        <p:txBody>
          <a:bodyPr>
            <a:normAutofit lnSpcReduction="10000"/>
          </a:bodyPr>
          <a:lstStyle/>
          <a:p>
            <a:pPr marL="0" indent="0">
              <a:buNone/>
            </a:pPr>
            <a:endParaRPr lang="en-GB" sz="2000" dirty="0"/>
          </a:p>
          <a:p>
            <a:pPr>
              <a:lnSpc>
                <a:spcPct val="100000"/>
              </a:lnSpc>
            </a:pPr>
            <a:r>
              <a:rPr lang="en-GB" sz="2000" dirty="0"/>
              <a:t>Children and young people with a VI will have reduced access to information produced in “standard” formats. They may need intervention to learn strategies to organise information, to use technology to access information and to produce information independently in a format they can access/read back.</a:t>
            </a:r>
          </a:p>
          <a:p>
            <a:pPr>
              <a:lnSpc>
                <a:spcPct val="100000"/>
              </a:lnSpc>
            </a:pP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Accessing information is key to enabling children/young people to fully participate in all areas of education and the wider world  alongside their peers. </a:t>
            </a:r>
            <a:r>
              <a:rPr lang="en-GB" sz="2000" dirty="0">
                <a:solidFill>
                  <a:srgbClr val="000000"/>
                </a:solidFill>
                <a:ea typeface="Calibri" panose="020F0502020204030204" pitchFamily="34" charset="0"/>
                <a:cs typeface="Times New Roman" panose="02020603050405020304" pitchFamily="18" charset="0"/>
              </a:rPr>
              <a:t>In education, it is an important factor in promoting achievement and progress that is commensurate with the underlying cognitive ability of the pupil/student. It also has a role to play in social interaction. </a:t>
            </a:r>
            <a:endParaRPr lang="en-GB" sz="2000" dirty="0"/>
          </a:p>
          <a:p>
            <a:pPr>
              <a:lnSpc>
                <a:spcPct val="100000"/>
              </a:lnSpc>
            </a:pPr>
            <a:r>
              <a:rPr lang="en-GB" sz="2000" dirty="0"/>
              <a:t>So ….reduced vision will require interventions to ensure an appropriate access to information is secured. </a:t>
            </a:r>
          </a:p>
          <a:p>
            <a:pPr marL="0" indent="0">
              <a:buNone/>
            </a:pPr>
            <a:endParaRPr lang="en-GB" dirty="0"/>
          </a:p>
        </p:txBody>
      </p:sp>
    </p:spTree>
    <p:extLst>
      <p:ext uri="{BB962C8B-B14F-4D97-AF65-F5344CB8AC3E}">
        <p14:creationId xmlns:p14="http://schemas.microsoft.com/office/powerpoint/2010/main" val="215927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a:xfrm>
            <a:off x="1361440" y="365125"/>
            <a:ext cx="8949958" cy="1325563"/>
          </a:xfrm>
        </p:spPr>
        <p:txBody>
          <a:bodyPr>
            <a:noAutofit/>
          </a:bodyPr>
          <a:lstStyle/>
          <a:p>
            <a:r>
              <a:rPr lang="en-GB" sz="300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361440" y="1690688"/>
            <a:ext cx="8778240" cy="4169785"/>
          </a:xfrm>
        </p:spPr>
        <p:txBody>
          <a:bodyPr vert="horz" lIns="91440" tIns="45720" rIns="91440" bIns="45720" rtlCol="0" anchor="t">
            <a:normAutofit/>
          </a:bodyPr>
          <a:lstStyle/>
          <a:p>
            <a:pPr marL="0" indent="0">
              <a:buNone/>
            </a:pPr>
            <a:endPar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2000" dirty="0">
                <a:solidFill>
                  <a:srgbClr val="000000"/>
                </a:solidFill>
                <a:effectLst/>
                <a:latin typeface="Arial"/>
                <a:ea typeface="Calibri" panose="020F0502020204030204" pitchFamily="34" charset="0"/>
                <a:cs typeface="Times New Roman"/>
              </a:rPr>
              <a:t>Accessing information is key to (name of child) being able to fully participate in </a:t>
            </a:r>
            <a:r>
              <a:rPr lang="en-GB" sz="2000" dirty="0">
                <a:solidFill>
                  <a:srgbClr val="000000"/>
                </a:solidFill>
                <a:latin typeface="Arial"/>
                <a:ea typeface="Calibri" panose="020F0502020204030204" pitchFamily="34" charset="0"/>
                <a:cs typeface="Times New Roman"/>
              </a:rPr>
              <a:t>class </a:t>
            </a:r>
            <a:r>
              <a:rPr lang="en-GB" sz="2000" dirty="0">
                <a:solidFill>
                  <a:srgbClr val="000000"/>
                </a:solidFill>
                <a:effectLst/>
                <a:latin typeface="Arial"/>
                <a:ea typeface="Calibri" panose="020F0502020204030204" pitchFamily="34" charset="0"/>
                <a:cs typeface="Times New Roman"/>
              </a:rPr>
              <a:t>alongside their peers.</a:t>
            </a:r>
            <a:r>
              <a:rPr lang="en-GB" sz="2000" dirty="0">
                <a:solidFill>
                  <a:srgbClr val="000000"/>
                </a:solidFill>
                <a:latin typeface="Arial"/>
                <a:ea typeface="Calibri" panose="020F0502020204030204" pitchFamily="34" charset="0"/>
                <a:cs typeface="Times New Roman"/>
              </a:rPr>
              <a:t> </a:t>
            </a:r>
            <a:endParaRPr lang="en-GB" sz="2000" dirty="0"/>
          </a:p>
          <a:p>
            <a:pPr marL="0" indent="0">
              <a:buNone/>
            </a:pPr>
            <a:r>
              <a:rPr lang="en-GB" sz="2000" dirty="0">
                <a:effectLst/>
                <a:latin typeface="Arial"/>
                <a:ea typeface="Times New Roman" panose="02020603050405020304" pitchFamily="18" charset="0"/>
                <a:cs typeface="Arial"/>
              </a:rPr>
              <a:t>Individual support will be informed by:</a:t>
            </a:r>
            <a:endParaRPr lang="en-GB" sz="2000" dirty="0">
              <a:latin typeface="Arial"/>
              <a:cs typeface="Arial"/>
            </a:endParaRPr>
          </a:p>
          <a:p>
            <a:r>
              <a:rPr lang="en-GB" sz="2000" dirty="0">
                <a:latin typeface="Arial"/>
                <a:cs typeface="Arial"/>
              </a:rPr>
              <a:t>Details of pupil’s vision impairment.</a:t>
            </a:r>
            <a:endParaRPr lang="en-GB" sz="2000" dirty="0"/>
          </a:p>
          <a:p>
            <a:r>
              <a:rPr lang="en-GB" sz="2000" dirty="0">
                <a:latin typeface="Arial"/>
                <a:cs typeface="Arial"/>
              </a:rPr>
              <a:t>How it influences their access to the curriculum/social interactions.</a:t>
            </a:r>
            <a:endParaRPr lang="en-GB" sz="2000" dirty="0"/>
          </a:p>
          <a:p>
            <a:r>
              <a:rPr lang="en-GB" sz="2000" dirty="0">
                <a:latin typeface="Arial"/>
                <a:cs typeface="Arial"/>
              </a:rPr>
              <a:t>What interventions are in place to promote sensory development? </a:t>
            </a:r>
          </a:p>
          <a:p>
            <a:r>
              <a:rPr lang="en-GB" sz="2000" dirty="0">
                <a:latin typeface="Arial"/>
                <a:cs typeface="Arial"/>
              </a:rPr>
              <a:t>What are the envisaged outcomes? </a:t>
            </a:r>
            <a:endParaRPr lang="en-GB" dirty="0"/>
          </a:p>
          <a:p>
            <a:r>
              <a:rPr lang="en-GB" sz="2000" dirty="0">
                <a:latin typeface="Arial"/>
                <a:cs typeface="Arial"/>
              </a:rPr>
              <a:t>Who delivers/works on these outcomes? </a:t>
            </a:r>
            <a:endParaRPr lang="en-GB" sz="2000" dirty="0"/>
          </a:p>
          <a:p>
            <a:pPr marL="0" indent="0">
              <a:buNone/>
            </a:pPr>
            <a:endParaRPr lang="en-GB" sz="2400" i="1" dirty="0"/>
          </a:p>
          <a:p>
            <a:pPr marL="0" indent="0">
              <a:buNone/>
            </a:pPr>
            <a:endParaRPr lang="en-GB" sz="2400" i="1" dirty="0"/>
          </a:p>
        </p:txBody>
      </p:sp>
    </p:spTree>
    <p:extLst>
      <p:ext uri="{BB962C8B-B14F-4D97-AF65-F5344CB8AC3E}">
        <p14:creationId xmlns:p14="http://schemas.microsoft.com/office/powerpoint/2010/main" val="168051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a:t>
            </a:r>
            <a:r>
              <a:rPr lang="en-GB" sz="3000" dirty="0">
                <a:latin typeface="Arial"/>
                <a:ea typeface="Times New Roman" panose="02020603050405020304" pitchFamily="18" charset="0"/>
                <a:cs typeface="Times New Roman"/>
              </a:rPr>
              <a:t>7</a:t>
            </a:r>
            <a:r>
              <a:rPr lang="en-GB" sz="3000" dirty="0">
                <a:effectLst/>
                <a:latin typeface="Arial"/>
                <a:ea typeface="Times New Roman" panose="02020603050405020304" pitchFamily="18" charset="0"/>
                <a:cs typeface="Times New Roman"/>
              </a:rPr>
              <a:t> listed in CFVI to reduce barriers</a:t>
            </a:r>
            <a:r>
              <a:rPr lang="en-GB" sz="3000" dirty="0">
                <a:latin typeface="Arial"/>
                <a:ea typeface="Times New Roman" panose="02020603050405020304" pitchFamily="18" charset="0"/>
                <a:cs typeface="Times New Roman"/>
              </a:rPr>
              <a:t>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380364" marR="107314" indent="-342900">
              <a:spcBef>
                <a:spcPts val="240"/>
              </a:spcBef>
              <a:buSzPct val="128571"/>
              <a:tabLst>
                <a:tab pos="218440" algn="l"/>
              </a:tabLst>
            </a:pPr>
            <a:r>
              <a:rPr lang="en-GB" sz="2000" dirty="0">
                <a:latin typeface="+mn-lt"/>
                <a:cs typeface="Tahoma"/>
              </a:rPr>
              <a:t>Understanding</a:t>
            </a:r>
            <a:r>
              <a:rPr lang="en-GB" sz="2000" spc="20" dirty="0">
                <a:latin typeface="+mn-lt"/>
                <a:cs typeface="Tahoma"/>
              </a:rPr>
              <a:t> </a:t>
            </a:r>
            <a:r>
              <a:rPr lang="en-GB" sz="2000" dirty="0">
                <a:latin typeface="+mn-lt"/>
                <a:cs typeface="Tahoma"/>
              </a:rPr>
              <a:t>and</a:t>
            </a:r>
            <a:r>
              <a:rPr lang="en-GB" sz="2000" spc="25" dirty="0">
                <a:latin typeface="+mn-lt"/>
                <a:cs typeface="Tahoma"/>
              </a:rPr>
              <a:t> </a:t>
            </a:r>
            <a:r>
              <a:rPr lang="en-GB" sz="2000" dirty="0">
                <a:latin typeface="+mn-lt"/>
                <a:cs typeface="Tahoma"/>
              </a:rPr>
              <a:t>developing</a:t>
            </a:r>
            <a:r>
              <a:rPr lang="en-GB" sz="2000" spc="25" dirty="0">
                <a:latin typeface="+mn-lt"/>
                <a:cs typeface="Tahoma"/>
              </a:rPr>
              <a:t> </a:t>
            </a:r>
            <a:r>
              <a:rPr lang="en-GB" sz="2000" dirty="0">
                <a:latin typeface="+mn-lt"/>
                <a:cs typeface="Tahoma"/>
              </a:rPr>
              <a:t>a</a:t>
            </a:r>
            <a:r>
              <a:rPr lang="en-GB" sz="2000" spc="20" dirty="0">
                <a:latin typeface="+mn-lt"/>
                <a:cs typeface="Tahoma"/>
              </a:rPr>
              <a:t> </a:t>
            </a:r>
            <a:r>
              <a:rPr lang="en-GB" sz="2000" dirty="0">
                <a:latin typeface="+mn-lt"/>
                <a:cs typeface="Tahoma"/>
              </a:rPr>
              <a:t>range</a:t>
            </a:r>
            <a:r>
              <a:rPr lang="en-GB" sz="2000" spc="25" dirty="0">
                <a:latin typeface="+mn-lt"/>
                <a:cs typeface="Tahoma"/>
              </a:rPr>
              <a:t> </a:t>
            </a:r>
            <a:r>
              <a:rPr lang="en-GB" sz="2000" dirty="0">
                <a:latin typeface="+mn-lt"/>
                <a:cs typeface="Tahoma"/>
              </a:rPr>
              <a:t>of</a:t>
            </a:r>
            <a:r>
              <a:rPr lang="en-GB" sz="2000" spc="-20" dirty="0">
                <a:latin typeface="+mn-lt"/>
                <a:cs typeface="Tahoma"/>
              </a:rPr>
              <a:t> </a:t>
            </a:r>
            <a:r>
              <a:rPr lang="en-GB" sz="2000" dirty="0">
                <a:latin typeface="+mn-lt"/>
                <a:cs typeface="Tahoma"/>
              </a:rPr>
              <a:t>suitable</a:t>
            </a:r>
            <a:r>
              <a:rPr lang="en-GB" sz="2000" spc="25" dirty="0">
                <a:latin typeface="+mn-lt"/>
                <a:cs typeface="Tahoma"/>
              </a:rPr>
              <a:t> </a:t>
            </a:r>
            <a:r>
              <a:rPr lang="en-GB" sz="2000" dirty="0">
                <a:latin typeface="+mn-lt"/>
                <a:cs typeface="Tahoma"/>
              </a:rPr>
              <a:t>approaches</a:t>
            </a:r>
            <a:r>
              <a:rPr lang="en-GB" sz="2000" spc="-10" dirty="0">
                <a:latin typeface="+mn-lt"/>
                <a:cs typeface="Tahoma"/>
              </a:rPr>
              <a:t> </a:t>
            </a:r>
            <a:r>
              <a:rPr lang="en-GB" sz="2000" spc="50" dirty="0">
                <a:latin typeface="+mn-lt"/>
                <a:cs typeface="Tahoma"/>
              </a:rPr>
              <a:t>to</a:t>
            </a:r>
            <a:r>
              <a:rPr lang="en-GB" sz="2000" spc="25" dirty="0">
                <a:latin typeface="+mn-lt"/>
                <a:cs typeface="Tahoma"/>
              </a:rPr>
              <a:t> </a:t>
            </a:r>
            <a:r>
              <a:rPr lang="en-GB" sz="2000" spc="-10" dirty="0">
                <a:latin typeface="+mn-lt"/>
                <a:cs typeface="Tahoma"/>
              </a:rPr>
              <a:t>accessing </a:t>
            </a:r>
            <a:r>
              <a:rPr lang="en-GB" sz="2000" dirty="0">
                <a:latin typeface="+mn-lt"/>
                <a:cs typeface="Tahoma"/>
              </a:rPr>
              <a:t>and</a:t>
            </a:r>
            <a:r>
              <a:rPr lang="en-GB" sz="2000" spc="65" dirty="0">
                <a:latin typeface="+mn-lt"/>
                <a:cs typeface="Tahoma"/>
              </a:rPr>
              <a:t> </a:t>
            </a:r>
            <a:r>
              <a:rPr lang="en-GB" sz="2000" dirty="0">
                <a:latin typeface="+mn-lt"/>
                <a:cs typeface="Tahoma"/>
              </a:rPr>
              <a:t>presenting</a:t>
            </a:r>
            <a:r>
              <a:rPr lang="en-GB" sz="2000" spc="65" dirty="0">
                <a:latin typeface="+mn-lt"/>
                <a:cs typeface="Tahoma"/>
              </a:rPr>
              <a:t> </a:t>
            </a:r>
            <a:r>
              <a:rPr lang="en-GB" sz="2000" dirty="0">
                <a:latin typeface="+mn-lt"/>
                <a:cs typeface="Tahoma"/>
              </a:rPr>
              <a:t>information</a:t>
            </a:r>
            <a:r>
              <a:rPr lang="en-GB" sz="2000" spc="65" dirty="0">
                <a:latin typeface="+mn-lt"/>
                <a:cs typeface="Tahoma"/>
              </a:rPr>
              <a:t> </a:t>
            </a:r>
            <a:r>
              <a:rPr lang="en-GB" sz="2000" spc="-75" dirty="0">
                <a:latin typeface="+mn-lt"/>
                <a:cs typeface="Tahoma"/>
              </a:rPr>
              <a:t>(e.g.</a:t>
            </a:r>
            <a:r>
              <a:rPr lang="en-GB" sz="2000" spc="30" dirty="0">
                <a:latin typeface="+mn-lt"/>
                <a:cs typeface="Tahoma"/>
              </a:rPr>
              <a:t> </a:t>
            </a:r>
            <a:r>
              <a:rPr lang="en-GB" sz="2000" dirty="0">
                <a:latin typeface="+mn-lt"/>
                <a:cs typeface="Tahoma"/>
              </a:rPr>
              <a:t>tangible</a:t>
            </a:r>
            <a:r>
              <a:rPr lang="en-GB" sz="2000" spc="65" dirty="0">
                <a:latin typeface="+mn-lt"/>
                <a:cs typeface="Tahoma"/>
              </a:rPr>
              <a:t> </a:t>
            </a:r>
            <a:r>
              <a:rPr lang="en-GB" sz="2000" dirty="0">
                <a:latin typeface="+mn-lt"/>
                <a:cs typeface="Tahoma"/>
              </a:rPr>
              <a:t>objects/objects</a:t>
            </a:r>
            <a:r>
              <a:rPr lang="en-GB" sz="2000" spc="65" dirty="0">
                <a:latin typeface="+mn-lt"/>
                <a:cs typeface="Tahoma"/>
              </a:rPr>
              <a:t> </a:t>
            </a:r>
            <a:r>
              <a:rPr lang="en-GB" sz="2000" dirty="0">
                <a:latin typeface="+mn-lt"/>
                <a:cs typeface="Tahoma"/>
              </a:rPr>
              <a:t>of</a:t>
            </a:r>
            <a:r>
              <a:rPr lang="en-GB" sz="2000" spc="20" dirty="0">
                <a:latin typeface="+mn-lt"/>
                <a:cs typeface="Tahoma"/>
              </a:rPr>
              <a:t> </a:t>
            </a:r>
            <a:r>
              <a:rPr lang="en-GB" sz="2000" spc="-20" dirty="0">
                <a:latin typeface="+mn-lt"/>
                <a:cs typeface="Tahoma"/>
              </a:rPr>
              <a:t>reference,</a:t>
            </a:r>
            <a:r>
              <a:rPr lang="en-GB" sz="2000" spc="65" dirty="0">
                <a:latin typeface="+mn-lt"/>
                <a:cs typeface="Tahoma"/>
              </a:rPr>
              <a:t> </a:t>
            </a:r>
            <a:r>
              <a:rPr lang="en-GB" sz="2000" spc="-10" dirty="0">
                <a:latin typeface="+mn-lt"/>
                <a:cs typeface="Tahoma"/>
              </a:rPr>
              <a:t>print, speech,</a:t>
            </a:r>
            <a:r>
              <a:rPr lang="en-GB" sz="2000" spc="-25" dirty="0">
                <a:latin typeface="+mn-lt"/>
                <a:cs typeface="Tahoma"/>
              </a:rPr>
              <a:t> </a:t>
            </a:r>
            <a:r>
              <a:rPr lang="en-GB" sz="2000" dirty="0">
                <a:latin typeface="+mn-lt"/>
                <a:cs typeface="Tahoma"/>
              </a:rPr>
              <a:t>recordings,</a:t>
            </a:r>
            <a:r>
              <a:rPr lang="en-GB" sz="2000" spc="-20" dirty="0">
                <a:latin typeface="+mn-lt"/>
                <a:cs typeface="Tahoma"/>
              </a:rPr>
              <a:t> </a:t>
            </a:r>
            <a:r>
              <a:rPr lang="en-GB" sz="2000" dirty="0">
                <a:latin typeface="+mn-lt"/>
                <a:cs typeface="Tahoma"/>
              </a:rPr>
              <a:t>braille,</a:t>
            </a:r>
            <a:r>
              <a:rPr lang="en-GB" sz="2000" spc="-45" dirty="0">
                <a:latin typeface="+mn-lt"/>
                <a:cs typeface="Tahoma"/>
              </a:rPr>
              <a:t> </a:t>
            </a:r>
            <a:r>
              <a:rPr lang="en-GB" sz="2000" dirty="0">
                <a:latin typeface="+mn-lt"/>
                <a:cs typeface="Tahoma"/>
              </a:rPr>
              <a:t>tactile</a:t>
            </a:r>
            <a:r>
              <a:rPr lang="en-GB" sz="2000" spc="-25" dirty="0">
                <a:latin typeface="+mn-lt"/>
                <a:cs typeface="Tahoma"/>
              </a:rPr>
              <a:t> </a:t>
            </a:r>
            <a:r>
              <a:rPr lang="en-GB" sz="2000" spc="-10" dirty="0">
                <a:latin typeface="+mn-lt"/>
                <a:cs typeface="Tahoma"/>
              </a:rPr>
              <a:t>graphics).</a:t>
            </a:r>
            <a:endParaRPr lang="en-GB" sz="2000" dirty="0">
              <a:latin typeface="+mn-lt"/>
              <a:cs typeface="Tahoma"/>
            </a:endParaRPr>
          </a:p>
          <a:p>
            <a:pPr marL="380364" marR="30480" indent="-342900">
              <a:spcBef>
                <a:spcPts val="570"/>
              </a:spcBef>
              <a:buSzPct val="128571"/>
              <a:tabLst>
                <a:tab pos="218440" algn="l"/>
              </a:tabLst>
            </a:pPr>
            <a:r>
              <a:rPr lang="en-GB" sz="2000" dirty="0">
                <a:latin typeface="+mn-lt"/>
                <a:cs typeface="Tahoma"/>
              </a:rPr>
              <a:t>Recognise</a:t>
            </a:r>
            <a:r>
              <a:rPr lang="en-GB" sz="2000" spc="-5" dirty="0">
                <a:latin typeface="+mn-lt"/>
                <a:cs typeface="Tahoma"/>
              </a:rPr>
              <a:t> </a:t>
            </a:r>
            <a:r>
              <a:rPr lang="en-GB" sz="2000" dirty="0">
                <a:latin typeface="+mn-lt"/>
                <a:cs typeface="Tahoma"/>
              </a:rPr>
              <a:t>that taught</a:t>
            </a:r>
            <a:r>
              <a:rPr lang="en-GB" sz="2000" spc="30" dirty="0">
                <a:latin typeface="+mn-lt"/>
                <a:cs typeface="Tahoma"/>
              </a:rPr>
              <a:t> </a:t>
            </a:r>
            <a:r>
              <a:rPr lang="en-GB" sz="2000" dirty="0">
                <a:latin typeface="+mn-lt"/>
                <a:cs typeface="Tahoma"/>
              </a:rPr>
              <a:t>strategies </a:t>
            </a:r>
            <a:r>
              <a:rPr lang="en-GB" sz="2000" spc="50" dirty="0">
                <a:latin typeface="+mn-lt"/>
                <a:cs typeface="Tahoma"/>
              </a:rPr>
              <a:t>to</a:t>
            </a:r>
            <a:r>
              <a:rPr lang="en-GB" sz="2000" spc="25" dirty="0">
                <a:latin typeface="+mn-lt"/>
                <a:cs typeface="Tahoma"/>
              </a:rPr>
              <a:t> </a:t>
            </a:r>
            <a:r>
              <a:rPr lang="en-GB" sz="2000" dirty="0">
                <a:latin typeface="+mn-lt"/>
                <a:cs typeface="Tahoma"/>
              </a:rPr>
              <a:t>accessing</a:t>
            </a:r>
            <a:r>
              <a:rPr lang="en-GB" sz="2000" spc="30" dirty="0">
                <a:latin typeface="+mn-lt"/>
                <a:cs typeface="Tahoma"/>
              </a:rPr>
              <a:t> </a:t>
            </a:r>
            <a:r>
              <a:rPr lang="en-GB" sz="2000" dirty="0">
                <a:latin typeface="+mn-lt"/>
                <a:cs typeface="Tahoma"/>
              </a:rPr>
              <a:t>information</a:t>
            </a:r>
            <a:r>
              <a:rPr lang="en-GB" sz="2000" spc="30" dirty="0">
                <a:latin typeface="+mn-lt"/>
                <a:cs typeface="Tahoma"/>
              </a:rPr>
              <a:t> </a:t>
            </a:r>
            <a:r>
              <a:rPr lang="en-GB" sz="2000" dirty="0">
                <a:latin typeface="+mn-lt"/>
                <a:cs typeface="Tahoma"/>
              </a:rPr>
              <a:t>will</a:t>
            </a:r>
            <a:r>
              <a:rPr lang="en-GB" sz="2000" spc="30" dirty="0">
                <a:latin typeface="+mn-lt"/>
                <a:cs typeface="Tahoma"/>
              </a:rPr>
              <a:t> </a:t>
            </a:r>
            <a:r>
              <a:rPr lang="en-GB" sz="2000" dirty="0">
                <a:latin typeface="+mn-lt"/>
                <a:cs typeface="Tahoma"/>
              </a:rPr>
              <a:t>change,</a:t>
            </a:r>
            <a:r>
              <a:rPr lang="en-GB" sz="2000" spc="30" dirty="0">
                <a:latin typeface="+mn-lt"/>
                <a:cs typeface="Tahoma"/>
              </a:rPr>
              <a:t> </a:t>
            </a:r>
            <a:r>
              <a:rPr lang="en-GB" sz="2000" spc="-25" dirty="0">
                <a:latin typeface="+mn-lt"/>
                <a:cs typeface="Tahoma"/>
              </a:rPr>
              <a:t>and </a:t>
            </a:r>
            <a:r>
              <a:rPr lang="en-GB" sz="2000" dirty="0">
                <a:latin typeface="+mn-lt"/>
                <a:cs typeface="Tahoma"/>
              </a:rPr>
              <a:t>this</a:t>
            </a:r>
            <a:r>
              <a:rPr lang="en-GB" sz="2000" spc="20" dirty="0">
                <a:latin typeface="+mn-lt"/>
                <a:cs typeface="Tahoma"/>
              </a:rPr>
              <a:t> </a:t>
            </a:r>
            <a:r>
              <a:rPr lang="en-GB" sz="2000" dirty="0">
                <a:latin typeface="+mn-lt"/>
                <a:cs typeface="Tahoma"/>
              </a:rPr>
              <a:t>may</a:t>
            </a:r>
            <a:r>
              <a:rPr lang="en-GB" sz="2000" spc="20" dirty="0">
                <a:latin typeface="+mn-lt"/>
                <a:cs typeface="Tahoma"/>
              </a:rPr>
              <a:t> </a:t>
            </a:r>
            <a:r>
              <a:rPr lang="en-GB" sz="2000" dirty="0">
                <a:latin typeface="+mn-lt"/>
                <a:cs typeface="Tahoma"/>
              </a:rPr>
              <a:t>be</a:t>
            </a:r>
            <a:r>
              <a:rPr lang="en-GB" sz="2000" spc="25" dirty="0">
                <a:latin typeface="+mn-lt"/>
                <a:cs typeface="Tahoma"/>
              </a:rPr>
              <a:t> </a:t>
            </a:r>
            <a:r>
              <a:rPr lang="en-GB" sz="2000" dirty="0">
                <a:latin typeface="+mn-lt"/>
                <a:cs typeface="Tahoma"/>
              </a:rPr>
              <a:t>linked</a:t>
            </a:r>
            <a:r>
              <a:rPr lang="en-GB" sz="2000" spc="-10" dirty="0">
                <a:latin typeface="+mn-lt"/>
                <a:cs typeface="Tahoma"/>
              </a:rPr>
              <a:t> </a:t>
            </a:r>
            <a:r>
              <a:rPr lang="en-GB" sz="2000" spc="50" dirty="0">
                <a:latin typeface="+mn-lt"/>
                <a:cs typeface="Tahoma"/>
              </a:rPr>
              <a:t>to</a:t>
            </a:r>
            <a:r>
              <a:rPr lang="en-GB" sz="2000" spc="25" dirty="0">
                <a:latin typeface="+mn-lt"/>
                <a:cs typeface="Tahoma"/>
              </a:rPr>
              <a:t> </a:t>
            </a:r>
            <a:r>
              <a:rPr lang="en-GB" sz="2000" dirty="0">
                <a:latin typeface="+mn-lt"/>
                <a:cs typeface="Tahoma"/>
              </a:rPr>
              <a:t>developmental</a:t>
            </a:r>
            <a:r>
              <a:rPr lang="en-GB" sz="2000" spc="20" dirty="0">
                <a:latin typeface="+mn-lt"/>
                <a:cs typeface="Tahoma"/>
              </a:rPr>
              <a:t> </a:t>
            </a:r>
            <a:r>
              <a:rPr lang="en-GB" sz="2000" dirty="0">
                <a:latin typeface="+mn-lt"/>
                <a:cs typeface="Tahoma"/>
              </a:rPr>
              <a:t>stage</a:t>
            </a:r>
            <a:r>
              <a:rPr lang="en-GB" sz="2000" spc="25" dirty="0">
                <a:latin typeface="+mn-lt"/>
                <a:cs typeface="Tahoma"/>
              </a:rPr>
              <a:t> </a:t>
            </a:r>
            <a:r>
              <a:rPr lang="en-GB" sz="2000" dirty="0">
                <a:latin typeface="+mn-lt"/>
                <a:cs typeface="Tahoma"/>
              </a:rPr>
              <a:t>or</a:t>
            </a:r>
            <a:r>
              <a:rPr lang="en-GB" sz="2000" spc="-30" dirty="0">
                <a:latin typeface="+mn-lt"/>
                <a:cs typeface="Tahoma"/>
              </a:rPr>
              <a:t> </a:t>
            </a:r>
            <a:r>
              <a:rPr lang="en-GB" sz="2000" dirty="0">
                <a:latin typeface="+mn-lt"/>
                <a:cs typeface="Tahoma"/>
              </a:rPr>
              <a:t>changing</a:t>
            </a:r>
            <a:r>
              <a:rPr lang="en-GB" sz="2000" spc="25" dirty="0">
                <a:latin typeface="+mn-lt"/>
                <a:cs typeface="Tahoma"/>
              </a:rPr>
              <a:t> </a:t>
            </a:r>
            <a:r>
              <a:rPr lang="en-GB" sz="2000" dirty="0">
                <a:latin typeface="+mn-lt"/>
                <a:cs typeface="Tahoma"/>
              </a:rPr>
              <a:t>circumstances</a:t>
            </a:r>
            <a:r>
              <a:rPr lang="en-GB" sz="2000" spc="20" dirty="0">
                <a:latin typeface="+mn-lt"/>
                <a:cs typeface="Tahoma"/>
              </a:rPr>
              <a:t> </a:t>
            </a:r>
            <a:r>
              <a:rPr lang="en-GB" sz="2000" spc="-80" dirty="0">
                <a:latin typeface="+mn-lt"/>
                <a:cs typeface="Tahoma"/>
              </a:rPr>
              <a:t>(e.g.</a:t>
            </a:r>
            <a:r>
              <a:rPr lang="en-GB" sz="2000" spc="25" dirty="0">
                <a:latin typeface="+mn-lt"/>
                <a:cs typeface="Tahoma"/>
              </a:rPr>
              <a:t> </a:t>
            </a:r>
            <a:r>
              <a:rPr lang="en-GB" sz="2000" spc="-25" dirty="0">
                <a:latin typeface="+mn-lt"/>
                <a:cs typeface="Tahoma"/>
              </a:rPr>
              <a:t>in </a:t>
            </a:r>
            <a:r>
              <a:rPr lang="en-GB" sz="2000" dirty="0">
                <a:latin typeface="+mn-lt"/>
                <a:cs typeface="Tahoma"/>
              </a:rPr>
              <a:t>relation</a:t>
            </a:r>
            <a:r>
              <a:rPr lang="en-GB" sz="2000" spc="-25" dirty="0">
                <a:latin typeface="+mn-lt"/>
                <a:cs typeface="Tahoma"/>
              </a:rPr>
              <a:t> </a:t>
            </a:r>
            <a:r>
              <a:rPr lang="en-GB" sz="2000" spc="50" dirty="0">
                <a:latin typeface="+mn-lt"/>
                <a:cs typeface="Tahoma"/>
              </a:rPr>
              <a:t>to</a:t>
            </a:r>
            <a:r>
              <a:rPr lang="en-GB" sz="2000" spc="10" dirty="0">
                <a:latin typeface="+mn-lt"/>
                <a:cs typeface="Tahoma"/>
              </a:rPr>
              <a:t> </a:t>
            </a:r>
            <a:r>
              <a:rPr lang="en-GB" sz="2000" dirty="0">
                <a:latin typeface="+mn-lt"/>
                <a:cs typeface="Tahoma"/>
              </a:rPr>
              <a:t>level</a:t>
            </a:r>
            <a:r>
              <a:rPr lang="en-GB" sz="2000" spc="5" dirty="0">
                <a:latin typeface="+mn-lt"/>
                <a:cs typeface="Tahoma"/>
              </a:rPr>
              <a:t> </a:t>
            </a:r>
            <a:r>
              <a:rPr lang="en-GB" sz="2000" dirty="0">
                <a:latin typeface="+mn-lt"/>
                <a:cs typeface="Tahoma"/>
              </a:rPr>
              <a:t>of</a:t>
            </a:r>
            <a:r>
              <a:rPr lang="en-GB" sz="2000" spc="-30" dirty="0">
                <a:latin typeface="+mn-lt"/>
                <a:cs typeface="Tahoma"/>
              </a:rPr>
              <a:t> </a:t>
            </a:r>
            <a:r>
              <a:rPr lang="en-GB" sz="2000" dirty="0">
                <a:latin typeface="+mn-lt"/>
                <a:cs typeface="Tahoma"/>
              </a:rPr>
              <a:t>vision,</a:t>
            </a:r>
            <a:r>
              <a:rPr lang="en-GB" sz="2000" spc="5" dirty="0">
                <a:latin typeface="+mn-lt"/>
                <a:cs typeface="Tahoma"/>
              </a:rPr>
              <a:t> </a:t>
            </a:r>
            <a:r>
              <a:rPr lang="en-GB" sz="2000" dirty="0">
                <a:latin typeface="+mn-lt"/>
                <a:cs typeface="Tahoma"/>
              </a:rPr>
              <a:t>or</a:t>
            </a:r>
            <a:r>
              <a:rPr lang="en-GB" sz="2000" spc="-40" dirty="0">
                <a:latin typeface="+mn-lt"/>
                <a:cs typeface="Tahoma"/>
              </a:rPr>
              <a:t> </a:t>
            </a:r>
            <a:r>
              <a:rPr lang="en-GB" sz="2000" dirty="0">
                <a:latin typeface="+mn-lt"/>
                <a:cs typeface="Tahoma"/>
              </a:rPr>
              <a:t>child</a:t>
            </a:r>
            <a:r>
              <a:rPr lang="en-GB" sz="2000" spc="10" dirty="0">
                <a:latin typeface="+mn-lt"/>
                <a:cs typeface="Tahoma"/>
              </a:rPr>
              <a:t> </a:t>
            </a:r>
            <a:r>
              <a:rPr lang="en-GB" sz="2000" dirty="0">
                <a:latin typeface="+mn-lt"/>
                <a:cs typeface="Tahoma"/>
              </a:rPr>
              <a:t>or</a:t>
            </a:r>
            <a:r>
              <a:rPr lang="en-GB" sz="2000" spc="-40" dirty="0">
                <a:latin typeface="+mn-lt"/>
                <a:cs typeface="Tahoma"/>
              </a:rPr>
              <a:t> </a:t>
            </a:r>
            <a:r>
              <a:rPr lang="en-GB" sz="2000" dirty="0">
                <a:latin typeface="+mn-lt"/>
                <a:cs typeface="Tahoma"/>
              </a:rPr>
              <a:t>young</a:t>
            </a:r>
            <a:r>
              <a:rPr lang="en-GB" sz="2000" spc="5" dirty="0">
                <a:latin typeface="+mn-lt"/>
                <a:cs typeface="Tahoma"/>
              </a:rPr>
              <a:t> </a:t>
            </a:r>
            <a:r>
              <a:rPr lang="en-GB" sz="2000" dirty="0">
                <a:latin typeface="+mn-lt"/>
                <a:cs typeface="Tahoma"/>
              </a:rPr>
              <a:t>person’s</a:t>
            </a:r>
            <a:r>
              <a:rPr lang="en-GB" sz="2000" spc="10" dirty="0">
                <a:latin typeface="+mn-lt"/>
                <a:cs typeface="Tahoma"/>
              </a:rPr>
              <a:t> </a:t>
            </a:r>
            <a:r>
              <a:rPr lang="en-GB" sz="2000" spc="-10" dirty="0">
                <a:latin typeface="+mn-lt"/>
                <a:cs typeface="Tahoma"/>
              </a:rPr>
              <a:t>views).</a:t>
            </a:r>
            <a:endParaRPr lang="en-GB" sz="2000" dirty="0">
              <a:latin typeface="+mn-lt"/>
              <a:cs typeface="Tahoma"/>
            </a:endParaRPr>
          </a:p>
          <a:p>
            <a:pPr marL="380364" marR="145415" indent="-342900">
              <a:spcBef>
                <a:spcPts val="565"/>
              </a:spcBef>
              <a:buSzPct val="128571"/>
              <a:tabLst>
                <a:tab pos="218440" algn="l"/>
              </a:tabLst>
            </a:pPr>
            <a:r>
              <a:rPr lang="en-GB" sz="2000" dirty="0">
                <a:latin typeface="+mn-lt"/>
                <a:cs typeface="Tahoma"/>
              </a:rPr>
              <a:t>Choosing</a:t>
            </a:r>
            <a:r>
              <a:rPr lang="en-GB" sz="2000" spc="45" dirty="0">
                <a:latin typeface="+mn-lt"/>
                <a:cs typeface="Tahoma"/>
              </a:rPr>
              <a:t> </a:t>
            </a:r>
            <a:r>
              <a:rPr lang="en-GB" sz="2000" dirty="0">
                <a:latin typeface="+mn-lt"/>
                <a:cs typeface="Tahoma"/>
              </a:rPr>
              <a:t>suitable</a:t>
            </a:r>
            <a:r>
              <a:rPr lang="en-GB" sz="2000" spc="50" dirty="0">
                <a:latin typeface="+mn-lt"/>
                <a:cs typeface="Tahoma"/>
              </a:rPr>
              <a:t> </a:t>
            </a:r>
            <a:r>
              <a:rPr lang="en-GB" sz="2000" dirty="0">
                <a:latin typeface="+mn-lt"/>
                <a:cs typeface="Tahoma"/>
              </a:rPr>
              <a:t>approaches</a:t>
            </a:r>
            <a:r>
              <a:rPr lang="en-GB" sz="2000" spc="45" dirty="0">
                <a:latin typeface="+mn-lt"/>
                <a:cs typeface="Tahoma"/>
              </a:rPr>
              <a:t> </a:t>
            </a:r>
            <a:r>
              <a:rPr lang="en-GB" sz="2000" spc="-45" dirty="0">
                <a:latin typeface="+mn-lt"/>
                <a:cs typeface="Tahoma"/>
              </a:rPr>
              <a:t>(or</a:t>
            </a:r>
            <a:r>
              <a:rPr lang="en-GB" sz="2000" dirty="0">
                <a:latin typeface="+mn-lt"/>
                <a:cs typeface="Tahoma"/>
              </a:rPr>
              <a:t> combinations</a:t>
            </a:r>
            <a:r>
              <a:rPr lang="en-GB" sz="2000" spc="45" dirty="0">
                <a:latin typeface="+mn-lt"/>
                <a:cs typeface="Tahoma"/>
              </a:rPr>
              <a:t> </a:t>
            </a:r>
            <a:r>
              <a:rPr lang="en-GB" sz="2000" dirty="0">
                <a:latin typeface="+mn-lt"/>
                <a:cs typeface="Tahoma"/>
              </a:rPr>
              <a:t>of</a:t>
            </a:r>
            <a:r>
              <a:rPr lang="en-GB" sz="2000" spc="5" dirty="0">
                <a:latin typeface="+mn-lt"/>
                <a:cs typeface="Tahoma"/>
              </a:rPr>
              <a:t> </a:t>
            </a:r>
            <a:r>
              <a:rPr lang="en-GB" sz="2000" spc="-20" dirty="0">
                <a:latin typeface="+mn-lt"/>
                <a:cs typeface="Tahoma"/>
              </a:rPr>
              <a:t>approaches)</a:t>
            </a:r>
            <a:r>
              <a:rPr lang="en-GB" sz="2000" spc="15" dirty="0">
                <a:latin typeface="+mn-lt"/>
                <a:cs typeface="Tahoma"/>
              </a:rPr>
              <a:t> </a:t>
            </a:r>
            <a:r>
              <a:rPr lang="en-GB" sz="2000" spc="50" dirty="0">
                <a:latin typeface="+mn-lt"/>
                <a:cs typeface="Tahoma"/>
              </a:rPr>
              <a:t>to </a:t>
            </a:r>
            <a:r>
              <a:rPr lang="en-GB" sz="2000" spc="-10" dirty="0">
                <a:latin typeface="+mn-lt"/>
                <a:cs typeface="Tahoma"/>
              </a:rPr>
              <a:t>accessing </a:t>
            </a:r>
            <a:r>
              <a:rPr lang="en-GB" sz="2000" dirty="0">
                <a:latin typeface="+mn-lt"/>
                <a:cs typeface="Tahoma"/>
              </a:rPr>
              <a:t>and</a:t>
            </a:r>
            <a:r>
              <a:rPr lang="en-GB" sz="2000" spc="35" dirty="0">
                <a:latin typeface="+mn-lt"/>
                <a:cs typeface="Tahoma"/>
              </a:rPr>
              <a:t> </a:t>
            </a:r>
            <a:r>
              <a:rPr lang="en-GB" sz="2000" dirty="0">
                <a:latin typeface="+mn-lt"/>
                <a:cs typeface="Tahoma"/>
              </a:rPr>
              <a:t>presenting</a:t>
            </a:r>
            <a:r>
              <a:rPr lang="en-GB" sz="2000" spc="40" dirty="0">
                <a:latin typeface="+mn-lt"/>
                <a:cs typeface="Tahoma"/>
              </a:rPr>
              <a:t> </a:t>
            </a:r>
            <a:r>
              <a:rPr lang="en-GB" sz="2000" dirty="0">
                <a:latin typeface="+mn-lt"/>
                <a:cs typeface="Tahoma"/>
              </a:rPr>
              <a:t>information</a:t>
            </a:r>
            <a:r>
              <a:rPr lang="en-GB" sz="2000" spc="40" dirty="0">
                <a:latin typeface="+mn-lt"/>
                <a:cs typeface="Tahoma"/>
              </a:rPr>
              <a:t> </a:t>
            </a:r>
            <a:r>
              <a:rPr lang="en-GB" sz="2000" dirty="0">
                <a:latin typeface="+mn-lt"/>
                <a:cs typeface="Tahoma"/>
              </a:rPr>
              <a:t>in</a:t>
            </a:r>
            <a:r>
              <a:rPr lang="en-GB" sz="2000" spc="40" dirty="0">
                <a:latin typeface="+mn-lt"/>
                <a:cs typeface="Tahoma"/>
              </a:rPr>
              <a:t> </a:t>
            </a:r>
            <a:r>
              <a:rPr lang="en-GB" sz="2000" dirty="0">
                <a:latin typeface="+mn-lt"/>
                <a:cs typeface="Tahoma"/>
              </a:rPr>
              <a:t>different</a:t>
            </a:r>
            <a:r>
              <a:rPr lang="en-GB" sz="2000" spc="35" dirty="0">
                <a:latin typeface="+mn-lt"/>
                <a:cs typeface="Tahoma"/>
              </a:rPr>
              <a:t> </a:t>
            </a:r>
            <a:r>
              <a:rPr lang="en-GB" sz="2000" dirty="0">
                <a:latin typeface="+mn-lt"/>
                <a:cs typeface="Tahoma"/>
              </a:rPr>
              <a:t>circumstances.</a:t>
            </a:r>
            <a:r>
              <a:rPr lang="en-GB" sz="2000" spc="-15" dirty="0">
                <a:latin typeface="+mn-lt"/>
                <a:cs typeface="Tahoma"/>
              </a:rPr>
              <a:t> </a:t>
            </a:r>
            <a:r>
              <a:rPr lang="en-GB" sz="2000" spc="-10" dirty="0">
                <a:latin typeface="+mn-lt"/>
                <a:cs typeface="Tahoma"/>
              </a:rPr>
              <a:t>This</a:t>
            </a:r>
            <a:r>
              <a:rPr lang="en-GB" sz="2000" spc="40" dirty="0">
                <a:latin typeface="+mn-lt"/>
                <a:cs typeface="Tahoma"/>
              </a:rPr>
              <a:t> </a:t>
            </a:r>
            <a:r>
              <a:rPr lang="en-GB" sz="2000" dirty="0">
                <a:latin typeface="+mn-lt"/>
                <a:cs typeface="Tahoma"/>
              </a:rPr>
              <a:t>should</a:t>
            </a:r>
            <a:r>
              <a:rPr lang="en-GB" sz="2000" spc="35" dirty="0">
                <a:latin typeface="+mn-lt"/>
                <a:cs typeface="Tahoma"/>
              </a:rPr>
              <a:t> </a:t>
            </a:r>
            <a:r>
              <a:rPr lang="en-GB" sz="2000" spc="-10" dirty="0">
                <a:latin typeface="+mn-lt"/>
                <a:cs typeface="Tahoma"/>
              </a:rPr>
              <a:t>include </a:t>
            </a:r>
            <a:r>
              <a:rPr lang="en-GB" sz="2000" dirty="0">
                <a:latin typeface="+mn-lt"/>
                <a:cs typeface="Tahoma"/>
              </a:rPr>
              <a:t>low-tech</a:t>
            </a:r>
            <a:r>
              <a:rPr lang="en-GB" sz="2000" spc="70" dirty="0">
                <a:latin typeface="+mn-lt"/>
                <a:cs typeface="Tahoma"/>
              </a:rPr>
              <a:t> </a:t>
            </a:r>
            <a:r>
              <a:rPr lang="en-GB" sz="2000" dirty="0">
                <a:latin typeface="+mn-lt"/>
                <a:cs typeface="Tahoma"/>
              </a:rPr>
              <a:t>solutions</a:t>
            </a:r>
            <a:r>
              <a:rPr lang="en-GB" sz="2000" spc="45" dirty="0">
                <a:latin typeface="+mn-lt"/>
                <a:cs typeface="Tahoma"/>
              </a:rPr>
              <a:t> </a:t>
            </a:r>
            <a:r>
              <a:rPr lang="en-GB" sz="2000" spc="50" dirty="0">
                <a:latin typeface="+mn-lt"/>
                <a:cs typeface="Tahoma"/>
              </a:rPr>
              <a:t>to</a:t>
            </a:r>
            <a:r>
              <a:rPr lang="en-GB" sz="2000" spc="75" dirty="0">
                <a:latin typeface="+mn-lt"/>
                <a:cs typeface="Tahoma"/>
              </a:rPr>
              <a:t> </a:t>
            </a:r>
            <a:r>
              <a:rPr lang="en-GB" sz="2000" dirty="0">
                <a:latin typeface="+mn-lt"/>
                <a:cs typeface="Tahoma"/>
              </a:rPr>
              <a:t>provide</a:t>
            </a:r>
            <a:r>
              <a:rPr lang="en-GB" sz="2000" spc="75" dirty="0">
                <a:latin typeface="+mn-lt"/>
                <a:cs typeface="Tahoma"/>
              </a:rPr>
              <a:t> </a:t>
            </a:r>
            <a:r>
              <a:rPr lang="en-GB" sz="2000" dirty="0">
                <a:latin typeface="+mn-lt"/>
                <a:cs typeface="Tahoma"/>
              </a:rPr>
              <a:t>alternative</a:t>
            </a:r>
            <a:r>
              <a:rPr lang="en-GB" sz="2000" spc="75" dirty="0">
                <a:latin typeface="+mn-lt"/>
                <a:cs typeface="Tahoma"/>
              </a:rPr>
              <a:t> </a:t>
            </a:r>
            <a:r>
              <a:rPr lang="en-GB" sz="2000" dirty="0">
                <a:latin typeface="+mn-lt"/>
                <a:cs typeface="Tahoma"/>
              </a:rPr>
              <a:t>options</a:t>
            </a:r>
            <a:r>
              <a:rPr lang="en-GB" sz="2000" spc="75" dirty="0">
                <a:latin typeface="+mn-lt"/>
                <a:cs typeface="Tahoma"/>
              </a:rPr>
              <a:t> </a:t>
            </a:r>
            <a:r>
              <a:rPr lang="en-GB" sz="2000" dirty="0">
                <a:latin typeface="+mn-lt"/>
                <a:cs typeface="Tahoma"/>
              </a:rPr>
              <a:t>when</a:t>
            </a:r>
            <a:r>
              <a:rPr lang="en-GB" sz="2000" spc="40" dirty="0">
                <a:latin typeface="+mn-lt"/>
                <a:cs typeface="Tahoma"/>
              </a:rPr>
              <a:t> </a:t>
            </a:r>
            <a:r>
              <a:rPr lang="en-GB" sz="2000" dirty="0">
                <a:latin typeface="+mn-lt"/>
                <a:cs typeface="Tahoma"/>
              </a:rPr>
              <a:t>technologies</a:t>
            </a:r>
            <a:r>
              <a:rPr lang="en-GB" sz="2000" spc="75" dirty="0">
                <a:latin typeface="+mn-lt"/>
                <a:cs typeface="Tahoma"/>
              </a:rPr>
              <a:t> </a:t>
            </a:r>
            <a:r>
              <a:rPr lang="en-GB" sz="2000" spc="-10" dirty="0">
                <a:latin typeface="+mn-lt"/>
                <a:cs typeface="Tahoma"/>
              </a:rPr>
              <a:t>fail.</a:t>
            </a:r>
            <a:endParaRPr lang="en-GB" sz="2000" dirty="0">
              <a:latin typeface="+mn-lt"/>
              <a:cs typeface="Tahoma"/>
            </a:endParaRPr>
          </a:p>
          <a:p>
            <a:pPr marL="380364" marR="33020" indent="-342900">
              <a:spcBef>
                <a:spcPts val="570"/>
              </a:spcBef>
              <a:buSzPct val="128571"/>
              <a:tabLst>
                <a:tab pos="218440" algn="l"/>
              </a:tabLst>
            </a:pPr>
            <a:r>
              <a:rPr lang="en-GB" sz="2000" dirty="0">
                <a:latin typeface="+mn-lt"/>
                <a:cs typeface="Tahoma"/>
              </a:rPr>
              <a:t>Managing</a:t>
            </a:r>
            <a:r>
              <a:rPr lang="en-GB" sz="2000" spc="15" dirty="0">
                <a:latin typeface="+mn-lt"/>
                <a:cs typeface="Tahoma"/>
              </a:rPr>
              <a:t> </a:t>
            </a:r>
            <a:r>
              <a:rPr lang="en-GB" sz="2000" dirty="0">
                <a:latin typeface="+mn-lt"/>
                <a:cs typeface="Tahoma"/>
              </a:rPr>
              <a:t>information</a:t>
            </a:r>
            <a:r>
              <a:rPr lang="en-GB" sz="2000" spc="20" dirty="0">
                <a:latin typeface="+mn-lt"/>
                <a:cs typeface="Tahoma"/>
              </a:rPr>
              <a:t> </a:t>
            </a:r>
            <a:r>
              <a:rPr lang="en-GB" sz="2000" dirty="0">
                <a:latin typeface="+mn-lt"/>
                <a:cs typeface="Tahoma"/>
              </a:rPr>
              <a:t>so</a:t>
            </a:r>
            <a:r>
              <a:rPr lang="en-GB" sz="2000" spc="-15" dirty="0">
                <a:latin typeface="+mn-lt"/>
                <a:cs typeface="Tahoma"/>
              </a:rPr>
              <a:t> </a:t>
            </a:r>
            <a:r>
              <a:rPr lang="en-GB" sz="2000" dirty="0">
                <a:latin typeface="+mn-lt"/>
                <a:cs typeface="Tahoma"/>
              </a:rPr>
              <a:t>that</a:t>
            </a:r>
            <a:r>
              <a:rPr lang="en-GB" sz="2000" spc="20" dirty="0">
                <a:latin typeface="+mn-lt"/>
                <a:cs typeface="Tahoma"/>
              </a:rPr>
              <a:t> </a:t>
            </a:r>
            <a:r>
              <a:rPr lang="en-GB" sz="2000" dirty="0">
                <a:latin typeface="+mn-lt"/>
                <a:cs typeface="Tahoma"/>
              </a:rPr>
              <a:t>it</a:t>
            </a:r>
            <a:r>
              <a:rPr lang="en-GB" sz="2000" spc="20" dirty="0">
                <a:latin typeface="+mn-lt"/>
                <a:cs typeface="Tahoma"/>
              </a:rPr>
              <a:t> </a:t>
            </a:r>
            <a:r>
              <a:rPr lang="en-GB" sz="2000" dirty="0">
                <a:latin typeface="+mn-lt"/>
                <a:cs typeface="Tahoma"/>
              </a:rPr>
              <a:t>can</a:t>
            </a:r>
            <a:r>
              <a:rPr lang="en-GB" sz="2000" spc="15" dirty="0">
                <a:latin typeface="+mn-lt"/>
                <a:cs typeface="Tahoma"/>
              </a:rPr>
              <a:t> </a:t>
            </a:r>
            <a:r>
              <a:rPr lang="en-GB" sz="2000" dirty="0">
                <a:latin typeface="+mn-lt"/>
                <a:cs typeface="Tahoma"/>
              </a:rPr>
              <a:t>be</a:t>
            </a:r>
            <a:r>
              <a:rPr lang="en-GB" sz="2000" spc="20" dirty="0">
                <a:latin typeface="+mn-lt"/>
                <a:cs typeface="Tahoma"/>
              </a:rPr>
              <a:t> </a:t>
            </a:r>
            <a:r>
              <a:rPr lang="en-GB" sz="2000" spc="-10" dirty="0">
                <a:latin typeface="+mn-lt"/>
                <a:cs typeface="Tahoma"/>
              </a:rPr>
              <a:t>accessed</a:t>
            </a:r>
            <a:r>
              <a:rPr lang="en-GB" sz="2000" spc="20" dirty="0">
                <a:latin typeface="+mn-lt"/>
                <a:cs typeface="Tahoma"/>
              </a:rPr>
              <a:t> </a:t>
            </a:r>
            <a:r>
              <a:rPr lang="en-GB" sz="2000" dirty="0">
                <a:latin typeface="+mn-lt"/>
                <a:cs typeface="Tahoma"/>
              </a:rPr>
              <a:t>when</a:t>
            </a:r>
            <a:r>
              <a:rPr lang="en-GB" sz="2000" spc="15" dirty="0">
                <a:latin typeface="+mn-lt"/>
                <a:cs typeface="Tahoma"/>
              </a:rPr>
              <a:t> </a:t>
            </a:r>
            <a:r>
              <a:rPr lang="en-GB" sz="2000" dirty="0">
                <a:latin typeface="+mn-lt"/>
                <a:cs typeface="Tahoma"/>
              </a:rPr>
              <a:t>needed</a:t>
            </a:r>
            <a:r>
              <a:rPr lang="en-GB" sz="2000" spc="20" dirty="0">
                <a:latin typeface="+mn-lt"/>
                <a:cs typeface="Tahoma"/>
              </a:rPr>
              <a:t> </a:t>
            </a:r>
            <a:r>
              <a:rPr lang="en-GB" sz="2000" spc="-80" dirty="0">
                <a:latin typeface="+mn-lt"/>
                <a:cs typeface="Tahoma"/>
              </a:rPr>
              <a:t>(e.g.</a:t>
            </a:r>
            <a:r>
              <a:rPr lang="en-GB" sz="2000" spc="20" dirty="0">
                <a:latin typeface="+mn-lt"/>
                <a:cs typeface="Tahoma"/>
              </a:rPr>
              <a:t> </a:t>
            </a:r>
            <a:r>
              <a:rPr lang="en-GB" sz="2000" spc="-10" dirty="0">
                <a:latin typeface="+mn-lt"/>
                <a:cs typeface="Tahoma"/>
              </a:rPr>
              <a:t>contacts, </a:t>
            </a:r>
            <a:r>
              <a:rPr lang="en-GB" sz="2000" dirty="0">
                <a:latin typeface="+mn-lt"/>
                <a:cs typeface="Tahoma"/>
              </a:rPr>
              <a:t>timetables,</a:t>
            </a:r>
            <a:r>
              <a:rPr lang="en-GB" sz="2000" spc="20" dirty="0">
                <a:latin typeface="+mn-lt"/>
                <a:cs typeface="Tahoma"/>
              </a:rPr>
              <a:t> </a:t>
            </a:r>
            <a:r>
              <a:rPr lang="en-GB" sz="2000" spc="-10" dirty="0">
                <a:latin typeface="+mn-lt"/>
                <a:cs typeface="Tahoma"/>
              </a:rPr>
              <a:t>diaries).</a:t>
            </a:r>
            <a:endParaRPr lang="en-GB" sz="2000" dirty="0">
              <a:latin typeface="+mn-lt"/>
              <a:cs typeface="Tahoma"/>
            </a:endParaRPr>
          </a:p>
          <a:p>
            <a:pPr mar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6736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a:t>
            </a:r>
            <a:r>
              <a:rPr lang="en-GB" sz="3000" dirty="0">
                <a:latin typeface="Arial"/>
                <a:ea typeface="Times New Roman" panose="02020603050405020304" pitchFamily="18" charset="0"/>
                <a:cs typeface="Times New Roman"/>
              </a:rPr>
              <a:t>7</a:t>
            </a:r>
            <a:r>
              <a:rPr lang="en-GB" sz="3000" dirty="0">
                <a:effectLst/>
                <a:latin typeface="Arial"/>
                <a:ea typeface="Times New Roman" panose="02020603050405020304" pitchFamily="18" charset="0"/>
                <a:cs typeface="Times New Roman"/>
              </a:rPr>
              <a:t> listed in CFVI to reduce barriers</a:t>
            </a:r>
            <a:r>
              <a:rPr lang="en-GB" sz="3000" dirty="0">
                <a:latin typeface="Arial"/>
                <a:ea typeface="Times New Roman" panose="02020603050405020304" pitchFamily="18" charset="0"/>
                <a:cs typeface="Times New Roman"/>
              </a:rPr>
              <a: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380364" marR="153035" indent="-342900">
              <a:buSzPct val="128571"/>
              <a:tabLst>
                <a:tab pos="218440" algn="l"/>
              </a:tabLst>
            </a:pPr>
            <a:r>
              <a:rPr lang="en-GB" sz="2000" dirty="0">
                <a:latin typeface="+mn-lt"/>
                <a:cs typeface="Tahoma"/>
              </a:rPr>
              <a:t>Supporting</a:t>
            </a:r>
            <a:r>
              <a:rPr lang="en-GB" sz="2000" spc="10" dirty="0">
                <a:latin typeface="+mn-lt"/>
                <a:cs typeface="Tahoma"/>
              </a:rPr>
              <a:t> </a:t>
            </a:r>
            <a:r>
              <a:rPr lang="en-GB" sz="2000" dirty="0">
                <a:latin typeface="+mn-lt"/>
                <a:cs typeface="Tahoma"/>
              </a:rPr>
              <a:t>the</a:t>
            </a:r>
            <a:r>
              <a:rPr lang="en-GB" sz="2000" spc="45" dirty="0">
                <a:latin typeface="+mn-lt"/>
                <a:cs typeface="Tahoma"/>
              </a:rPr>
              <a:t> </a:t>
            </a:r>
            <a:r>
              <a:rPr lang="en-GB" sz="2000" dirty="0">
                <a:latin typeface="+mn-lt"/>
                <a:cs typeface="Tahoma"/>
              </a:rPr>
              <a:t>development</a:t>
            </a:r>
            <a:r>
              <a:rPr lang="en-GB" sz="2000" spc="40" dirty="0">
                <a:latin typeface="+mn-lt"/>
                <a:cs typeface="Tahoma"/>
              </a:rPr>
              <a:t> </a:t>
            </a:r>
            <a:r>
              <a:rPr lang="en-GB" sz="2000" dirty="0">
                <a:latin typeface="+mn-lt"/>
                <a:cs typeface="Tahoma"/>
              </a:rPr>
              <a:t>of </a:t>
            </a:r>
            <a:r>
              <a:rPr lang="en-GB" sz="2000" spc="-10" dirty="0">
                <a:latin typeface="+mn-lt"/>
                <a:cs typeface="Tahoma"/>
              </a:rPr>
              <a:t>key</a:t>
            </a:r>
            <a:r>
              <a:rPr lang="en-GB" sz="2000" spc="45" dirty="0">
                <a:latin typeface="+mn-lt"/>
                <a:cs typeface="Tahoma"/>
              </a:rPr>
              <a:t> </a:t>
            </a:r>
            <a:r>
              <a:rPr lang="en-GB" sz="2000" dirty="0">
                <a:latin typeface="+mn-lt"/>
                <a:cs typeface="Tahoma"/>
              </a:rPr>
              <a:t>concepts</a:t>
            </a:r>
            <a:r>
              <a:rPr lang="en-GB" sz="2000" spc="45" dirty="0">
                <a:latin typeface="+mn-lt"/>
                <a:cs typeface="Tahoma"/>
              </a:rPr>
              <a:t> </a:t>
            </a:r>
            <a:r>
              <a:rPr lang="en-GB" sz="2000" dirty="0">
                <a:latin typeface="+mn-lt"/>
                <a:cs typeface="Tahoma"/>
              </a:rPr>
              <a:t>around</a:t>
            </a:r>
            <a:r>
              <a:rPr lang="en-GB" sz="2000" spc="40" dirty="0">
                <a:latin typeface="+mn-lt"/>
                <a:cs typeface="Tahoma"/>
              </a:rPr>
              <a:t> </a:t>
            </a:r>
            <a:r>
              <a:rPr lang="en-GB" sz="2000" dirty="0">
                <a:latin typeface="+mn-lt"/>
                <a:cs typeface="Tahoma"/>
              </a:rPr>
              <a:t>numeracy</a:t>
            </a:r>
            <a:r>
              <a:rPr lang="en-GB" sz="2000" spc="45" dirty="0">
                <a:latin typeface="+mn-lt"/>
                <a:cs typeface="Tahoma"/>
              </a:rPr>
              <a:t> </a:t>
            </a:r>
            <a:r>
              <a:rPr lang="en-GB" sz="2000" dirty="0">
                <a:latin typeface="+mn-lt"/>
                <a:cs typeface="Tahoma"/>
              </a:rPr>
              <a:t>and</a:t>
            </a:r>
            <a:r>
              <a:rPr lang="en-GB" sz="2000" spc="45" dirty="0">
                <a:latin typeface="+mn-lt"/>
                <a:cs typeface="Tahoma"/>
              </a:rPr>
              <a:t> </a:t>
            </a:r>
            <a:r>
              <a:rPr lang="en-GB" sz="2000" dirty="0">
                <a:latin typeface="+mn-lt"/>
                <a:cs typeface="Tahoma"/>
              </a:rPr>
              <a:t>data</a:t>
            </a:r>
            <a:r>
              <a:rPr lang="en-GB" sz="2000" spc="45" dirty="0">
                <a:latin typeface="+mn-lt"/>
                <a:cs typeface="Tahoma"/>
              </a:rPr>
              <a:t> </a:t>
            </a:r>
            <a:r>
              <a:rPr lang="en-GB" sz="2000" spc="-25" dirty="0">
                <a:latin typeface="+mn-lt"/>
                <a:cs typeface="Tahoma"/>
              </a:rPr>
              <a:t>at </a:t>
            </a:r>
            <a:r>
              <a:rPr lang="en-GB" sz="2000" dirty="0">
                <a:latin typeface="+mn-lt"/>
                <a:cs typeface="Tahoma"/>
              </a:rPr>
              <a:t>an</a:t>
            </a:r>
            <a:r>
              <a:rPr lang="en-GB" sz="2000" spc="25" dirty="0">
                <a:latin typeface="+mn-lt"/>
                <a:cs typeface="Tahoma"/>
              </a:rPr>
              <a:t> </a:t>
            </a:r>
            <a:r>
              <a:rPr lang="en-GB" sz="2000" dirty="0">
                <a:latin typeface="+mn-lt"/>
                <a:cs typeface="Tahoma"/>
              </a:rPr>
              <a:t>appropriate</a:t>
            </a:r>
            <a:r>
              <a:rPr lang="en-GB" sz="2000" spc="25" dirty="0">
                <a:latin typeface="+mn-lt"/>
                <a:cs typeface="Tahoma"/>
              </a:rPr>
              <a:t> </a:t>
            </a:r>
            <a:r>
              <a:rPr lang="en-GB" sz="2000" dirty="0">
                <a:latin typeface="+mn-lt"/>
                <a:cs typeface="Tahoma"/>
              </a:rPr>
              <a:t>age</a:t>
            </a:r>
            <a:r>
              <a:rPr lang="en-GB" sz="2000" spc="25" dirty="0">
                <a:latin typeface="+mn-lt"/>
                <a:cs typeface="Tahoma"/>
              </a:rPr>
              <a:t> </a:t>
            </a:r>
            <a:r>
              <a:rPr lang="en-GB" sz="2000" dirty="0">
                <a:latin typeface="+mn-lt"/>
                <a:cs typeface="Tahoma"/>
              </a:rPr>
              <a:t>or</a:t>
            </a:r>
            <a:r>
              <a:rPr lang="en-GB" sz="2000" spc="-25" dirty="0">
                <a:latin typeface="+mn-lt"/>
                <a:cs typeface="Tahoma"/>
              </a:rPr>
              <a:t> </a:t>
            </a:r>
            <a:r>
              <a:rPr lang="en-GB" sz="2000" dirty="0">
                <a:latin typeface="+mn-lt"/>
                <a:cs typeface="Tahoma"/>
              </a:rPr>
              <a:t>stage</a:t>
            </a:r>
            <a:r>
              <a:rPr lang="en-GB" sz="2000" spc="30" dirty="0">
                <a:latin typeface="+mn-lt"/>
                <a:cs typeface="Tahoma"/>
              </a:rPr>
              <a:t> </a:t>
            </a:r>
            <a:r>
              <a:rPr lang="en-GB" sz="2000" dirty="0">
                <a:latin typeface="+mn-lt"/>
                <a:cs typeface="Tahoma"/>
              </a:rPr>
              <a:t>of</a:t>
            </a:r>
            <a:r>
              <a:rPr lang="en-GB" sz="2000" spc="-20" dirty="0">
                <a:latin typeface="+mn-lt"/>
                <a:cs typeface="Tahoma"/>
              </a:rPr>
              <a:t> </a:t>
            </a:r>
            <a:r>
              <a:rPr lang="en-GB" sz="2000" dirty="0">
                <a:latin typeface="+mn-lt"/>
                <a:cs typeface="Tahoma"/>
              </a:rPr>
              <a:t>development,</a:t>
            </a:r>
            <a:r>
              <a:rPr lang="en-GB" sz="2000" spc="25" dirty="0">
                <a:latin typeface="+mn-lt"/>
                <a:cs typeface="Tahoma"/>
              </a:rPr>
              <a:t> </a:t>
            </a:r>
            <a:r>
              <a:rPr lang="en-GB" sz="2000" dirty="0">
                <a:latin typeface="+mn-lt"/>
                <a:cs typeface="Tahoma"/>
              </a:rPr>
              <a:t>including</a:t>
            </a:r>
            <a:r>
              <a:rPr lang="en-GB" sz="2000" spc="30" dirty="0">
                <a:latin typeface="+mn-lt"/>
                <a:cs typeface="Tahoma"/>
              </a:rPr>
              <a:t> </a:t>
            </a:r>
            <a:r>
              <a:rPr lang="en-GB" sz="2000" spc="-35" dirty="0">
                <a:latin typeface="+mn-lt"/>
                <a:cs typeface="Tahoma"/>
              </a:rPr>
              <a:t>(where</a:t>
            </a:r>
            <a:r>
              <a:rPr lang="en-GB" sz="2000" spc="25" dirty="0">
                <a:latin typeface="+mn-lt"/>
                <a:cs typeface="Tahoma"/>
              </a:rPr>
              <a:t> </a:t>
            </a:r>
            <a:r>
              <a:rPr lang="en-GB" sz="2000" spc="-10" dirty="0">
                <a:latin typeface="+mn-lt"/>
                <a:cs typeface="Tahoma"/>
              </a:rPr>
              <a:t>appropriate) </a:t>
            </a:r>
            <a:r>
              <a:rPr lang="en-GB" sz="2000" dirty="0">
                <a:latin typeface="+mn-lt"/>
                <a:cs typeface="Tahoma"/>
              </a:rPr>
              <a:t>supporting</a:t>
            </a:r>
            <a:r>
              <a:rPr lang="en-GB" sz="2000" spc="50" dirty="0">
                <a:latin typeface="+mn-lt"/>
                <a:cs typeface="Tahoma"/>
              </a:rPr>
              <a:t> </a:t>
            </a:r>
            <a:r>
              <a:rPr lang="en-GB" sz="2000" dirty="0">
                <a:latin typeface="+mn-lt"/>
                <a:cs typeface="Tahoma"/>
              </a:rPr>
              <a:t>understanding</a:t>
            </a:r>
            <a:r>
              <a:rPr lang="en-GB" sz="2000" spc="50" dirty="0">
                <a:latin typeface="+mn-lt"/>
                <a:cs typeface="Tahoma"/>
              </a:rPr>
              <a:t> </a:t>
            </a:r>
            <a:r>
              <a:rPr lang="en-GB" sz="2000" dirty="0">
                <a:latin typeface="+mn-lt"/>
                <a:cs typeface="Tahoma"/>
              </a:rPr>
              <a:t>of</a:t>
            </a:r>
            <a:r>
              <a:rPr lang="en-GB" sz="2000" spc="10" dirty="0">
                <a:latin typeface="+mn-lt"/>
                <a:cs typeface="Tahoma"/>
              </a:rPr>
              <a:t> </a:t>
            </a:r>
            <a:r>
              <a:rPr lang="en-GB" sz="2000" dirty="0">
                <a:latin typeface="+mn-lt"/>
                <a:cs typeface="Tahoma"/>
              </a:rPr>
              <a:t>braille</a:t>
            </a:r>
            <a:r>
              <a:rPr lang="en-GB" sz="2000" spc="50" dirty="0">
                <a:latin typeface="+mn-lt"/>
                <a:cs typeface="Tahoma"/>
              </a:rPr>
              <a:t> </a:t>
            </a:r>
            <a:r>
              <a:rPr lang="en-GB" sz="2000" dirty="0">
                <a:latin typeface="+mn-lt"/>
                <a:cs typeface="Tahoma"/>
              </a:rPr>
              <a:t>codes</a:t>
            </a:r>
            <a:r>
              <a:rPr lang="en-GB" sz="2000" spc="55" dirty="0">
                <a:latin typeface="+mn-lt"/>
                <a:cs typeface="Tahoma"/>
              </a:rPr>
              <a:t> </a:t>
            </a:r>
            <a:r>
              <a:rPr lang="en-GB" sz="2000" dirty="0">
                <a:latin typeface="+mn-lt"/>
                <a:cs typeface="Tahoma"/>
              </a:rPr>
              <a:t>and</a:t>
            </a:r>
            <a:r>
              <a:rPr lang="en-GB" sz="2000" spc="50" dirty="0">
                <a:latin typeface="+mn-lt"/>
                <a:cs typeface="Tahoma"/>
              </a:rPr>
              <a:t> </a:t>
            </a:r>
            <a:r>
              <a:rPr lang="en-GB" sz="2000" dirty="0">
                <a:latin typeface="+mn-lt"/>
                <a:cs typeface="Tahoma"/>
              </a:rPr>
              <a:t>language</a:t>
            </a:r>
            <a:r>
              <a:rPr lang="en-GB" sz="2000" spc="55" dirty="0">
                <a:latin typeface="+mn-lt"/>
                <a:cs typeface="Tahoma"/>
              </a:rPr>
              <a:t> </a:t>
            </a:r>
            <a:r>
              <a:rPr lang="en-GB" sz="2000" dirty="0">
                <a:latin typeface="+mn-lt"/>
                <a:cs typeface="Tahoma"/>
              </a:rPr>
              <a:t>relating</a:t>
            </a:r>
            <a:r>
              <a:rPr lang="en-GB" sz="2000" spc="15" dirty="0">
                <a:latin typeface="+mn-lt"/>
                <a:cs typeface="Tahoma"/>
              </a:rPr>
              <a:t> </a:t>
            </a:r>
            <a:r>
              <a:rPr lang="en-GB" sz="2000" spc="50" dirty="0">
                <a:latin typeface="+mn-lt"/>
                <a:cs typeface="Tahoma"/>
              </a:rPr>
              <a:t>to</a:t>
            </a:r>
            <a:r>
              <a:rPr lang="en-GB" sz="2000" spc="20" dirty="0">
                <a:latin typeface="+mn-lt"/>
                <a:cs typeface="Tahoma"/>
              </a:rPr>
              <a:t> </a:t>
            </a:r>
            <a:r>
              <a:rPr lang="en-GB" sz="2000" dirty="0">
                <a:latin typeface="+mn-lt"/>
                <a:cs typeface="Tahoma"/>
              </a:rPr>
              <a:t>the</a:t>
            </a:r>
            <a:r>
              <a:rPr lang="en-GB" sz="2000" spc="55" dirty="0">
                <a:latin typeface="+mn-lt"/>
                <a:cs typeface="Tahoma"/>
              </a:rPr>
              <a:t> </a:t>
            </a:r>
            <a:r>
              <a:rPr lang="en-GB" sz="2000" spc="-25" dirty="0">
                <a:latin typeface="+mn-lt"/>
                <a:cs typeface="Tahoma"/>
              </a:rPr>
              <a:t>key </a:t>
            </a:r>
            <a:r>
              <a:rPr lang="en-GB" sz="2000" dirty="0">
                <a:latin typeface="+mn-lt"/>
                <a:cs typeface="Tahoma"/>
              </a:rPr>
              <a:t>concepts</a:t>
            </a:r>
            <a:r>
              <a:rPr lang="en-GB" sz="2000" spc="30" dirty="0">
                <a:latin typeface="+mn-lt"/>
                <a:cs typeface="Tahoma"/>
              </a:rPr>
              <a:t> </a:t>
            </a:r>
            <a:r>
              <a:rPr lang="en-GB" sz="2000" dirty="0">
                <a:latin typeface="+mn-lt"/>
                <a:cs typeface="Tahoma"/>
              </a:rPr>
              <a:t>both</a:t>
            </a:r>
            <a:r>
              <a:rPr lang="en-GB" sz="2000" spc="35" dirty="0">
                <a:latin typeface="+mn-lt"/>
                <a:cs typeface="Tahoma"/>
              </a:rPr>
              <a:t> </a:t>
            </a:r>
            <a:r>
              <a:rPr lang="en-GB" sz="2000" dirty="0">
                <a:latin typeface="+mn-lt"/>
                <a:cs typeface="Tahoma"/>
              </a:rPr>
              <a:t>in</a:t>
            </a:r>
            <a:r>
              <a:rPr lang="en-GB" sz="2000" spc="30" dirty="0">
                <a:latin typeface="+mn-lt"/>
                <a:cs typeface="Tahoma"/>
              </a:rPr>
              <a:t> </a:t>
            </a:r>
            <a:r>
              <a:rPr lang="en-GB" sz="2000" dirty="0">
                <a:latin typeface="+mn-lt"/>
                <a:cs typeface="Tahoma"/>
              </a:rPr>
              <a:t>maths</a:t>
            </a:r>
            <a:r>
              <a:rPr lang="en-GB" sz="2000" spc="35" dirty="0">
                <a:latin typeface="+mn-lt"/>
                <a:cs typeface="Tahoma"/>
              </a:rPr>
              <a:t> </a:t>
            </a:r>
            <a:r>
              <a:rPr lang="en-GB" sz="2000" dirty="0">
                <a:latin typeface="+mn-lt"/>
                <a:cs typeface="Tahoma"/>
              </a:rPr>
              <a:t>and</a:t>
            </a:r>
            <a:r>
              <a:rPr lang="en-GB" sz="2000" spc="35" dirty="0">
                <a:latin typeface="+mn-lt"/>
                <a:cs typeface="Tahoma"/>
              </a:rPr>
              <a:t> </a:t>
            </a:r>
            <a:r>
              <a:rPr lang="en-GB" sz="2000" spc="-10" dirty="0">
                <a:latin typeface="+mn-lt"/>
                <a:cs typeface="Tahoma"/>
              </a:rPr>
              <a:t>science.</a:t>
            </a:r>
            <a:endParaRPr lang="en-GB" sz="2000" dirty="0">
              <a:latin typeface="+mn-lt"/>
              <a:cs typeface="Tahoma"/>
            </a:endParaRPr>
          </a:p>
          <a:p>
            <a:pPr marL="380364" marR="50165" indent="-342900">
              <a:buSzPct val="128571"/>
              <a:tabLst>
                <a:tab pos="218440" algn="l"/>
              </a:tabLst>
            </a:pPr>
            <a:r>
              <a:rPr lang="en-GB" sz="2000" dirty="0">
                <a:latin typeface="+mn-lt"/>
                <a:cs typeface="Tahoma"/>
              </a:rPr>
              <a:t>Supporting</a:t>
            </a:r>
            <a:r>
              <a:rPr lang="en-GB" sz="2000" spc="-50" dirty="0">
                <a:latin typeface="+mn-lt"/>
                <a:cs typeface="Tahoma"/>
              </a:rPr>
              <a:t> </a:t>
            </a:r>
            <a:r>
              <a:rPr lang="en-GB" sz="2000" dirty="0">
                <a:latin typeface="+mn-lt"/>
                <a:cs typeface="Tahoma"/>
              </a:rPr>
              <a:t>the</a:t>
            </a:r>
            <a:r>
              <a:rPr lang="en-GB" sz="2000" spc="-30" dirty="0">
                <a:latin typeface="+mn-lt"/>
                <a:cs typeface="Tahoma"/>
              </a:rPr>
              <a:t> </a:t>
            </a:r>
            <a:r>
              <a:rPr lang="en-GB" sz="2000" dirty="0">
                <a:latin typeface="+mn-lt"/>
                <a:cs typeface="Tahoma"/>
              </a:rPr>
              <a:t>development</a:t>
            </a:r>
            <a:r>
              <a:rPr lang="en-GB" sz="2000" spc="-25" dirty="0">
                <a:latin typeface="+mn-lt"/>
                <a:cs typeface="Tahoma"/>
              </a:rPr>
              <a:t> </a:t>
            </a:r>
            <a:r>
              <a:rPr lang="en-GB" sz="2000" dirty="0">
                <a:latin typeface="+mn-lt"/>
                <a:cs typeface="Tahoma"/>
              </a:rPr>
              <a:t>of</a:t>
            </a:r>
            <a:r>
              <a:rPr lang="en-GB" sz="2000" spc="-90" dirty="0">
                <a:latin typeface="+mn-lt"/>
                <a:cs typeface="Tahoma"/>
              </a:rPr>
              <a:t> </a:t>
            </a:r>
            <a:r>
              <a:rPr lang="en-GB" sz="2000" dirty="0">
                <a:latin typeface="+mn-lt"/>
                <a:cs typeface="Tahoma"/>
              </a:rPr>
              <a:t>tactile</a:t>
            </a:r>
            <a:r>
              <a:rPr lang="en-GB" sz="2000" spc="-25" dirty="0">
                <a:latin typeface="+mn-lt"/>
                <a:cs typeface="Tahoma"/>
              </a:rPr>
              <a:t> </a:t>
            </a:r>
            <a:r>
              <a:rPr lang="en-GB" sz="2000" dirty="0">
                <a:latin typeface="+mn-lt"/>
                <a:cs typeface="Tahoma"/>
              </a:rPr>
              <a:t>graphicacy</a:t>
            </a:r>
            <a:r>
              <a:rPr lang="en-GB" sz="2000" spc="-25" dirty="0">
                <a:latin typeface="+mn-lt"/>
                <a:cs typeface="Tahoma"/>
              </a:rPr>
              <a:t> </a:t>
            </a:r>
            <a:r>
              <a:rPr lang="en-GB" sz="2000" spc="-10" dirty="0">
                <a:latin typeface="+mn-lt"/>
                <a:cs typeface="Tahoma"/>
              </a:rPr>
              <a:t>skills</a:t>
            </a:r>
            <a:r>
              <a:rPr lang="en-GB" sz="2000" spc="-50" dirty="0">
                <a:latin typeface="+mn-lt"/>
                <a:cs typeface="Tahoma"/>
              </a:rPr>
              <a:t> </a:t>
            </a:r>
            <a:r>
              <a:rPr lang="en-GB" sz="2000" dirty="0">
                <a:latin typeface="+mn-lt"/>
                <a:cs typeface="Tahoma"/>
              </a:rPr>
              <a:t>to</a:t>
            </a:r>
            <a:r>
              <a:rPr lang="en-GB" sz="2000" spc="-25" dirty="0">
                <a:latin typeface="+mn-lt"/>
                <a:cs typeface="Tahoma"/>
              </a:rPr>
              <a:t> </a:t>
            </a:r>
            <a:r>
              <a:rPr lang="en-GB" sz="2000" dirty="0">
                <a:latin typeface="+mn-lt"/>
                <a:cs typeface="Tahoma"/>
              </a:rPr>
              <a:t>promote</a:t>
            </a:r>
            <a:r>
              <a:rPr lang="en-GB" sz="2000" spc="-25" dirty="0">
                <a:latin typeface="+mn-lt"/>
                <a:cs typeface="Tahoma"/>
              </a:rPr>
              <a:t> and </a:t>
            </a:r>
            <a:r>
              <a:rPr lang="en-GB" sz="2000" dirty="0">
                <a:latin typeface="+mn-lt"/>
                <a:cs typeface="Tahoma"/>
              </a:rPr>
              <a:t>facilitate</a:t>
            </a:r>
            <a:r>
              <a:rPr lang="en-GB" sz="2000" spc="-25" dirty="0">
                <a:latin typeface="+mn-lt"/>
                <a:cs typeface="Tahoma"/>
              </a:rPr>
              <a:t> </a:t>
            </a:r>
            <a:r>
              <a:rPr lang="en-GB" sz="2000" spc="-40" dirty="0">
                <a:latin typeface="+mn-lt"/>
                <a:cs typeface="Tahoma"/>
              </a:rPr>
              <a:t>access</a:t>
            </a:r>
            <a:r>
              <a:rPr lang="en-GB" sz="2000" spc="-45" dirty="0">
                <a:latin typeface="+mn-lt"/>
                <a:cs typeface="Tahoma"/>
              </a:rPr>
              <a:t> </a:t>
            </a:r>
            <a:r>
              <a:rPr lang="en-GB" sz="2000" dirty="0">
                <a:latin typeface="+mn-lt"/>
                <a:cs typeface="Tahoma"/>
              </a:rPr>
              <a:t>to</a:t>
            </a:r>
            <a:r>
              <a:rPr lang="en-GB" sz="2000" spc="-50" dirty="0">
                <a:latin typeface="+mn-lt"/>
                <a:cs typeface="Tahoma"/>
              </a:rPr>
              <a:t> </a:t>
            </a:r>
            <a:r>
              <a:rPr lang="en-GB" sz="2000" dirty="0">
                <a:latin typeface="+mn-lt"/>
                <a:cs typeface="Tahoma"/>
              </a:rPr>
              <a:t>two</a:t>
            </a:r>
            <a:r>
              <a:rPr lang="en-GB" sz="2000" spc="-20" dirty="0">
                <a:latin typeface="+mn-lt"/>
                <a:cs typeface="Tahoma"/>
              </a:rPr>
              <a:t> </a:t>
            </a:r>
            <a:r>
              <a:rPr lang="en-GB" sz="2000" dirty="0">
                <a:latin typeface="+mn-lt"/>
                <a:cs typeface="Tahoma"/>
              </a:rPr>
              <a:t>and</a:t>
            </a:r>
            <a:r>
              <a:rPr lang="en-GB" sz="2000" spc="-45" dirty="0">
                <a:latin typeface="+mn-lt"/>
                <a:cs typeface="Tahoma"/>
              </a:rPr>
              <a:t> </a:t>
            </a:r>
            <a:r>
              <a:rPr lang="en-GB" sz="2000" dirty="0">
                <a:latin typeface="+mn-lt"/>
                <a:cs typeface="Tahoma"/>
              </a:rPr>
              <a:t>three-dimensional</a:t>
            </a:r>
            <a:r>
              <a:rPr lang="en-GB" sz="2000" spc="-25" dirty="0">
                <a:latin typeface="+mn-lt"/>
                <a:cs typeface="Tahoma"/>
              </a:rPr>
              <a:t> </a:t>
            </a:r>
            <a:r>
              <a:rPr lang="en-GB" sz="2000" spc="-10" dirty="0">
                <a:latin typeface="+mn-lt"/>
                <a:cs typeface="Tahoma"/>
              </a:rPr>
              <a:t>representational</a:t>
            </a:r>
            <a:r>
              <a:rPr lang="en-GB" sz="2000" spc="-25" dirty="0">
                <a:latin typeface="+mn-lt"/>
                <a:cs typeface="Tahoma"/>
              </a:rPr>
              <a:t> </a:t>
            </a:r>
            <a:r>
              <a:rPr lang="en-GB" sz="2000" dirty="0">
                <a:latin typeface="+mn-lt"/>
                <a:cs typeface="Tahoma"/>
              </a:rPr>
              <a:t>material</a:t>
            </a:r>
            <a:r>
              <a:rPr lang="en-GB" sz="2000" spc="-20" dirty="0">
                <a:latin typeface="+mn-lt"/>
                <a:cs typeface="Tahoma"/>
              </a:rPr>
              <a:t> such </a:t>
            </a:r>
            <a:r>
              <a:rPr lang="en-GB" sz="2000" spc="-50" dirty="0">
                <a:latin typeface="+mn-lt"/>
                <a:cs typeface="Tahoma"/>
              </a:rPr>
              <a:t>as</a:t>
            </a:r>
            <a:r>
              <a:rPr lang="en-GB" sz="2000" spc="-80" dirty="0">
                <a:latin typeface="+mn-lt"/>
                <a:cs typeface="Tahoma"/>
              </a:rPr>
              <a:t> </a:t>
            </a:r>
            <a:r>
              <a:rPr lang="en-GB" sz="2000" dirty="0">
                <a:latin typeface="+mn-lt"/>
                <a:cs typeface="Tahoma"/>
              </a:rPr>
              <a:t>tactile</a:t>
            </a:r>
            <a:r>
              <a:rPr lang="en-GB" sz="2000" spc="-50" dirty="0">
                <a:latin typeface="+mn-lt"/>
                <a:cs typeface="Tahoma"/>
              </a:rPr>
              <a:t> </a:t>
            </a:r>
            <a:r>
              <a:rPr lang="en-GB" sz="2000" spc="-30" dirty="0">
                <a:latin typeface="+mn-lt"/>
                <a:cs typeface="Tahoma"/>
              </a:rPr>
              <a:t>maps,</a:t>
            </a:r>
            <a:r>
              <a:rPr lang="en-GB" sz="2000" spc="-55" dirty="0">
                <a:latin typeface="+mn-lt"/>
                <a:cs typeface="Tahoma"/>
              </a:rPr>
              <a:t> </a:t>
            </a:r>
            <a:r>
              <a:rPr lang="en-GB" sz="2000" spc="-20" dirty="0">
                <a:latin typeface="+mn-lt"/>
                <a:cs typeface="Tahoma"/>
              </a:rPr>
              <a:t>diagrams,</a:t>
            </a:r>
            <a:r>
              <a:rPr lang="en-GB" sz="2000" spc="-55" dirty="0">
                <a:latin typeface="+mn-lt"/>
                <a:cs typeface="Tahoma"/>
              </a:rPr>
              <a:t> </a:t>
            </a:r>
            <a:r>
              <a:rPr lang="en-GB" sz="2000" spc="-10" dirty="0">
                <a:latin typeface="+mn-lt"/>
                <a:cs typeface="Tahoma"/>
              </a:rPr>
              <a:t>pictures</a:t>
            </a:r>
            <a:r>
              <a:rPr lang="en-GB" sz="2000" spc="-55" dirty="0">
                <a:latin typeface="+mn-lt"/>
                <a:cs typeface="Tahoma"/>
              </a:rPr>
              <a:t> </a:t>
            </a:r>
            <a:r>
              <a:rPr lang="en-GB" sz="2000" dirty="0">
                <a:latin typeface="+mn-lt"/>
                <a:cs typeface="Tahoma"/>
              </a:rPr>
              <a:t>and</a:t>
            </a:r>
            <a:r>
              <a:rPr lang="en-GB" sz="2000" spc="-55" dirty="0">
                <a:latin typeface="+mn-lt"/>
                <a:cs typeface="Tahoma"/>
              </a:rPr>
              <a:t> </a:t>
            </a:r>
            <a:r>
              <a:rPr lang="en-GB" sz="2000" dirty="0">
                <a:latin typeface="+mn-lt"/>
                <a:cs typeface="Tahoma"/>
              </a:rPr>
              <a:t>other</a:t>
            </a:r>
            <a:r>
              <a:rPr lang="en-GB" sz="2000" spc="-90" dirty="0">
                <a:latin typeface="+mn-lt"/>
                <a:cs typeface="Tahoma"/>
              </a:rPr>
              <a:t> </a:t>
            </a:r>
            <a:r>
              <a:rPr lang="en-GB" sz="2000" dirty="0">
                <a:latin typeface="+mn-lt"/>
                <a:cs typeface="Tahoma"/>
              </a:rPr>
              <a:t>graphical</a:t>
            </a:r>
            <a:r>
              <a:rPr lang="en-GB" sz="2000" spc="-55" dirty="0">
                <a:latin typeface="+mn-lt"/>
                <a:cs typeface="Tahoma"/>
              </a:rPr>
              <a:t> </a:t>
            </a:r>
            <a:r>
              <a:rPr lang="en-GB" sz="2000" dirty="0">
                <a:latin typeface="+mn-lt"/>
                <a:cs typeface="Tahoma"/>
              </a:rPr>
              <a:t>and</a:t>
            </a:r>
            <a:r>
              <a:rPr lang="en-GB" sz="2000" spc="-55" dirty="0">
                <a:latin typeface="+mn-lt"/>
                <a:cs typeface="Tahoma"/>
              </a:rPr>
              <a:t> </a:t>
            </a:r>
            <a:r>
              <a:rPr lang="en-GB" sz="2000" dirty="0">
                <a:latin typeface="+mn-lt"/>
                <a:cs typeface="Tahoma"/>
              </a:rPr>
              <a:t>figurative</a:t>
            </a:r>
            <a:r>
              <a:rPr lang="en-GB" sz="2000" spc="-55" dirty="0">
                <a:latin typeface="+mn-lt"/>
                <a:cs typeface="Tahoma"/>
              </a:rPr>
              <a:t> </a:t>
            </a:r>
            <a:r>
              <a:rPr lang="en-GB" sz="2000" spc="-10" dirty="0">
                <a:latin typeface="+mn-lt"/>
                <a:cs typeface="Tahoma"/>
              </a:rPr>
              <a:t>material.</a:t>
            </a:r>
            <a:endParaRPr lang="en-GB" sz="2000" dirty="0">
              <a:latin typeface="+mn-lt"/>
              <a:cs typeface="Tahoma"/>
            </a:endParaRPr>
          </a:p>
          <a:p>
            <a:pPr marL="380364" marR="184785" indent="-342900">
              <a:buSzPct val="128571"/>
              <a:tabLst>
                <a:tab pos="218440" algn="l"/>
              </a:tabLst>
            </a:pPr>
            <a:r>
              <a:rPr lang="en-GB" sz="2000" dirty="0">
                <a:latin typeface="+mn-lt"/>
                <a:cs typeface="Tahoma"/>
              </a:rPr>
              <a:t>Supporting</a:t>
            </a:r>
            <a:r>
              <a:rPr lang="en-GB" sz="2000" spc="60" dirty="0">
                <a:latin typeface="+mn-lt"/>
                <a:cs typeface="Tahoma"/>
              </a:rPr>
              <a:t> </a:t>
            </a:r>
            <a:r>
              <a:rPr lang="en-GB" sz="2000" dirty="0">
                <a:latin typeface="+mn-lt"/>
                <a:cs typeface="Tahoma"/>
              </a:rPr>
              <a:t>ability</a:t>
            </a:r>
            <a:r>
              <a:rPr lang="en-GB" sz="2000" spc="30" dirty="0">
                <a:latin typeface="+mn-lt"/>
                <a:cs typeface="Tahoma"/>
              </a:rPr>
              <a:t> </a:t>
            </a:r>
            <a:r>
              <a:rPr lang="en-GB" sz="2000" spc="50" dirty="0">
                <a:latin typeface="+mn-lt"/>
                <a:cs typeface="Tahoma"/>
              </a:rPr>
              <a:t>to</a:t>
            </a:r>
            <a:r>
              <a:rPr lang="en-GB" sz="2000" spc="60" dirty="0">
                <a:latin typeface="+mn-lt"/>
                <a:cs typeface="Tahoma"/>
              </a:rPr>
              <a:t> </a:t>
            </a:r>
            <a:r>
              <a:rPr lang="en-GB" sz="2000" dirty="0">
                <a:latin typeface="+mn-lt"/>
                <a:cs typeface="Tahoma"/>
              </a:rPr>
              <a:t>choose</a:t>
            </a:r>
            <a:r>
              <a:rPr lang="en-GB" sz="2000" spc="65" dirty="0">
                <a:latin typeface="+mn-lt"/>
                <a:cs typeface="Tahoma"/>
              </a:rPr>
              <a:t> </a:t>
            </a:r>
            <a:r>
              <a:rPr lang="en-GB" sz="2000" dirty="0">
                <a:latin typeface="+mn-lt"/>
                <a:cs typeface="Tahoma"/>
              </a:rPr>
              <a:t>specific</a:t>
            </a:r>
            <a:r>
              <a:rPr lang="en-GB" sz="2000" spc="65" dirty="0">
                <a:latin typeface="+mn-lt"/>
                <a:cs typeface="Tahoma"/>
              </a:rPr>
              <a:t> </a:t>
            </a:r>
            <a:r>
              <a:rPr lang="en-GB" sz="2000" dirty="0">
                <a:latin typeface="+mn-lt"/>
                <a:cs typeface="Tahoma"/>
              </a:rPr>
              <a:t>approaches</a:t>
            </a:r>
            <a:r>
              <a:rPr lang="en-GB" sz="2000" spc="60" dirty="0">
                <a:latin typeface="+mn-lt"/>
                <a:cs typeface="Tahoma"/>
              </a:rPr>
              <a:t> </a:t>
            </a:r>
            <a:r>
              <a:rPr lang="en-GB" sz="2000" spc="-45" dirty="0">
                <a:latin typeface="+mn-lt"/>
                <a:cs typeface="Tahoma"/>
              </a:rPr>
              <a:t>(or</a:t>
            </a:r>
            <a:r>
              <a:rPr lang="en-GB" sz="2000" spc="10" dirty="0">
                <a:latin typeface="+mn-lt"/>
                <a:cs typeface="Tahoma"/>
              </a:rPr>
              <a:t> </a:t>
            </a:r>
            <a:r>
              <a:rPr lang="en-GB" sz="2000" dirty="0">
                <a:latin typeface="+mn-lt"/>
                <a:cs typeface="Tahoma"/>
              </a:rPr>
              <a:t>combinations</a:t>
            </a:r>
            <a:r>
              <a:rPr lang="en-GB" sz="2000" spc="65" dirty="0">
                <a:latin typeface="+mn-lt"/>
                <a:cs typeface="Tahoma"/>
              </a:rPr>
              <a:t> </a:t>
            </a:r>
            <a:r>
              <a:rPr lang="en-GB" sz="2000" spc="-25" dirty="0">
                <a:latin typeface="+mn-lt"/>
                <a:cs typeface="Tahoma"/>
              </a:rPr>
              <a:t>of </a:t>
            </a:r>
            <a:r>
              <a:rPr lang="en-GB" sz="2000" spc="-20" dirty="0">
                <a:latin typeface="+mn-lt"/>
                <a:cs typeface="Tahoma"/>
              </a:rPr>
              <a:t>approaches)</a:t>
            </a:r>
            <a:r>
              <a:rPr lang="en-GB" sz="2000" spc="-5" dirty="0">
                <a:latin typeface="+mn-lt"/>
                <a:cs typeface="Tahoma"/>
              </a:rPr>
              <a:t> </a:t>
            </a:r>
            <a:r>
              <a:rPr lang="en-GB" sz="2000" spc="50" dirty="0">
                <a:latin typeface="+mn-lt"/>
                <a:cs typeface="Tahoma"/>
              </a:rPr>
              <a:t>to</a:t>
            </a:r>
            <a:r>
              <a:rPr lang="en-GB" sz="2000" spc="30" dirty="0">
                <a:latin typeface="+mn-lt"/>
                <a:cs typeface="Tahoma"/>
              </a:rPr>
              <a:t> </a:t>
            </a:r>
            <a:r>
              <a:rPr lang="en-GB" sz="2000" dirty="0">
                <a:latin typeface="+mn-lt"/>
                <a:cs typeface="Tahoma"/>
              </a:rPr>
              <a:t>information</a:t>
            </a:r>
            <a:r>
              <a:rPr lang="en-GB" sz="2000" spc="30" dirty="0">
                <a:latin typeface="+mn-lt"/>
                <a:cs typeface="Tahoma"/>
              </a:rPr>
              <a:t> </a:t>
            </a:r>
            <a:r>
              <a:rPr lang="en-GB" sz="2000" spc="-20" dirty="0">
                <a:latin typeface="+mn-lt"/>
                <a:cs typeface="Tahoma"/>
              </a:rPr>
              <a:t>access</a:t>
            </a:r>
            <a:r>
              <a:rPr lang="en-GB" sz="2000" spc="30" dirty="0">
                <a:latin typeface="+mn-lt"/>
                <a:cs typeface="Tahoma"/>
              </a:rPr>
              <a:t> </a:t>
            </a:r>
            <a:r>
              <a:rPr lang="en-GB" sz="2000" dirty="0">
                <a:latin typeface="+mn-lt"/>
                <a:cs typeface="Tahoma"/>
              </a:rPr>
              <a:t>in</a:t>
            </a:r>
            <a:r>
              <a:rPr lang="en-GB" sz="2000" spc="30" dirty="0">
                <a:latin typeface="+mn-lt"/>
                <a:cs typeface="Tahoma"/>
              </a:rPr>
              <a:t> </a:t>
            </a:r>
            <a:r>
              <a:rPr lang="en-GB" sz="2000" dirty="0">
                <a:latin typeface="+mn-lt"/>
                <a:cs typeface="Tahoma"/>
              </a:rPr>
              <a:t>particular</a:t>
            </a:r>
            <a:r>
              <a:rPr lang="en-GB" sz="2000" spc="-20" dirty="0">
                <a:latin typeface="+mn-lt"/>
                <a:cs typeface="Tahoma"/>
              </a:rPr>
              <a:t> </a:t>
            </a:r>
            <a:r>
              <a:rPr lang="en-GB" sz="2000" dirty="0">
                <a:latin typeface="+mn-lt"/>
                <a:cs typeface="Tahoma"/>
              </a:rPr>
              <a:t>contexts</a:t>
            </a:r>
            <a:r>
              <a:rPr lang="en-GB" sz="2000" spc="30" dirty="0">
                <a:latin typeface="+mn-lt"/>
                <a:cs typeface="Tahoma"/>
              </a:rPr>
              <a:t> </a:t>
            </a:r>
            <a:r>
              <a:rPr lang="en-GB" sz="2000" spc="-80" dirty="0">
                <a:latin typeface="+mn-lt"/>
                <a:cs typeface="Tahoma"/>
              </a:rPr>
              <a:t>(e.g.</a:t>
            </a:r>
            <a:r>
              <a:rPr lang="en-GB" sz="2000" spc="30" dirty="0">
                <a:latin typeface="+mn-lt"/>
                <a:cs typeface="Tahoma"/>
              </a:rPr>
              <a:t> </a:t>
            </a:r>
            <a:r>
              <a:rPr lang="en-GB" sz="2000" dirty="0">
                <a:latin typeface="+mn-lt"/>
                <a:cs typeface="Tahoma"/>
              </a:rPr>
              <a:t>exam</a:t>
            </a:r>
            <a:r>
              <a:rPr lang="en-GB" sz="2000" spc="30" dirty="0">
                <a:latin typeface="+mn-lt"/>
                <a:cs typeface="Tahoma"/>
              </a:rPr>
              <a:t> </a:t>
            </a:r>
            <a:r>
              <a:rPr lang="en-GB" sz="2000" spc="-10" dirty="0">
                <a:latin typeface="+mn-lt"/>
                <a:cs typeface="Tahoma"/>
              </a:rPr>
              <a:t>skills,</a:t>
            </a:r>
            <a:r>
              <a:rPr lang="en-GB" sz="2000" spc="30" dirty="0">
                <a:latin typeface="+mn-lt"/>
                <a:cs typeface="Tahoma"/>
              </a:rPr>
              <a:t> </a:t>
            </a:r>
            <a:r>
              <a:rPr lang="en-GB" sz="2000" spc="-25" dirty="0">
                <a:latin typeface="+mn-lt"/>
                <a:cs typeface="Tahoma"/>
              </a:rPr>
              <a:t>in </a:t>
            </a:r>
            <a:r>
              <a:rPr lang="en-GB" sz="2000" dirty="0">
                <a:latin typeface="+mn-lt"/>
                <a:cs typeface="Tahoma"/>
              </a:rPr>
              <a:t>lessons</a:t>
            </a:r>
            <a:r>
              <a:rPr lang="en-GB" sz="2000" spc="5" dirty="0">
                <a:latin typeface="+mn-lt"/>
                <a:cs typeface="Tahoma"/>
              </a:rPr>
              <a:t> </a:t>
            </a:r>
            <a:r>
              <a:rPr lang="en-GB" sz="2000" dirty="0">
                <a:latin typeface="+mn-lt"/>
                <a:cs typeface="Tahoma"/>
              </a:rPr>
              <a:t>and</a:t>
            </a:r>
            <a:r>
              <a:rPr lang="en-GB" sz="2000" spc="5" dirty="0">
                <a:latin typeface="+mn-lt"/>
                <a:cs typeface="Tahoma"/>
              </a:rPr>
              <a:t> </a:t>
            </a:r>
            <a:r>
              <a:rPr lang="en-GB" sz="2000" dirty="0">
                <a:latin typeface="+mn-lt"/>
                <a:cs typeface="Tahoma"/>
              </a:rPr>
              <a:t>independent</a:t>
            </a:r>
            <a:r>
              <a:rPr lang="en-GB" sz="2000" spc="5" dirty="0">
                <a:latin typeface="+mn-lt"/>
                <a:cs typeface="Tahoma"/>
              </a:rPr>
              <a:t> </a:t>
            </a:r>
            <a:r>
              <a:rPr lang="en-GB" sz="2000" spc="-10" dirty="0">
                <a:latin typeface="+mn-lt"/>
                <a:cs typeface="Tahoma"/>
              </a:rPr>
              <a:t>study).</a:t>
            </a:r>
            <a:endParaRPr lang="en-GB" sz="2000" dirty="0">
              <a:latin typeface="+mn-lt"/>
              <a:cs typeface="Tahoma"/>
            </a:endParaRPr>
          </a:p>
          <a:p>
            <a:pPr marL="0" indent="0">
              <a:lnSpc>
                <a:spcPct val="107000"/>
              </a:lnSpc>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53772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7 listed in CFVI to reduce barriers</a:t>
            </a:r>
            <a:r>
              <a:rPr lang="en-GB" sz="3000" dirty="0">
                <a:latin typeface="Arial"/>
                <a:ea typeface="Times New Roman" panose="02020603050405020304" pitchFamily="18" charset="0"/>
                <a:cs typeface="Times New Roman"/>
              </a:rPr>
              <a:t> (3)</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456565" marR="269240" indent="-342900">
              <a:lnSpc>
                <a:spcPct val="101200"/>
              </a:lnSpc>
              <a:spcBef>
                <a:spcPts val="545"/>
              </a:spcBef>
              <a:buSzPct val="128571"/>
              <a:tabLst>
                <a:tab pos="294640" algn="l"/>
              </a:tabLst>
            </a:pPr>
            <a:r>
              <a:rPr lang="en-GB" sz="2000">
                <a:latin typeface="+mn-lt"/>
                <a:cs typeface="Tahoma"/>
              </a:rPr>
              <a:t>Managing</a:t>
            </a:r>
            <a:r>
              <a:rPr lang="en-GB" sz="2000" spc="105">
                <a:latin typeface="+mn-lt"/>
                <a:cs typeface="Tahoma"/>
              </a:rPr>
              <a:t> </a:t>
            </a:r>
            <a:r>
              <a:rPr lang="en-GB" sz="2000">
                <a:latin typeface="+mn-lt"/>
                <a:cs typeface="Tahoma"/>
              </a:rPr>
              <a:t>information,</a:t>
            </a:r>
            <a:r>
              <a:rPr lang="en-GB" sz="2000" spc="105">
                <a:latin typeface="+mn-lt"/>
                <a:cs typeface="Tahoma"/>
              </a:rPr>
              <a:t> </a:t>
            </a:r>
            <a:r>
              <a:rPr lang="en-GB" sz="2000">
                <a:latin typeface="+mn-lt"/>
                <a:cs typeface="Tahoma"/>
              </a:rPr>
              <a:t>for</a:t>
            </a:r>
            <a:r>
              <a:rPr lang="en-GB" sz="2000" spc="45">
                <a:latin typeface="+mn-lt"/>
                <a:cs typeface="Tahoma"/>
              </a:rPr>
              <a:t> </a:t>
            </a:r>
            <a:r>
              <a:rPr lang="en-GB" sz="2000">
                <a:latin typeface="+mn-lt"/>
                <a:cs typeface="Tahoma"/>
              </a:rPr>
              <a:t>example</a:t>
            </a:r>
            <a:r>
              <a:rPr lang="en-GB" sz="2000" spc="110">
                <a:latin typeface="+mn-lt"/>
                <a:cs typeface="Tahoma"/>
              </a:rPr>
              <a:t> </a:t>
            </a:r>
            <a:r>
              <a:rPr lang="en-GB" sz="2000">
                <a:latin typeface="+mn-lt"/>
                <a:cs typeface="Tahoma"/>
              </a:rPr>
              <a:t>file/folder</a:t>
            </a:r>
            <a:r>
              <a:rPr lang="en-GB" sz="2000" spc="45">
                <a:latin typeface="+mn-lt"/>
                <a:cs typeface="Tahoma"/>
              </a:rPr>
              <a:t> </a:t>
            </a:r>
            <a:r>
              <a:rPr lang="en-GB" sz="2000">
                <a:latin typeface="+mn-lt"/>
                <a:cs typeface="Tahoma"/>
              </a:rPr>
              <a:t>management,</a:t>
            </a:r>
            <a:r>
              <a:rPr lang="en-GB" sz="2000" spc="105">
                <a:latin typeface="+mn-lt"/>
                <a:cs typeface="Tahoma"/>
              </a:rPr>
              <a:t> </a:t>
            </a:r>
            <a:r>
              <a:rPr lang="en-GB" sz="2000" spc="-10">
                <a:latin typeface="+mn-lt"/>
                <a:cs typeface="Tahoma"/>
              </a:rPr>
              <a:t>organisational skills,</a:t>
            </a:r>
            <a:r>
              <a:rPr lang="en-GB" sz="2000" spc="60">
                <a:latin typeface="+mn-lt"/>
                <a:cs typeface="Tahoma"/>
              </a:rPr>
              <a:t> </a:t>
            </a:r>
            <a:r>
              <a:rPr lang="en-GB" sz="2000">
                <a:latin typeface="+mn-lt"/>
                <a:cs typeface="Tahoma"/>
              </a:rPr>
              <a:t>editing/bookmarking,</a:t>
            </a:r>
            <a:r>
              <a:rPr lang="en-GB" sz="2000" spc="60">
                <a:latin typeface="+mn-lt"/>
                <a:cs typeface="Tahoma"/>
              </a:rPr>
              <a:t> </a:t>
            </a:r>
            <a:r>
              <a:rPr lang="en-GB" sz="2000">
                <a:latin typeface="+mn-lt"/>
                <a:cs typeface="Tahoma"/>
              </a:rPr>
              <a:t>revision</a:t>
            </a:r>
            <a:r>
              <a:rPr lang="en-GB" sz="2000" spc="60">
                <a:latin typeface="+mn-lt"/>
                <a:cs typeface="Tahoma"/>
              </a:rPr>
              <a:t> </a:t>
            </a:r>
            <a:r>
              <a:rPr lang="en-GB" sz="2000" spc="-20">
                <a:latin typeface="+mn-lt"/>
                <a:cs typeface="Tahoma"/>
              </a:rPr>
              <a:t>skills.</a:t>
            </a:r>
            <a:r>
              <a:rPr lang="en-GB" sz="2000" spc="5">
                <a:latin typeface="+mn-lt"/>
                <a:cs typeface="Tahoma"/>
              </a:rPr>
              <a:t> </a:t>
            </a:r>
            <a:r>
              <a:rPr lang="en-GB" sz="2000" spc="-10">
                <a:latin typeface="+mn-lt"/>
                <a:cs typeface="Tahoma"/>
              </a:rPr>
              <a:t>This</a:t>
            </a:r>
            <a:r>
              <a:rPr lang="en-GB" sz="2000" spc="60">
                <a:latin typeface="+mn-lt"/>
                <a:cs typeface="Tahoma"/>
              </a:rPr>
              <a:t> </a:t>
            </a:r>
            <a:r>
              <a:rPr lang="en-GB" sz="2000">
                <a:latin typeface="+mn-lt"/>
                <a:cs typeface="Tahoma"/>
              </a:rPr>
              <a:t>includes</a:t>
            </a:r>
            <a:r>
              <a:rPr lang="en-GB" sz="2000" spc="30">
                <a:latin typeface="+mn-lt"/>
                <a:cs typeface="Tahoma"/>
              </a:rPr>
              <a:t> </a:t>
            </a:r>
            <a:r>
              <a:rPr lang="en-GB" sz="2000">
                <a:latin typeface="+mn-lt"/>
                <a:cs typeface="Tahoma"/>
              </a:rPr>
              <a:t>teaching</a:t>
            </a:r>
            <a:r>
              <a:rPr lang="en-GB" sz="2000" spc="60">
                <a:latin typeface="+mn-lt"/>
                <a:cs typeface="Tahoma"/>
              </a:rPr>
              <a:t> </a:t>
            </a:r>
            <a:r>
              <a:rPr lang="en-GB" sz="2000" spc="-10">
                <a:latin typeface="+mn-lt"/>
                <a:cs typeface="Tahoma"/>
              </a:rPr>
              <a:t>specific </a:t>
            </a:r>
            <a:r>
              <a:rPr lang="en-GB" sz="2000">
                <a:latin typeface="+mn-lt"/>
                <a:cs typeface="Tahoma"/>
              </a:rPr>
              <a:t>study</a:t>
            </a:r>
            <a:r>
              <a:rPr lang="en-GB" sz="2000" spc="30">
                <a:latin typeface="+mn-lt"/>
                <a:cs typeface="Tahoma"/>
              </a:rPr>
              <a:t> </a:t>
            </a:r>
            <a:r>
              <a:rPr lang="en-GB" sz="2000">
                <a:latin typeface="+mn-lt"/>
                <a:cs typeface="Tahoma"/>
              </a:rPr>
              <a:t>skills</a:t>
            </a:r>
            <a:r>
              <a:rPr lang="en-GB" sz="2000" spc="35">
                <a:latin typeface="+mn-lt"/>
                <a:cs typeface="Tahoma"/>
              </a:rPr>
              <a:t> </a:t>
            </a:r>
            <a:r>
              <a:rPr lang="en-GB" sz="2000">
                <a:latin typeface="+mn-lt"/>
                <a:cs typeface="Tahoma"/>
              </a:rPr>
              <a:t>for</a:t>
            </a:r>
            <a:r>
              <a:rPr lang="en-GB" sz="2000" spc="-15">
                <a:latin typeface="+mn-lt"/>
                <a:cs typeface="Tahoma"/>
              </a:rPr>
              <a:t> </a:t>
            </a:r>
            <a:r>
              <a:rPr lang="en-GB" sz="2000">
                <a:latin typeface="+mn-lt"/>
                <a:cs typeface="Tahoma"/>
              </a:rPr>
              <a:t>students</a:t>
            </a:r>
            <a:r>
              <a:rPr lang="en-GB" sz="2000" spc="35">
                <a:latin typeface="+mn-lt"/>
                <a:cs typeface="Tahoma"/>
              </a:rPr>
              <a:t> </a:t>
            </a:r>
            <a:r>
              <a:rPr lang="en-GB" sz="2000">
                <a:latin typeface="+mn-lt"/>
                <a:cs typeface="Tahoma"/>
              </a:rPr>
              <a:t>accessing</a:t>
            </a:r>
            <a:r>
              <a:rPr lang="en-GB" sz="2000" spc="35">
                <a:latin typeface="+mn-lt"/>
                <a:cs typeface="Tahoma"/>
              </a:rPr>
              <a:t> </a:t>
            </a:r>
            <a:r>
              <a:rPr lang="en-GB" sz="2000">
                <a:latin typeface="+mn-lt"/>
                <a:cs typeface="Tahoma"/>
              </a:rPr>
              <a:t>information</a:t>
            </a:r>
            <a:r>
              <a:rPr lang="en-GB" sz="2000" spc="30">
                <a:latin typeface="+mn-lt"/>
                <a:cs typeface="Tahoma"/>
              </a:rPr>
              <a:t> </a:t>
            </a:r>
            <a:r>
              <a:rPr lang="en-GB" sz="2000">
                <a:latin typeface="+mn-lt"/>
                <a:cs typeface="Tahoma"/>
              </a:rPr>
              <a:t>in</a:t>
            </a:r>
            <a:r>
              <a:rPr lang="en-GB" sz="2000" spc="35">
                <a:latin typeface="+mn-lt"/>
                <a:cs typeface="Tahoma"/>
              </a:rPr>
              <a:t> </a:t>
            </a:r>
            <a:r>
              <a:rPr lang="en-GB" sz="2000">
                <a:latin typeface="+mn-lt"/>
                <a:cs typeface="Tahoma"/>
              </a:rPr>
              <a:t>non-visual</a:t>
            </a:r>
            <a:r>
              <a:rPr lang="en-GB" sz="2000" spc="35">
                <a:latin typeface="+mn-lt"/>
                <a:cs typeface="Tahoma"/>
              </a:rPr>
              <a:t> </a:t>
            </a:r>
            <a:r>
              <a:rPr lang="en-GB" sz="2000" spc="-10">
                <a:latin typeface="+mn-lt"/>
                <a:cs typeface="Tahoma"/>
              </a:rPr>
              <a:t>ways.</a:t>
            </a:r>
          </a:p>
          <a:p>
            <a:pPr marL="456565" marR="269240" indent="-342900">
              <a:lnSpc>
                <a:spcPct val="101200"/>
              </a:lnSpc>
              <a:spcBef>
                <a:spcPts val="545"/>
              </a:spcBef>
              <a:buSzPct val="128571"/>
              <a:tabLst>
                <a:tab pos="294640" algn="l"/>
              </a:tabLst>
            </a:pPr>
            <a:r>
              <a:rPr lang="en-GB" sz="2000">
                <a:latin typeface="+mn-lt"/>
                <a:cs typeface="Tahoma"/>
              </a:rPr>
              <a:t>Learning</a:t>
            </a:r>
            <a:r>
              <a:rPr lang="en-GB" sz="2000" spc="-35">
                <a:latin typeface="+mn-lt"/>
                <a:cs typeface="Tahoma"/>
              </a:rPr>
              <a:t> </a:t>
            </a:r>
            <a:r>
              <a:rPr lang="en-GB" sz="2000" spc="50">
                <a:latin typeface="+mn-lt"/>
                <a:cs typeface="Tahoma"/>
              </a:rPr>
              <a:t>to</a:t>
            </a:r>
            <a:r>
              <a:rPr lang="en-GB" sz="2000">
                <a:latin typeface="+mn-lt"/>
                <a:cs typeface="Tahoma"/>
              </a:rPr>
              <a:t> </a:t>
            </a:r>
            <a:r>
              <a:rPr lang="en-GB" sz="2000" spc="-35">
                <a:latin typeface="+mn-lt"/>
                <a:cs typeface="Tahoma"/>
              </a:rPr>
              <a:t>use,</a:t>
            </a:r>
            <a:r>
              <a:rPr lang="en-GB" sz="2000">
                <a:latin typeface="+mn-lt"/>
                <a:cs typeface="Tahoma"/>
              </a:rPr>
              <a:t> recognise and</a:t>
            </a:r>
            <a:r>
              <a:rPr lang="en-GB" sz="2000" spc="-5">
                <a:latin typeface="+mn-lt"/>
                <a:cs typeface="Tahoma"/>
              </a:rPr>
              <a:t> </a:t>
            </a:r>
            <a:r>
              <a:rPr lang="en-GB" sz="2000">
                <a:latin typeface="+mn-lt"/>
                <a:cs typeface="Tahoma"/>
              </a:rPr>
              <a:t>manage</a:t>
            </a:r>
            <a:r>
              <a:rPr lang="en-GB" sz="2000" spc="-30">
                <a:latin typeface="+mn-lt"/>
                <a:cs typeface="Tahoma"/>
              </a:rPr>
              <a:t> </a:t>
            </a:r>
            <a:r>
              <a:rPr lang="en-GB" sz="2000">
                <a:latin typeface="+mn-lt"/>
                <a:cs typeface="Tahoma"/>
              </a:rPr>
              <a:t>the</a:t>
            </a:r>
            <a:r>
              <a:rPr lang="en-GB" sz="2000" spc="-30">
                <a:latin typeface="+mn-lt"/>
                <a:cs typeface="Tahoma"/>
              </a:rPr>
              <a:t> </a:t>
            </a:r>
            <a:r>
              <a:rPr lang="en-GB" sz="2000">
                <a:latin typeface="+mn-lt"/>
                <a:cs typeface="Tahoma"/>
              </a:rPr>
              <a:t>tools needed</a:t>
            </a:r>
            <a:r>
              <a:rPr lang="en-GB" sz="2000" spc="-30">
                <a:latin typeface="+mn-lt"/>
                <a:cs typeface="Tahoma"/>
              </a:rPr>
              <a:t> </a:t>
            </a:r>
            <a:r>
              <a:rPr lang="en-GB" sz="2000" spc="50">
                <a:latin typeface="+mn-lt"/>
                <a:cs typeface="Tahoma"/>
              </a:rPr>
              <a:t>to</a:t>
            </a:r>
            <a:r>
              <a:rPr lang="en-GB" sz="2000">
                <a:latin typeface="+mn-lt"/>
                <a:cs typeface="Tahoma"/>
              </a:rPr>
              <a:t> </a:t>
            </a:r>
            <a:r>
              <a:rPr lang="en-GB" sz="2000" spc="-10">
                <a:latin typeface="+mn-lt"/>
                <a:cs typeface="Tahoma"/>
              </a:rPr>
              <a:t>access </a:t>
            </a:r>
            <a:r>
              <a:rPr lang="en-GB" sz="2000">
                <a:latin typeface="+mn-lt"/>
                <a:cs typeface="Tahoma"/>
              </a:rPr>
              <a:t>information</a:t>
            </a:r>
            <a:r>
              <a:rPr lang="en-GB" sz="2000" spc="35">
                <a:latin typeface="+mn-lt"/>
                <a:cs typeface="Tahoma"/>
              </a:rPr>
              <a:t> </a:t>
            </a:r>
            <a:r>
              <a:rPr lang="en-GB" sz="2000" spc="-80">
                <a:latin typeface="+mn-lt"/>
                <a:cs typeface="Tahoma"/>
              </a:rPr>
              <a:t>(e.g.</a:t>
            </a:r>
            <a:r>
              <a:rPr lang="en-GB" sz="2000" spc="40">
                <a:latin typeface="+mn-lt"/>
                <a:cs typeface="Tahoma"/>
              </a:rPr>
              <a:t> </a:t>
            </a:r>
            <a:r>
              <a:rPr lang="en-GB" sz="2000">
                <a:latin typeface="+mn-lt"/>
                <a:cs typeface="Tahoma"/>
              </a:rPr>
              <a:t>low</a:t>
            </a:r>
            <a:r>
              <a:rPr lang="en-GB" sz="2000" spc="40">
                <a:latin typeface="+mn-lt"/>
                <a:cs typeface="Tahoma"/>
              </a:rPr>
              <a:t> </a:t>
            </a:r>
            <a:r>
              <a:rPr lang="en-GB" sz="2000">
                <a:latin typeface="+mn-lt"/>
                <a:cs typeface="Tahoma"/>
              </a:rPr>
              <a:t>vision</a:t>
            </a:r>
            <a:r>
              <a:rPr lang="en-GB" sz="2000" spc="35">
                <a:latin typeface="+mn-lt"/>
                <a:cs typeface="Tahoma"/>
              </a:rPr>
              <a:t> </a:t>
            </a:r>
            <a:r>
              <a:rPr lang="en-GB" sz="2000" spc="-20">
                <a:latin typeface="+mn-lt"/>
                <a:cs typeface="Tahoma"/>
              </a:rPr>
              <a:t>devices,</a:t>
            </a:r>
            <a:r>
              <a:rPr lang="en-GB" sz="2000" spc="10">
                <a:latin typeface="+mn-lt"/>
                <a:cs typeface="Tahoma"/>
              </a:rPr>
              <a:t> </a:t>
            </a:r>
            <a:r>
              <a:rPr lang="en-GB" sz="2000">
                <a:latin typeface="+mn-lt"/>
                <a:cs typeface="Tahoma"/>
              </a:rPr>
              <a:t>technology,</a:t>
            </a:r>
            <a:r>
              <a:rPr lang="en-GB" sz="2000" spc="35">
                <a:latin typeface="+mn-lt"/>
                <a:cs typeface="Tahoma"/>
              </a:rPr>
              <a:t> </a:t>
            </a:r>
            <a:r>
              <a:rPr lang="en-GB" sz="2000">
                <a:latin typeface="+mn-lt"/>
                <a:cs typeface="Tahoma"/>
              </a:rPr>
              <a:t>software</a:t>
            </a:r>
            <a:r>
              <a:rPr lang="en-GB" sz="2000" spc="40">
                <a:latin typeface="+mn-lt"/>
                <a:cs typeface="Tahoma"/>
              </a:rPr>
              <a:t> </a:t>
            </a:r>
            <a:r>
              <a:rPr lang="en-GB" sz="2000">
                <a:latin typeface="+mn-lt"/>
                <a:cs typeface="Tahoma"/>
              </a:rPr>
              <a:t>and</a:t>
            </a:r>
            <a:r>
              <a:rPr lang="en-GB" sz="2000" spc="40">
                <a:latin typeface="+mn-lt"/>
                <a:cs typeface="Tahoma"/>
              </a:rPr>
              <a:t> </a:t>
            </a:r>
            <a:r>
              <a:rPr lang="en-GB" sz="2000" spc="-10">
                <a:latin typeface="+mn-lt"/>
                <a:cs typeface="Tahoma"/>
              </a:rPr>
              <a:t>hardware).</a:t>
            </a:r>
          </a:p>
          <a:p>
            <a:pPr marL="456565" marR="269240" indent="-342900">
              <a:lnSpc>
                <a:spcPct val="101200"/>
              </a:lnSpc>
              <a:spcBef>
                <a:spcPts val="545"/>
              </a:spcBef>
              <a:buSzPct val="128571"/>
              <a:tabLst>
                <a:tab pos="294640" algn="l"/>
              </a:tabLst>
            </a:pPr>
            <a:r>
              <a:rPr lang="en-GB" sz="2000">
                <a:latin typeface="+mn-lt"/>
                <a:cs typeface="Tahoma"/>
              </a:rPr>
              <a:t>Understanding</a:t>
            </a:r>
            <a:r>
              <a:rPr lang="en-GB" sz="2000" spc="-20">
                <a:latin typeface="+mn-lt"/>
                <a:cs typeface="Tahoma"/>
              </a:rPr>
              <a:t> </a:t>
            </a:r>
            <a:r>
              <a:rPr lang="en-GB" sz="2000">
                <a:latin typeface="+mn-lt"/>
                <a:cs typeface="Tahoma"/>
              </a:rPr>
              <a:t>the</a:t>
            </a:r>
            <a:r>
              <a:rPr lang="en-GB" sz="2000" spc="10">
                <a:latin typeface="+mn-lt"/>
                <a:cs typeface="Tahoma"/>
              </a:rPr>
              <a:t> </a:t>
            </a:r>
            <a:r>
              <a:rPr lang="en-GB" sz="2000">
                <a:latin typeface="+mn-lt"/>
                <a:cs typeface="Tahoma"/>
              </a:rPr>
              <a:t>wider</a:t>
            </a:r>
            <a:r>
              <a:rPr lang="en-GB" sz="2000" spc="-35">
                <a:latin typeface="+mn-lt"/>
                <a:cs typeface="Tahoma"/>
              </a:rPr>
              <a:t> </a:t>
            </a:r>
            <a:r>
              <a:rPr lang="en-GB" sz="2000" spc="-10">
                <a:latin typeface="+mn-lt"/>
                <a:cs typeface="Tahoma"/>
              </a:rPr>
              <a:t>systems</a:t>
            </a:r>
            <a:r>
              <a:rPr lang="en-GB" sz="2000" spc="10">
                <a:latin typeface="+mn-lt"/>
                <a:cs typeface="Tahoma"/>
              </a:rPr>
              <a:t> </a:t>
            </a:r>
            <a:r>
              <a:rPr lang="en-GB" sz="2000">
                <a:latin typeface="+mn-lt"/>
                <a:cs typeface="Tahoma"/>
              </a:rPr>
              <a:t>required</a:t>
            </a:r>
            <a:r>
              <a:rPr lang="en-GB" sz="2000" spc="-15">
                <a:latin typeface="+mn-lt"/>
                <a:cs typeface="Tahoma"/>
              </a:rPr>
              <a:t> </a:t>
            </a:r>
            <a:r>
              <a:rPr lang="en-GB" sz="2000" spc="50">
                <a:latin typeface="+mn-lt"/>
                <a:cs typeface="Tahoma"/>
              </a:rPr>
              <a:t>to</a:t>
            </a:r>
            <a:r>
              <a:rPr lang="en-GB" sz="2000" spc="10">
                <a:latin typeface="+mn-lt"/>
                <a:cs typeface="Tahoma"/>
              </a:rPr>
              <a:t> </a:t>
            </a:r>
            <a:r>
              <a:rPr lang="en-GB" sz="2000" spc="-20">
                <a:latin typeface="+mn-lt"/>
                <a:cs typeface="Tahoma"/>
              </a:rPr>
              <a:t>access</a:t>
            </a:r>
            <a:r>
              <a:rPr lang="en-GB" sz="2000" spc="10">
                <a:latin typeface="+mn-lt"/>
                <a:cs typeface="Tahoma"/>
              </a:rPr>
              <a:t> </a:t>
            </a:r>
            <a:r>
              <a:rPr lang="en-GB" sz="2000">
                <a:latin typeface="+mn-lt"/>
                <a:cs typeface="Tahoma"/>
              </a:rPr>
              <a:t>information:</a:t>
            </a:r>
            <a:r>
              <a:rPr lang="en-GB" sz="2000" spc="15">
                <a:latin typeface="+mn-lt"/>
                <a:cs typeface="Tahoma"/>
              </a:rPr>
              <a:t> </a:t>
            </a:r>
            <a:r>
              <a:rPr lang="en-GB" sz="2000">
                <a:latin typeface="+mn-lt"/>
                <a:cs typeface="Tahoma"/>
              </a:rPr>
              <a:t>when</a:t>
            </a:r>
            <a:r>
              <a:rPr lang="en-GB" sz="2000" spc="-20">
                <a:latin typeface="+mn-lt"/>
                <a:cs typeface="Tahoma"/>
              </a:rPr>
              <a:t> </a:t>
            </a:r>
            <a:r>
              <a:rPr lang="en-GB" sz="2000" spc="25">
                <a:latin typeface="+mn-lt"/>
                <a:cs typeface="Tahoma"/>
              </a:rPr>
              <a:t>to </a:t>
            </a:r>
            <a:r>
              <a:rPr lang="en-GB" sz="2000" spc="-20">
                <a:latin typeface="+mn-lt"/>
                <a:cs typeface="Tahoma"/>
              </a:rPr>
              <a:t>seek</a:t>
            </a:r>
            <a:r>
              <a:rPr lang="en-GB" sz="2000" spc="-30">
                <a:latin typeface="+mn-lt"/>
                <a:cs typeface="Tahoma"/>
              </a:rPr>
              <a:t> </a:t>
            </a:r>
            <a:r>
              <a:rPr lang="en-GB" sz="2000">
                <a:latin typeface="+mn-lt"/>
                <a:cs typeface="Tahoma"/>
              </a:rPr>
              <a:t>support, when</a:t>
            </a:r>
            <a:r>
              <a:rPr lang="en-GB" sz="2000" spc="-25">
                <a:latin typeface="+mn-lt"/>
                <a:cs typeface="Tahoma"/>
              </a:rPr>
              <a:t> </a:t>
            </a:r>
            <a:r>
              <a:rPr lang="en-GB" sz="2000" spc="50">
                <a:latin typeface="+mn-lt"/>
                <a:cs typeface="Tahoma"/>
              </a:rPr>
              <a:t>to</a:t>
            </a:r>
            <a:r>
              <a:rPr lang="en-GB" sz="2000">
                <a:latin typeface="+mn-lt"/>
                <a:cs typeface="Tahoma"/>
              </a:rPr>
              <a:t> </a:t>
            </a:r>
            <a:r>
              <a:rPr lang="en-GB" sz="2000" spc="-20">
                <a:latin typeface="+mn-lt"/>
                <a:cs typeface="Tahoma"/>
              </a:rPr>
              <a:t>seek</a:t>
            </a:r>
            <a:r>
              <a:rPr lang="en-GB" sz="2000" spc="-30">
                <a:latin typeface="+mn-lt"/>
                <a:cs typeface="Tahoma"/>
              </a:rPr>
              <a:t> </a:t>
            </a:r>
            <a:r>
              <a:rPr lang="en-GB" sz="2000">
                <a:latin typeface="+mn-lt"/>
                <a:cs typeface="Tahoma"/>
              </a:rPr>
              <a:t>accommodations, being</a:t>
            </a:r>
            <a:r>
              <a:rPr lang="en-GB" sz="2000" spc="5">
                <a:latin typeface="+mn-lt"/>
                <a:cs typeface="Tahoma"/>
              </a:rPr>
              <a:t> </a:t>
            </a:r>
            <a:r>
              <a:rPr lang="en-GB" sz="2000" spc="-20">
                <a:latin typeface="+mn-lt"/>
                <a:cs typeface="Tahoma"/>
              </a:rPr>
              <a:t>aware</a:t>
            </a:r>
            <a:r>
              <a:rPr lang="en-GB" sz="2000">
                <a:latin typeface="+mn-lt"/>
                <a:cs typeface="Tahoma"/>
              </a:rPr>
              <a:t> of</a:t>
            </a:r>
            <a:r>
              <a:rPr lang="en-GB" sz="2000" spc="-40">
                <a:latin typeface="+mn-lt"/>
                <a:cs typeface="Tahoma"/>
              </a:rPr>
              <a:t> </a:t>
            </a:r>
            <a:r>
              <a:rPr lang="en-GB" sz="2000" spc="-10">
                <a:latin typeface="+mn-lt"/>
                <a:cs typeface="Tahoma"/>
              </a:rPr>
              <a:t>entitlements</a:t>
            </a:r>
            <a:endParaRPr lang="en-GB" sz="2000">
              <a:effectLst/>
              <a:latin typeface="+mn-lt"/>
              <a:ea typeface="Times New Roman" panose="02020603050405020304" pitchFamily="18" charset="0"/>
              <a:cs typeface="Times New Roman" panose="02020603050405020304" pitchFamily="18" charset="0"/>
            </a:endParaRPr>
          </a:p>
          <a:p>
            <a:pPr indent="0">
              <a:lnSpc>
                <a:spcPct val="107000"/>
              </a:lnSpc>
              <a:spcAft>
                <a:spcPts val="800"/>
              </a:spcAft>
              <a:buNone/>
            </a:pPr>
            <a:endParaRPr lang="en-GB" sz="180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a:p>
        </p:txBody>
      </p:sp>
    </p:spTree>
    <p:extLst>
      <p:ext uri="{BB962C8B-B14F-4D97-AF65-F5344CB8AC3E}">
        <p14:creationId xmlns:p14="http://schemas.microsoft.com/office/powerpoint/2010/main" val="3750988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258201" y="1690688"/>
            <a:ext cx="8778240" cy="4351338"/>
          </a:xfrm>
        </p:spPr>
        <p:txBody>
          <a:bodyPr/>
          <a:lstStyle/>
          <a:p>
            <a:endParaRPr lang="en-GB" sz="2000" dirty="0">
              <a:ea typeface="Times New Roman" panose="02020603050405020304" pitchFamily="18" charset="0"/>
            </a:endParaRPr>
          </a:p>
          <a:p>
            <a:r>
              <a:rPr lang="en-GB" sz="2000" dirty="0">
                <a:ea typeface="Times New Roman" panose="02020603050405020304" pitchFamily="18" charset="0"/>
              </a:rPr>
              <a:t>Vision impairment creates distinctive barriers to access, learning and participation for children and young people. </a:t>
            </a:r>
          </a:p>
          <a:p>
            <a:r>
              <a:rPr lang="en-GB" sz="2000" dirty="0">
                <a:ea typeface="Times New Roman" panose="02020603050405020304" pitchFamily="18" charset="0"/>
              </a:rPr>
              <a:t>Targeted intervention approaches within inclusive learning environments (See CFVI, Area 1) are required, alongside interventions focussing on accessing information.</a:t>
            </a:r>
          </a:p>
          <a:p>
            <a:r>
              <a:rPr lang="en-GB" sz="2000" dirty="0">
                <a:ea typeface="Times New Roman" panose="02020603050405020304" pitchFamily="18" charset="0"/>
              </a:rPr>
              <a:t>Collaborative working </a:t>
            </a:r>
            <a:r>
              <a:rPr lang="en-GB" sz="2000" dirty="0">
                <a:effectLst/>
                <a:latin typeface="Arial" panose="020B0604020202020204" pitchFamily="34" charset="0"/>
                <a:ea typeface="Times New Roman" panose="02020603050405020304" pitchFamily="18" charset="0"/>
              </a:rPr>
              <a:t>with the child/young person, family and educators is required to maximise </a:t>
            </a:r>
            <a:r>
              <a:rPr lang="en-GB" sz="2000" dirty="0">
                <a:ea typeface="Times New Roman" panose="02020603050405020304" pitchFamily="18" charset="0"/>
              </a:rPr>
              <a:t>access to information. </a:t>
            </a:r>
          </a:p>
          <a:p>
            <a:pPr marL="0" indent="0">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89318" y="1528627"/>
            <a:ext cx="8778240" cy="4351338"/>
          </a:xfrm>
        </p:spPr>
        <p:txBody>
          <a:bodyPr vert="horz" lIns="91440" tIns="45720" rIns="91440" bIns="45720" rtlCol="0" anchor="t">
            <a:normAutofit lnSpcReduction="10000"/>
          </a:bodyPr>
          <a:lstStyle/>
          <a:p>
            <a:pPr marL="342900" indent="-342900">
              <a:lnSpc>
                <a:spcPct val="150000"/>
              </a:lnSpc>
              <a:buFont typeface="Symbol" panose="05050102010706020507" pitchFamily="18" charset="2"/>
              <a:buChar char=""/>
            </a:pPr>
            <a:r>
              <a:rPr lang="en-GB" sz="2000" dirty="0">
                <a:effectLst/>
                <a:latin typeface="+mj-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US"/>
          </a:p>
          <a:p>
            <a:pPr marL="342900" indent="-342900">
              <a:lnSpc>
                <a:spcPct val="150000"/>
              </a:lnSpc>
              <a:buFont typeface="Symbol" panose="05050102010706020507" pitchFamily="18" charset="2"/>
              <a:buChar char=""/>
            </a:pPr>
            <a:r>
              <a:rPr lang="en-GB" sz="2000" dirty="0">
                <a:latin typeface="+mj-lt"/>
                <a:ea typeface="Times New Roman" panose="02020603050405020304" pitchFamily="18" charset="0"/>
                <a:cs typeface="Arial"/>
              </a:rPr>
              <a:t>Of particular relevance to this area is the </a:t>
            </a:r>
            <a:r>
              <a:rPr lang="en-GB" sz="2000" dirty="0">
                <a:latin typeface="+mj-lt"/>
                <a:ea typeface="Times New Roman" panose="02020603050405020304" pitchFamily="18" charset="0"/>
                <a:cs typeface="Arial"/>
                <a:hlinkClick r:id="rId4">
                  <a:extLst>
                    <a:ext uri="{A12FA001-AC4F-418D-AE19-62706E023703}">
                      <ahyp:hlinkClr xmlns:ahyp="http://schemas.microsoft.com/office/drawing/2018/hyperlinkcolor" val="tx"/>
                    </a:ext>
                  </a:extLst>
                </a:hlinkClick>
              </a:rPr>
              <a:t>Accessing Information</a:t>
            </a:r>
            <a:r>
              <a:rPr lang="en-GB" sz="2000" dirty="0">
                <a:latin typeface="+mj-lt"/>
                <a:ea typeface="Times New Roman" panose="02020603050405020304" pitchFamily="18" charset="0"/>
                <a:cs typeface="Arial"/>
              </a:rPr>
              <a:t> category of the CFVI Resource Hub </a:t>
            </a:r>
            <a:endParaRPr lang="en-GB" dirty="0"/>
          </a:p>
          <a:p>
            <a:pPr marL="342900" indent="-342900">
              <a:lnSpc>
                <a:spcPct val="150000"/>
              </a:lnSpc>
              <a:buFont typeface="Symbol" panose="05050102010706020507" pitchFamily="18" charset="2"/>
              <a:buChar char=""/>
            </a:pPr>
            <a:r>
              <a:rPr lang="en-GB" sz="2000" dirty="0">
                <a:latin typeface="+mj-lt"/>
                <a:ea typeface="Times New Roman" panose="02020603050405020304" pitchFamily="18" charset="0"/>
                <a:cs typeface="Arial"/>
                <a:hlinkClick r:id="rId5">
                  <a:extLst>
                    <a:ext uri="{A12FA001-AC4F-418D-AE19-62706E023703}">
                      <ahyp:hlinkClr xmlns:ahyp="http://schemas.microsoft.com/office/drawing/2018/hyperlinkcolor" val="tx"/>
                    </a:ext>
                  </a:extLst>
                </a:hlinkClick>
              </a:rPr>
              <a:t>RNIB Bookshare</a:t>
            </a:r>
            <a:r>
              <a:rPr lang="en-GB" sz="2000" dirty="0">
                <a:latin typeface="+mj-lt"/>
                <a:ea typeface="Times New Roman" panose="02020603050405020304" pitchFamily="18" charset="0"/>
                <a:cs typeface="Arial"/>
              </a:rPr>
              <a:t> has an extensive range of textbooks/works of literature in accessible formats </a:t>
            </a:r>
            <a:endParaRPr lang="en-GB" sz="2000" dirty="0">
              <a:latin typeface="+mj-lt"/>
              <a:ea typeface="Times New Roman" panose="02020603050405020304" pitchFamily="18" charset="0"/>
            </a:endParaRPr>
          </a:p>
          <a:p>
            <a:pPr marL="342900" indent="-342900">
              <a:lnSpc>
                <a:spcPct val="150000"/>
              </a:lnSpc>
              <a:buFont typeface="Symbol,Sans-Serif" panose="05050102010706020507" pitchFamily="18" charset="2"/>
              <a:buChar char=""/>
            </a:pPr>
            <a:r>
              <a:rPr lang="en-GB" sz="2000" dirty="0">
                <a:effectLst/>
                <a:latin typeface="+mj-lt"/>
                <a:ea typeface="Calibri" panose="020F0502020204030204" pitchFamily="34" charset="0"/>
                <a:cs typeface="Arial"/>
              </a:rPr>
              <a:t>The CFVI provides a list of targeted intervention approaches</a:t>
            </a:r>
            <a:r>
              <a:rPr lang="en-GB" sz="2000" dirty="0">
                <a:latin typeface="+mj-lt"/>
                <a:ea typeface="Calibri" panose="020F0502020204030204" pitchFamily="34" charset="0"/>
                <a:cs typeface="Arial"/>
              </a:rPr>
              <a:t> (pages 26 and 27): </a:t>
            </a:r>
            <a:r>
              <a:rPr lang="en-GB" sz="2000" dirty="0">
                <a:latin typeface="+mj-lt"/>
                <a:ea typeface="Calibri" panose="020F0502020204030204" pitchFamily="34" charset="0"/>
                <a:cs typeface="Arial"/>
                <a:hlinkClick r:id="rId6">
                  <a:extLst>
                    <a:ext uri="{A12FA001-AC4F-418D-AE19-62706E023703}">
                      <ahyp:hlinkClr xmlns:ahyp="http://schemas.microsoft.com/office/drawing/2018/hyperlinkcolor" val="tx"/>
                    </a:ext>
                  </a:extLst>
                </a:hlinkClick>
              </a:rPr>
              <a:t>Curriculum Framework for Children and Young People with Vision Impairment | RNIB</a:t>
            </a:r>
            <a:endParaRPr lang="en-GB" sz="2000">
              <a:latin typeface="+mj-lt"/>
              <a:ea typeface="Calibri" panose="020F0502020204030204" pitchFamily="34" charset="0"/>
              <a:cs typeface="Arial"/>
            </a:endParaRPr>
          </a:p>
          <a:p>
            <a:pPr marL="342900" lvl="0" indent="-342900">
              <a:lnSpc>
                <a:spcPct val="150000"/>
              </a:lnSpc>
              <a:buFont typeface="Symbol" panose="05050102010706020507" pitchFamily="18" charset="2"/>
              <a:buChar char=""/>
            </a:pPr>
            <a:endParaRPr lang="en-GB" sz="2000" dirty="0">
              <a:effectLst/>
              <a:latin typeface="+mj-lt"/>
              <a:ea typeface="Calibri" panose="020F0502020204030204" pitchFamily="34" charset="0"/>
              <a:cs typeface="Arial"/>
            </a:endParaRPr>
          </a:p>
          <a:p>
            <a:pPr marL="342900" lvl="0" indent="-342900">
              <a:lnSpc>
                <a:spcPct val="150000"/>
              </a:lnSpc>
              <a:buFont typeface="Symbol" panose="05050102010706020507" pitchFamily="18" charset="2"/>
              <a:buChar char=""/>
            </a:pPr>
            <a:endParaRPr lang="en-GB" sz="2000"/>
          </a:p>
        </p:txBody>
      </p:sp>
    </p:spTree>
    <p:extLst>
      <p:ext uri="{BB962C8B-B14F-4D97-AF65-F5344CB8AC3E}">
        <p14:creationId xmlns:p14="http://schemas.microsoft.com/office/powerpoint/2010/main" val="941776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endParaRPr lang="en-GB" sz="2000">
              <a:effectLst/>
              <a:latin typeface="Arial" panose="020B0604020202020204" pitchFamily="34" charset="0"/>
              <a:ea typeface="Arial" panose="020B0604020202020204" pitchFamily="34" charset="0"/>
            </a:endParaRPr>
          </a:p>
          <a:p>
            <a:pPr marL="0" indent="0">
              <a:buNone/>
            </a:pPr>
            <a:endParaRPr lang="en-GB" sz="2000">
              <a:effectLst/>
              <a:latin typeface="Arial" panose="020B0604020202020204" pitchFamily="34" charset="0"/>
              <a:ea typeface="Arial" panose="020B0604020202020204" pitchFamily="34" charset="0"/>
            </a:endParaRPr>
          </a:p>
          <a:p>
            <a:r>
              <a:rPr lang="en-GB" sz="2000" dirty="0">
                <a:effectLst/>
                <a:latin typeface="Arial"/>
                <a:ea typeface="Arial" panose="020B0604020202020204" pitchFamily="34" charset="0"/>
                <a:cs typeface="Arial"/>
              </a:rPr>
              <a:t>Hewett, R., Douglas, G., </a:t>
            </a:r>
            <a:r>
              <a:rPr lang="en-GB" sz="2000" err="1">
                <a:effectLst/>
                <a:latin typeface="Arial"/>
                <a:ea typeface="Arial" panose="020B0604020202020204" pitchFamily="34" charset="0"/>
                <a:cs typeface="Arial"/>
              </a:rPr>
              <a:t>McLinden</a:t>
            </a:r>
            <a:r>
              <a:rPr lang="en-GB" sz="2000" dirty="0">
                <a:effectLst/>
                <a:latin typeface="Arial"/>
                <a:ea typeface="Arial" panose="020B0604020202020204" pitchFamily="34" charset="0"/>
                <a:cs typeface="Arial"/>
              </a:rPr>
              <a:t>,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 </a:t>
            </a:r>
            <a:r>
              <a:rPr lang="en-GB" sz="2000" dirty="0">
                <a:effectLst/>
                <a:latin typeface="Arial"/>
                <a:ea typeface="Arial" panose="020B0604020202020204" pitchFamily="34" charset="0"/>
                <a:cs typeface="Arial"/>
              </a:rPr>
              <a:t>RNIB</a:t>
            </a:r>
            <a:endParaRPr lang="en-GB" sz="2000" dirty="0">
              <a:effectLst/>
              <a:latin typeface="Arial"/>
              <a:ea typeface="Times New Roman" panose="02020603050405020304" pitchFamily="18" charset="0"/>
              <a:cs typeface="Arial"/>
            </a:endParaRPr>
          </a:p>
          <a:p>
            <a:endParaRPr lang="en-GB"/>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255602" y="981092"/>
            <a:ext cx="5542279"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1593016" y="2114299"/>
            <a:ext cx="8285080" cy="3833415"/>
          </a:xfrm>
          <a:prstGeom prst="rect">
            <a:avLst/>
          </a:prstGeom>
          <a:noFill/>
          <a:ln>
            <a:noFill/>
          </a:ln>
        </p:spPr>
        <p:txBody>
          <a:bodyPr spcFirstLastPara="1" vert="horz" wrap="square" lIns="91425" tIns="45700" rIns="91425" bIns="45700" rtlCol="0" anchor="t" anchorCtr="0">
            <a:normAutofit/>
          </a:bodyPr>
          <a:lstStyle/>
          <a:p>
            <a:pPr marL="0" indent="0">
              <a:spcBef>
                <a:spcPts val="0"/>
              </a:spcBef>
              <a:buNone/>
            </a:pPr>
            <a:r>
              <a:rPr lang="en-GB" sz="2000" dirty="0">
                <a:latin typeface="Arial"/>
                <a:ea typeface="Arial"/>
                <a:cs typeface="Arial"/>
                <a:sym typeface="Arial"/>
              </a:rPr>
              <a:t>There are 4 partner organisations involved in the CFVI project. </a:t>
            </a:r>
            <a:endParaRPr lang="en-GB" sz="2000" dirty="0">
              <a:latin typeface="Arial"/>
              <a:ea typeface="Arial"/>
              <a:cs typeface="Arial"/>
            </a:endParaRPr>
          </a:p>
          <a:p>
            <a:pPr marL="0" indent="0">
              <a:spcBef>
                <a:spcPts val="0"/>
              </a:spcBef>
            </a:pPr>
            <a:endParaRPr lang="en-GB" sz="2000" dirty="0"/>
          </a:p>
          <a:p>
            <a:pPr marL="0" indent="0">
              <a:spcBef>
                <a:spcPts val="0"/>
              </a:spcBef>
            </a:pPr>
            <a:endParaRPr lang="en-GB" sz="2000" dirty="0">
              <a:latin typeface="Arial"/>
              <a:ea typeface="Arial"/>
              <a:cs typeface="Arial"/>
            </a:endParaRPr>
          </a:p>
          <a:p>
            <a:pPr marL="0" indent="0">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nSpc>
                <a:spcPct val="100000"/>
              </a:lnSpc>
              <a:spcBef>
                <a:spcPts val="0"/>
              </a:spcBef>
              <a:buClr>
                <a:schemeClr val="dk1"/>
              </a:buClr>
              <a:buSzPts val="2600"/>
              <a:buNone/>
            </a:pPr>
            <a:endParaRPr dirty="0"/>
          </a:p>
        </p:txBody>
      </p:sp>
      <p:pic>
        <p:nvPicPr>
          <p:cNvPr id="3" name="Picture 2" descr="Logo of VIEW">
            <a:extLst>
              <a:ext uri="{FF2B5EF4-FFF2-40B4-BE49-F238E27FC236}">
                <a16:creationId xmlns:a16="http://schemas.microsoft.com/office/drawing/2014/main" id="{CCE22813-325B-5969-DAD4-7E5A183659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623D2481-8A67-8088-3847-EF1B04370A1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66B36B72-002D-6486-FB9B-5396115439C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D895-7153-CBBC-2165-7709EBDA8712}"/>
              </a:ext>
            </a:extLst>
          </p:cNvPr>
          <p:cNvSpPr txBox="1">
            <a:spLocks noGrp="1"/>
          </p:cNvSpPr>
          <p:nvPr>
            <p:ph type="title" idx="4294967295"/>
          </p:nvPr>
        </p:nvSpPr>
        <p:spPr>
          <a:xfrm>
            <a:off x="1266421" y="279042"/>
            <a:ext cx="926224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slide provides an illustration of the 11 areas of the CFVI, located around the ‘active child/young person’ and with the area of focus - accessing information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528981" y="1381267"/>
            <a:ext cx="6397692" cy="4855758"/>
          </a:xfrm>
          <a:prstGeom prst="rect">
            <a:avLst/>
          </a:prstGeom>
        </p:spPr>
      </p:pic>
      <p:pic>
        <p:nvPicPr>
          <p:cNvPr id="13" name="Picture 12" descr="This shows the area of focus: accessing information, highlighted in pink.&#10;">
            <a:extLst>
              <a:ext uri="{FF2B5EF4-FFF2-40B4-BE49-F238E27FC236}">
                <a16:creationId xmlns:a16="http://schemas.microsoft.com/office/drawing/2014/main" id="{9CBEF244-745F-BF9E-FE75-5CAF97AC10CC}"/>
              </a:ext>
            </a:extLst>
          </p:cNvPr>
          <p:cNvPicPr>
            <a:picLocks noChangeAspect="1"/>
          </p:cNvPicPr>
          <p:nvPr/>
        </p:nvPicPr>
        <p:blipFill>
          <a:blip r:embed="rId4">
            <a:alphaModFix amt="20000"/>
          </a:blip>
          <a:stretch>
            <a:fillRect/>
          </a:stretch>
        </p:blipFill>
        <p:spPr>
          <a:xfrm>
            <a:off x="4467577" y="5377780"/>
            <a:ext cx="1279440" cy="1008088"/>
          </a:xfrm>
          <a:prstGeom prst="rect">
            <a:avLst/>
          </a:prstGeom>
        </p:spPr>
      </p:pic>
    </p:spTree>
    <p:extLst>
      <p:ext uri="{BB962C8B-B14F-4D97-AF65-F5344CB8AC3E}">
        <p14:creationId xmlns:p14="http://schemas.microsoft.com/office/powerpoint/2010/main" val="224919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361440" y="1604146"/>
            <a:ext cx="8778240" cy="4351338"/>
          </a:xfrm>
        </p:spPr>
        <p:txBody>
          <a:bodyPr vert="horz" lIns="91440" tIns="45720" rIns="91440" bIns="45720" rtlCol="0" anchor="t">
            <a:normAutofit fontScale="25000" lnSpcReduction="20000"/>
          </a:bodyPr>
          <a:lstStyle/>
          <a:p>
            <a:pPr marL="0" indent="0">
              <a:lnSpc>
                <a:spcPct val="120000"/>
              </a:lnSpc>
              <a:buNone/>
            </a:pPr>
            <a:r>
              <a:rPr lang="en-GB" sz="8000" dirty="0">
                <a:latin typeface="+mn-lt"/>
                <a:cs typeface="Arial"/>
              </a:rPr>
              <a:t>The objectives of this training resource are to: </a:t>
            </a:r>
            <a:endParaRPr lang="en-GB" sz="8000" dirty="0">
              <a:latin typeface="+mn-lt"/>
            </a:endParaRPr>
          </a:p>
          <a:p>
            <a:pPr>
              <a:lnSpc>
                <a:spcPct val="120000"/>
              </a:lnSpc>
            </a:pPr>
            <a:r>
              <a:rPr lang="en-GB" sz="8000" dirty="0">
                <a:latin typeface="+mn-lt"/>
                <a:cs typeface="Arial"/>
              </a:rPr>
              <a:t>Provide an introduction to Area 7 of the CFVI: Accessing Information.</a:t>
            </a:r>
          </a:p>
          <a:p>
            <a:pPr>
              <a:lnSpc>
                <a:spcPct val="120000"/>
              </a:lnSpc>
            </a:pPr>
            <a:r>
              <a:rPr lang="en-GB" sz="8000" dirty="0">
                <a:latin typeface="+mn-lt"/>
                <a:cs typeface="Arial"/>
              </a:rPr>
              <a:t>Explore examples of potential barriers to facilitating inclusion for learners with vision impairment and targeted intervention approaches we can draw upon to help reduce these.</a:t>
            </a:r>
          </a:p>
          <a:p>
            <a:pPr>
              <a:lnSpc>
                <a:spcPct val="120000"/>
              </a:lnSpc>
            </a:pPr>
            <a:r>
              <a:rPr lang="en-GB" sz="8000" dirty="0">
                <a:latin typeface="+mn-lt"/>
                <a:ea typeface="Arial" panose="020B0604020202020204" pitchFamily="34" charset="0"/>
                <a:cs typeface="Arial"/>
              </a:rPr>
              <a:t>Examine</a:t>
            </a:r>
            <a:r>
              <a:rPr lang="en-GB" sz="8000" u="none" strike="noStrike" dirty="0">
                <a:effectLst/>
                <a:latin typeface="+mn-lt"/>
                <a:ea typeface="Arial" panose="020B0604020202020204" pitchFamily="34" charset="0"/>
                <a:cs typeface="Arial"/>
              </a:rPr>
              <a:t> why a focus on this area is important for learners with vision impairment</a:t>
            </a:r>
            <a:r>
              <a:rPr lang="en-GB" sz="8000" dirty="0">
                <a:latin typeface="+mn-lt"/>
                <a:ea typeface="Arial" panose="020B0604020202020204" pitchFamily="34" charset="0"/>
                <a:cs typeface="Arial"/>
              </a:rPr>
              <a:t>.</a:t>
            </a:r>
            <a:endParaRPr lang="en-GB" sz="8000" u="none" strike="noStrike" dirty="0">
              <a:effectLst/>
              <a:latin typeface="+mn-lt"/>
              <a:ea typeface="Arial" panose="020B0604020202020204" pitchFamily="34" charset="0"/>
              <a:cs typeface="Arial"/>
            </a:endParaRPr>
          </a:p>
          <a:p>
            <a:pPr>
              <a:lnSpc>
                <a:spcPct val="170000"/>
              </a:lnSpc>
            </a:pPr>
            <a:r>
              <a:rPr lang="en-GB" sz="8000" dirty="0">
                <a:latin typeface="+mn-lt"/>
                <a:ea typeface="Arial" panose="020B0604020202020204" pitchFamily="34" charset="0"/>
                <a:cs typeface="Arial"/>
              </a:rPr>
              <a:t>Outline</a:t>
            </a:r>
            <a:r>
              <a:rPr lang="en-GB" sz="8000" u="none" strike="noStrike" dirty="0">
                <a:effectLst/>
                <a:latin typeface="+mn-lt"/>
                <a:ea typeface="Arial" panose="020B0604020202020204" pitchFamily="34" charset="0"/>
                <a:cs typeface="Arial"/>
              </a:rPr>
              <a:t> a range of specialist adjustments and teaching approaches</a:t>
            </a:r>
            <a:r>
              <a:rPr lang="en-GB" sz="8000" dirty="0">
                <a:latin typeface="+mn-lt"/>
                <a:ea typeface="Arial" panose="020B0604020202020204" pitchFamily="34" charset="0"/>
                <a:cs typeface="Arial"/>
              </a:rPr>
              <a:t>.</a:t>
            </a:r>
            <a:endParaRPr lang="en-GB" sz="8000" kern="1200" dirty="0">
              <a:effectLst/>
              <a:latin typeface="+mn-lt"/>
              <a:cs typeface="Arial"/>
            </a:endParaRPr>
          </a:p>
          <a:p>
            <a:pPr lvl="0" algn="just" fontAlgn="base">
              <a:lnSpc>
                <a:spcPct val="120000"/>
              </a:lnSpc>
            </a:pPr>
            <a:r>
              <a:rPr lang="en-GB" sz="8000" dirty="0">
                <a:latin typeface="+mn-lt"/>
                <a:ea typeface="Calibri" panose="020F0502020204030204" pitchFamily="34" charset="0"/>
                <a:cs typeface="Arial"/>
              </a:rPr>
              <a:t>Provide</a:t>
            </a:r>
            <a:r>
              <a:rPr lang="en-GB" sz="8000" dirty="0">
                <a:effectLst/>
                <a:latin typeface="+mn-lt"/>
                <a:ea typeface="Calibri" panose="020F0502020204030204" pitchFamily="34" charset="0"/>
                <a:cs typeface="Arial"/>
              </a:rPr>
              <a:t> links to useful resources/websites.</a:t>
            </a:r>
            <a:endParaRPr lang="en-GB" sz="8000" dirty="0">
              <a:effectLst/>
              <a:latin typeface="+mn-lt"/>
              <a:ea typeface="Times New Roman" panose="02020603050405020304" pitchFamily="18" charset="0"/>
              <a:cs typeface="Arial"/>
            </a:endParaRPr>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for the previous slide which give examples of training objectives that you could consider, depending on the nature of your presentation).</a:t>
            </a:r>
            <a:endParaRPr lang="en-US" sz="2000" dirty="0">
              <a:latin typeface="Arial"/>
              <a:cs typeface="Arial"/>
            </a:endParaRPr>
          </a:p>
          <a:p>
            <a:pPr marL="0" indent="0">
              <a:buNone/>
            </a:pPr>
            <a:endParaRPr lang="en-GB" dirty="0"/>
          </a:p>
          <a:p>
            <a:pPr marL="0" indent="0">
              <a:buNone/>
            </a:pPr>
            <a:endParaRPr lang="en-GB" sz="2000"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About this area: Accessing Information </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294008" y="1369857"/>
            <a:ext cx="8778240" cy="4351338"/>
          </a:xfrm>
        </p:spPr>
        <p:txBody>
          <a:bodyPr vert="horz" lIns="91440" tIns="45720" rIns="91440" bIns="45720" rtlCol="0" anchor="t">
            <a:normAutofit/>
          </a:bodyPr>
          <a:lstStyle/>
          <a:p>
            <a:pPr marL="0" lvl="0" indent="0">
              <a:spcBef>
                <a:spcPts val="1200"/>
              </a:spcBef>
              <a:spcAft>
                <a:spcPts val="1200"/>
              </a:spcAft>
              <a:buNone/>
            </a:pPr>
            <a:endParaRPr lang="en-GB" sz="2000" dirty="0"/>
          </a:p>
          <a:p>
            <a:pPr lvl="0">
              <a:spcBef>
                <a:spcPts val="1200"/>
              </a:spcBef>
              <a:spcAft>
                <a:spcPts val="1200"/>
              </a:spcAft>
            </a:pPr>
            <a:r>
              <a:rPr lang="en-GB" sz="2000" dirty="0"/>
              <a:t>This area of the framework considers the teaching of methods children and young people can use to access, manage and produce information as independently as possible. </a:t>
            </a:r>
          </a:p>
          <a:p>
            <a:pPr>
              <a:spcBef>
                <a:spcPts val="1200"/>
              </a:spcBef>
              <a:spcAft>
                <a:spcPts val="1200"/>
              </a:spcAft>
            </a:pPr>
            <a:r>
              <a:rPr lang="en-GB" sz="2000" dirty="0">
                <a:latin typeface="Arial"/>
                <a:cs typeface="Arial"/>
              </a:rPr>
              <a:t>As well as a range of skills, young people require an understanding of the following: when to use particular approaches, how to manage and navigate an information rich world, and the role of others in scaffolding them by preparing materials, adjusting the environment and making accommodations. </a:t>
            </a:r>
            <a:endParaRPr lang="en-GB" sz="2000" dirty="0"/>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(1)</a:t>
            </a:r>
            <a:br>
              <a:rPr lang="en-GB" sz="32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1362832741"/>
              </p:ext>
            </p:extLst>
          </p:nvPr>
        </p:nvGraphicFramePr>
        <p:xfrm>
          <a:off x="711224" y="1583364"/>
          <a:ext cx="9892578" cy="4638897"/>
        </p:xfrm>
        <a:graphic>
          <a:graphicData uri="http://schemas.openxmlformats.org/drawingml/2006/table">
            <a:tbl>
              <a:tblPr firstRow="1" bandRow="1">
                <a:tableStyleId>{5C22544A-7EE6-4342-B048-85BDC9FD1C3A}</a:tableStyleId>
              </a:tblPr>
              <a:tblGrid>
                <a:gridCol w="4831582">
                  <a:extLst>
                    <a:ext uri="{9D8B030D-6E8A-4147-A177-3AD203B41FA5}">
                      <a16:colId xmlns:a16="http://schemas.microsoft.com/office/drawing/2014/main" val="184978815"/>
                    </a:ext>
                  </a:extLst>
                </a:gridCol>
                <a:gridCol w="5060996">
                  <a:extLst>
                    <a:ext uri="{9D8B030D-6E8A-4147-A177-3AD203B41FA5}">
                      <a16:colId xmlns:a16="http://schemas.microsoft.com/office/drawing/2014/main" val="1007468663"/>
                    </a:ext>
                  </a:extLst>
                </a:gridCol>
              </a:tblGrid>
              <a:tr h="550582">
                <a:tc>
                  <a:txBody>
                    <a:bodyPr/>
                    <a:lstStyle/>
                    <a:p>
                      <a:r>
                        <a:rPr lang="en-GB" sz="2000" dirty="0"/>
                        <a:t>Situation</a:t>
                      </a:r>
                    </a:p>
                  </a:txBody>
                  <a:tcPr>
                    <a:solidFill>
                      <a:srgbClr val="E50071"/>
                    </a:solidFill>
                  </a:tcPr>
                </a:tc>
                <a:tc>
                  <a:txBody>
                    <a:bodyPr/>
                    <a:lstStyle/>
                    <a:p>
                      <a:r>
                        <a:rPr lang="en-GB" sz="2000" dirty="0"/>
                        <a:t>What does vision tell the child in this situation?</a:t>
                      </a:r>
                    </a:p>
                  </a:txBody>
                  <a:tcPr>
                    <a:solidFill>
                      <a:srgbClr val="E50071"/>
                    </a:solidFill>
                  </a:tcPr>
                </a:tc>
                <a:extLst>
                  <a:ext uri="{0D108BD9-81ED-4DB2-BD59-A6C34878D82A}">
                    <a16:rowId xmlns:a16="http://schemas.microsoft.com/office/drawing/2014/main" val="955636063"/>
                  </a:ext>
                </a:extLst>
              </a:tr>
              <a:tr h="3937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A pupil </a:t>
                      </a:r>
                      <a:r>
                        <a:rPr lang="en-GB" sz="1800" b="1" dirty="0"/>
                        <a:t>without </a:t>
                      </a:r>
                      <a:r>
                        <a:rPr lang="en-GB" sz="1800" dirty="0"/>
                        <a:t>a VI accessing a</a:t>
                      </a:r>
                    </a:p>
                    <a:p>
                      <a:pPr marL="0" marR="0" lvl="0" indent="0" algn="l" rtl="0" eaLnBrk="1" fontAlgn="auto" latinLnBrk="0" hangingPunct="1">
                        <a:lnSpc>
                          <a:spcPct val="100000"/>
                        </a:lnSpc>
                        <a:spcBef>
                          <a:spcPts val="0"/>
                        </a:spcBef>
                        <a:spcAft>
                          <a:spcPts val="0"/>
                        </a:spcAft>
                        <a:buClrTx/>
                        <a:buSzTx/>
                        <a:buFontTx/>
                        <a:buNone/>
                      </a:pPr>
                      <a:r>
                        <a:rPr lang="en-GB" sz="1800" dirty="0"/>
                        <a:t>worksheet (font size 14) which includes diagrams of 2D shapes.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p>
                      <a:pPr marL="0" marR="0" lvl="0" indent="0" algn="l" rtl="0" eaLnBrk="1" fontAlgn="auto" latinLnBrk="0" hangingPunct="1">
                        <a:lnSpc>
                          <a:spcPct val="100000"/>
                        </a:lnSpc>
                        <a:spcBef>
                          <a:spcPts val="0"/>
                        </a:spcBef>
                        <a:spcAft>
                          <a:spcPts val="0"/>
                        </a:spcAft>
                        <a:buClrTx/>
                        <a:buSzTx/>
                        <a:buFontTx/>
                        <a:buNone/>
                      </a:pPr>
                      <a:r>
                        <a:rPr lang="en-GB" sz="1800" b="1" dirty="0"/>
                        <a:t>At primary level </a:t>
                      </a:r>
                      <a:r>
                        <a:rPr lang="en-GB" sz="1800" dirty="0"/>
                        <a:t>the task is to: write about the properties  of the 2D shapes shown as diagrams: shape on left and lines on which to give answer to the right.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p>
                      <a:pPr marL="0" marR="0" lvl="0" indent="0" algn="l" rtl="0" eaLnBrk="1" fontAlgn="auto" latinLnBrk="0" hangingPunct="1">
                        <a:lnSpc>
                          <a:spcPct val="100000"/>
                        </a:lnSpc>
                        <a:spcBef>
                          <a:spcPts val="0"/>
                        </a:spcBef>
                        <a:spcAft>
                          <a:spcPts val="0"/>
                        </a:spcAft>
                        <a:buClrTx/>
                        <a:buSzTx/>
                        <a:buFontTx/>
                        <a:buNone/>
                      </a:pPr>
                      <a:r>
                        <a:rPr lang="en-GB" sz="1800" b="1" dirty="0"/>
                        <a:t>At secondary level</a:t>
                      </a:r>
                      <a:r>
                        <a:rPr lang="en-GB" sz="1800" dirty="0"/>
                        <a:t> the task is to work out the perimeter of a polygon, such as a heptagon, and will require measurements with a ruler. </a:t>
                      </a:r>
                    </a:p>
                  </a:txBody>
                  <a:tcPr>
                    <a:solidFill>
                      <a:schemeClr val="bg1"/>
                    </a:solidFill>
                  </a:tcPr>
                </a:tc>
                <a:tc>
                  <a:txBody>
                    <a:bodyPr/>
                    <a:lstStyle/>
                    <a:p>
                      <a:pPr marL="285750" indent="-285750">
                        <a:buFont typeface="Arial" panose="020B0604020202020204" pitchFamily="34" charset="0"/>
                        <a:buChar char="•"/>
                      </a:pPr>
                      <a:r>
                        <a:rPr lang="en-GB" sz="1800" dirty="0"/>
                        <a:t>the task</a:t>
                      </a:r>
                    </a:p>
                    <a:p>
                      <a:pPr marL="285750" indent="-285750">
                        <a:buFont typeface="Arial" panose="020B0604020202020204" pitchFamily="34" charset="0"/>
                        <a:buChar char="•"/>
                      </a:pPr>
                      <a:r>
                        <a:rPr lang="en-GB" sz="1800" dirty="0"/>
                        <a:t>it’s content</a:t>
                      </a:r>
                    </a:p>
                    <a:p>
                      <a:pPr marL="285750" indent="-285750">
                        <a:buFont typeface="Arial" panose="020B0604020202020204" pitchFamily="34" charset="0"/>
                        <a:buChar char="•"/>
                      </a:pPr>
                      <a:r>
                        <a:rPr lang="en-GB" sz="1800" dirty="0"/>
                        <a:t>the layout of the worksheet</a:t>
                      </a:r>
                    </a:p>
                    <a:p>
                      <a:pPr marL="285750" indent="-285750">
                        <a:buFont typeface="Arial" panose="020B0604020202020204" pitchFamily="34" charset="0"/>
                        <a:buChar char="•"/>
                      </a:pPr>
                      <a:r>
                        <a:rPr lang="en-GB" sz="1800" dirty="0"/>
                        <a:t>what additional equipment is needed</a:t>
                      </a:r>
                    </a:p>
                    <a:p>
                      <a:pPr marL="285750" indent="-285750">
                        <a:buFont typeface="Arial" panose="020B0604020202020204" pitchFamily="34" charset="0"/>
                        <a:buChar char="•"/>
                      </a:pPr>
                      <a:r>
                        <a:rPr lang="en-GB" sz="1800" dirty="0"/>
                        <a:t>measurements on the ruler (secondary)</a:t>
                      </a:r>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The pupil will also be able to follow quickly the teacher’s explanation as they “pinpoint” areas of the sheet to look at. This may be by looking at the printed sheet or the sheet presented on an interactive whiteboard. </a:t>
                      </a:r>
                    </a:p>
                    <a:p>
                      <a:pPr marL="0" indent="0">
                        <a:buFont typeface="Arial" panose="020B0604020202020204" pitchFamily="34" charset="0"/>
                        <a:buNone/>
                      </a:pPr>
                      <a:endParaRPr lang="en-GB" dirty="0"/>
                    </a:p>
                  </a:txBody>
                  <a:tcPr marB="0">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2169111887"/>
              </p:ext>
            </p:extLst>
          </p:nvPr>
        </p:nvGraphicFramePr>
        <p:xfrm>
          <a:off x="692728" y="1656000"/>
          <a:ext cx="9446636" cy="3822192"/>
        </p:xfrm>
        <a:graphic>
          <a:graphicData uri="http://schemas.openxmlformats.org/drawingml/2006/table">
            <a:tbl>
              <a:tblPr firstRow="1" bandRow="1">
                <a:tableStyleId>{5C22544A-7EE6-4342-B048-85BDC9FD1C3A}</a:tableStyleId>
              </a:tblPr>
              <a:tblGrid>
                <a:gridCol w="4765881">
                  <a:extLst>
                    <a:ext uri="{9D8B030D-6E8A-4147-A177-3AD203B41FA5}">
                      <a16:colId xmlns:a16="http://schemas.microsoft.com/office/drawing/2014/main" val="2784912112"/>
                    </a:ext>
                  </a:extLst>
                </a:gridCol>
                <a:gridCol w="4680755">
                  <a:extLst>
                    <a:ext uri="{9D8B030D-6E8A-4147-A177-3AD203B41FA5}">
                      <a16:colId xmlns:a16="http://schemas.microsoft.com/office/drawing/2014/main" val="510801584"/>
                    </a:ext>
                  </a:extLst>
                </a:gridCol>
              </a:tblGrid>
              <a:tr h="483247">
                <a:tc>
                  <a:txBody>
                    <a:bodyPr/>
                    <a:lstStyle/>
                    <a:p>
                      <a:r>
                        <a:rPr lang="en-GB" sz="2100" dirty="0"/>
                        <a:t>Situation</a:t>
                      </a:r>
                    </a:p>
                  </a:txBody>
                  <a:tcPr marT="50292" marB="50292">
                    <a:solidFill>
                      <a:srgbClr val="E50071"/>
                    </a:solidFill>
                  </a:tcPr>
                </a:tc>
                <a:tc>
                  <a:txBody>
                    <a:bodyPr/>
                    <a:lstStyle/>
                    <a:p>
                      <a:r>
                        <a:rPr lang="en-GB" sz="2100" dirty="0"/>
                        <a:t>Inclusive strategies to reduce barriers to access</a:t>
                      </a:r>
                    </a:p>
                  </a:txBody>
                  <a:tcPr marT="50292" marB="50292">
                    <a:solidFill>
                      <a:srgbClr val="E50071"/>
                    </a:solidFill>
                  </a:tcPr>
                </a:tc>
                <a:extLst>
                  <a:ext uri="{0D108BD9-81ED-4DB2-BD59-A6C34878D82A}">
                    <a16:rowId xmlns:a16="http://schemas.microsoft.com/office/drawing/2014/main" val="3569872773"/>
                  </a:ext>
                </a:extLst>
              </a:tr>
              <a:tr h="1527300">
                <a:tc>
                  <a:txBody>
                    <a:bodyPr/>
                    <a:lstStyle/>
                    <a:p>
                      <a:r>
                        <a:rPr lang="en-GB" sz="2100" dirty="0">
                          <a:solidFill>
                            <a:schemeClr val="tx1"/>
                          </a:solidFill>
                        </a:rPr>
                        <a:t>A child/young person with severe VI: they can access font size 24 (Bold) with 1.5 line spacing. Their distance vision is 6/60.</a:t>
                      </a:r>
                    </a:p>
                    <a:p>
                      <a:pPr lvl="0">
                        <a:buNone/>
                      </a:pPr>
                      <a:endParaRPr lang="en-GB" sz="2100" dirty="0">
                        <a:solidFill>
                          <a:schemeClr val="tx1"/>
                        </a:solidFill>
                      </a:endParaRPr>
                    </a:p>
                    <a:p>
                      <a:r>
                        <a:rPr lang="en-GB" sz="2100" dirty="0">
                          <a:solidFill>
                            <a:schemeClr val="tx1"/>
                          </a:solidFill>
                        </a:rPr>
                        <a:t>The secondary pupil cannot access </a:t>
                      </a:r>
                    </a:p>
                    <a:p>
                      <a:r>
                        <a:rPr lang="en-GB" sz="2100" dirty="0">
                          <a:solidFill>
                            <a:schemeClr val="tx1"/>
                          </a:solidFill>
                        </a:rPr>
                        <a:t>mm readings on a ruler. </a:t>
                      </a:r>
                    </a:p>
                    <a:p>
                      <a:endParaRPr lang="en-GB" sz="2100"/>
                    </a:p>
                  </a:txBody>
                  <a:tcPr marT="50292" marB="50292">
                    <a:solidFill>
                      <a:schemeClr val="bg1"/>
                    </a:solidFill>
                  </a:tcPr>
                </a:tc>
                <a:tc>
                  <a:txBody>
                    <a:bodyPr/>
                    <a:lstStyle/>
                    <a:p>
                      <a:r>
                        <a:rPr lang="en-GB" sz="2100" dirty="0"/>
                        <a:t>?</a:t>
                      </a:r>
                    </a:p>
                  </a:txBody>
                  <a:tcPr marT="50292" marB="108000">
                    <a:solidFill>
                      <a:schemeClr val="bg1"/>
                    </a:solidFill>
                  </a:tcPr>
                </a:tc>
                <a:extLst>
                  <a:ext uri="{0D108BD9-81ED-4DB2-BD59-A6C34878D82A}">
                    <a16:rowId xmlns:a16="http://schemas.microsoft.com/office/drawing/2014/main" val="277759081"/>
                  </a:ext>
                </a:extLst>
              </a:tr>
              <a:tr h="274437">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898964172"/>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511140000"/>
              </p:ext>
            </p:extLst>
          </p:nvPr>
        </p:nvGraphicFramePr>
        <p:xfrm>
          <a:off x="697605" y="1695718"/>
          <a:ext cx="9436660" cy="4325112"/>
        </p:xfrm>
        <a:graphic>
          <a:graphicData uri="http://schemas.openxmlformats.org/drawingml/2006/table">
            <a:tbl>
              <a:tblPr firstRow="1" bandRow="1">
                <a:tableStyleId>{5C22544A-7EE6-4342-B048-85BDC9FD1C3A}</a:tableStyleId>
              </a:tblPr>
              <a:tblGrid>
                <a:gridCol w="4760848">
                  <a:extLst>
                    <a:ext uri="{9D8B030D-6E8A-4147-A177-3AD203B41FA5}">
                      <a16:colId xmlns:a16="http://schemas.microsoft.com/office/drawing/2014/main" val="2784912112"/>
                    </a:ext>
                  </a:extLst>
                </a:gridCol>
                <a:gridCol w="4675812">
                  <a:extLst>
                    <a:ext uri="{9D8B030D-6E8A-4147-A177-3AD203B41FA5}">
                      <a16:colId xmlns:a16="http://schemas.microsoft.com/office/drawing/2014/main" val="510801584"/>
                    </a:ext>
                  </a:extLst>
                </a:gridCol>
              </a:tblGrid>
              <a:tr h="419100">
                <a:tc>
                  <a:txBody>
                    <a:bodyPr/>
                    <a:lstStyle/>
                    <a:p>
                      <a:r>
                        <a:rPr lang="en-GB" sz="2100" dirty="0"/>
                        <a:t>Situation</a:t>
                      </a:r>
                    </a:p>
                  </a:txBody>
                  <a:tcPr marT="50292" marB="50292">
                    <a:solidFill>
                      <a:srgbClr val="E50071"/>
                    </a:solidFill>
                  </a:tcPr>
                </a:tc>
                <a:tc>
                  <a:txBody>
                    <a:bodyPr/>
                    <a:lstStyle/>
                    <a:p>
                      <a:r>
                        <a:rPr lang="en-GB" sz="2100" dirty="0"/>
                        <a:t>Inclusive strategies to reduce barriers to access</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txBody>
                  <a:tcPr marT="50292" marB="50292">
                    <a:solidFill>
                      <a:schemeClr val="bg1"/>
                    </a:solidFill>
                  </a:tcPr>
                </a:tc>
                <a:tc>
                  <a:txBody>
                    <a:bodyPr/>
                    <a:lstStyle/>
                    <a:p>
                      <a:r>
                        <a:rPr lang="en-GB" sz="2100" dirty="0"/>
                        <a:t>?</a:t>
                      </a:r>
                    </a:p>
                    <a:p>
                      <a:r>
                        <a:rPr lang="en-GB" sz="2100" dirty="0"/>
                        <a:t>?</a:t>
                      </a:r>
                    </a:p>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209026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Props1.xml><?xml version="1.0" encoding="utf-8"?>
<ds:datastoreItem xmlns:ds="http://schemas.openxmlformats.org/officeDocument/2006/customXml" ds:itemID="{BC05664D-F9A9-4EC6-A4DB-08CD6D22F9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1410E9FE-FD13-449F-8129-CE2405B4AC8F}">
  <ds:schemaRefs>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infopath/2007/PartnerControls"/>
    <ds:schemaRef ds:uri="1aac3a66-020c-4d2c-922c-84188483fa28"/>
    <ds:schemaRef ds:uri="http://schemas.openxmlformats.org/package/2006/metadata/core-properties"/>
    <ds:schemaRef ds:uri="1f036f6a-d838-46b0-a927-7b6573ba0a6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49</TotalTime>
  <Words>4950</Words>
  <Application>Microsoft Office PowerPoint</Application>
  <PresentationFormat>Widescreen</PresentationFormat>
  <Paragraphs>318</Paragraphs>
  <Slides>17</Slides>
  <Notes>17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Arial,Sans-Serif</vt:lpstr>
      <vt:lpstr>Calibri</vt:lpstr>
      <vt:lpstr>Calibri Light</vt:lpstr>
      <vt:lpstr>Ingra</vt:lpstr>
      <vt:lpstr>Noto Sans</vt:lpstr>
      <vt:lpstr>Nunito Sans</vt:lpstr>
      <vt:lpstr>Symbol</vt:lpstr>
      <vt:lpstr>Symbol,Sans-Serif</vt:lpstr>
      <vt:lpstr>Office Theme</vt:lpstr>
      <vt:lpstr>Image Master No logo</vt:lpstr>
      <vt:lpstr>Curriculum Framework for Children and Young People with Vision Impairment (CFVI): Core Training Resource 8   Area 7: Accessing Information </vt:lpstr>
      <vt:lpstr>Project Partners</vt:lpstr>
      <vt:lpstr>Curriculum Framework for Children and Young People with Vision Impairment (2022, p.15) </vt:lpstr>
      <vt:lpstr>Training Objectives (1)</vt:lpstr>
      <vt:lpstr>Training Objectives (2)</vt:lpstr>
      <vt:lpstr>About this area: Accessing Information </vt:lpstr>
      <vt:lpstr>Identifying potential barriers to access (1) </vt:lpstr>
      <vt:lpstr>Identifying potential barriers to access (2) </vt:lpstr>
      <vt:lpstr>Identifying potential barriers to access (3) </vt:lpstr>
      <vt:lpstr>Why a focus on this area is important</vt:lpstr>
      <vt:lpstr>Why a focus on this area is important for (name of child/young person); what interventions are in place?</vt:lpstr>
      <vt:lpstr>Examples of targeted intervention approaches for Area 7 listed in CFVI to reduce barriers (1)</vt:lpstr>
      <vt:lpstr>Examples of targeted intervention approaches for Area 7 listed in CFVI to reduce barriers (2)</vt:lpstr>
      <vt:lpstr>Examples of targeted intervention approaches for Area 7 listed in CFVI to reduce barriers (3)</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172</cp:revision>
  <dcterms:created xsi:type="dcterms:W3CDTF">2022-11-17T11:49:18Z</dcterms:created>
  <dcterms:modified xsi:type="dcterms:W3CDTF">2023-09-13T09:03:10Z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