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 id="2147483658" r:id="rId5"/>
  </p:sldMasterIdLst>
  <p:notesMasterIdLst>
    <p:notesMasterId r:id="rId28"/>
  </p:notesMasterIdLst>
  <p:sldIdLst>
    <p:sldId id="291" r:id="rId6"/>
    <p:sldId id="265" r:id="rId7"/>
    <p:sldId id="300" r:id="rId8"/>
    <p:sldId id="257" r:id="rId9"/>
    <p:sldId id="269" r:id="rId10"/>
    <p:sldId id="258" r:id="rId11"/>
    <p:sldId id="295" r:id="rId12"/>
    <p:sldId id="307" r:id="rId13"/>
    <p:sldId id="308" r:id="rId14"/>
    <p:sldId id="282" r:id="rId15"/>
    <p:sldId id="301" r:id="rId16"/>
    <p:sldId id="303" r:id="rId17"/>
    <p:sldId id="304" r:id="rId18"/>
    <p:sldId id="305" r:id="rId19"/>
    <p:sldId id="306" r:id="rId20"/>
    <p:sldId id="285" r:id="rId21"/>
    <p:sldId id="267" r:id="rId22"/>
    <p:sldId id="302" r:id="rId23"/>
    <p:sldId id="289" r:id="rId24"/>
    <p:sldId id="288" r:id="rId25"/>
    <p:sldId id="283" r:id="rId26"/>
    <p:sldId id="268" r:id="rId2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0F27E99-A28F-CC4D-96DE-E9684AC82502}" name="Linda James" initials="LJ" userId="S::Linda.James@rnib.org.uk::80218d6f-7c44-4d8e-b95c-06dddfb71ab5" providerId="AD"/>
  <p188:author id="{260D9CA8-3F88-443D-7FC0-34F2B9CE6D64}" name="Mike" initials="M" userId="S::mike@mtmclinden.onmicrosoft.com::bfcf84d1-8f6d-47b2-8e25-8854b42db9c2"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usan Keil" initials="SK" lastIdx="16" clrIdx="0">
    <p:extLst>
      <p:ext uri="{19B8F6BF-5375-455C-9EA6-DF929625EA0E}">
        <p15:presenceInfo xmlns:p15="http://schemas.microsoft.com/office/powerpoint/2012/main" userId="c1c4d890a4f35c8f" providerId="Windows Live"/>
      </p:ext>
    </p:extLst>
  </p:cmAuthor>
  <p:cmAuthor id="2" name="Rory Cobb" initials="RC" lastIdx="3" clrIdx="1">
    <p:extLst>
      <p:ext uri="{19B8F6BF-5375-455C-9EA6-DF929625EA0E}">
        <p15:presenceInfo xmlns:p15="http://schemas.microsoft.com/office/powerpoint/2012/main" userId="202347540ec45daf" providerId="Windows Live"/>
      </p:ext>
    </p:extLst>
  </p:cmAuthor>
  <p:cmAuthor id="3" name="Mike McLinden" initials="MM" lastIdx="3" clrIdx="2">
    <p:extLst>
      <p:ext uri="{19B8F6BF-5375-455C-9EA6-DF929625EA0E}">
        <p15:presenceInfo xmlns:p15="http://schemas.microsoft.com/office/powerpoint/2012/main" userId="S::m.t.mclinden_bham.ac.uk#ext#@rnib.org.uk::ad5febac-b58e-4114-af40-69307b9ca8cb"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E50071"/>
    <a:srgbClr val="0098B9"/>
    <a:srgbClr val="EDADBF"/>
    <a:srgbClr val="E0286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E745E38-2A10-4E75-AC83-08EF1B614D3C}" v="5" dt="2023-09-12T18:35:27.24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7" autoAdjust="0"/>
    <p:restoredTop sz="86385" autoAdjust="0"/>
  </p:normalViewPr>
  <p:slideViewPr>
    <p:cSldViewPr snapToGrid="0" showGuides="1">
      <p:cViewPr varScale="1">
        <p:scale>
          <a:sx n="98" d="100"/>
          <a:sy n="98" d="100"/>
        </p:scale>
        <p:origin x="276" y="90"/>
      </p:cViewPr>
      <p:guideLst>
        <p:guide orient="horz" pos="2160"/>
        <p:guide pos="38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4136"/>
    </p:cViewPr>
  </p:sorterViewPr>
  <p:notesViewPr>
    <p:cSldViewPr snapToGrid="0">
      <p:cViewPr varScale="1">
        <p:scale>
          <a:sx n="87" d="100"/>
          <a:sy n="87" d="100"/>
        </p:scale>
        <p:origin x="3840" y="66"/>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34" Type="http://schemas.microsoft.com/office/2016/11/relationships/changesInfo" Target="changesInfos/changesInfo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heme" Target="theme/theme1.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notesMaster" Target="notesMasters/notesMaster1.xml"/><Relationship Id="rId36" Type="http://schemas.microsoft.com/office/2018/10/relationships/authors" Target="author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presProps" Target="presProps.xml"/><Relationship Id="rId35" Type="http://schemas.microsoft.com/office/2015/10/relationships/revisionInfo" Target="revisionInfo.xml"/><Relationship Id="rId8" Type="http://schemas.openxmlformats.org/officeDocument/2006/relationships/slide" Target="slides/slide3.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liette Taylor" userId="1751eade-a80a-470c-ab73-7a77f2cf91db" providerId="ADAL" clId="{4E745E38-2A10-4E75-AC83-08EF1B614D3C}"/>
    <pc:docChg chg="undo custSel modSld">
      <pc:chgData name="Juliette Taylor" userId="1751eade-a80a-470c-ab73-7a77f2cf91db" providerId="ADAL" clId="{4E745E38-2A10-4E75-AC83-08EF1B614D3C}" dt="2023-09-12T18:35:27.246" v="22" actId="13244"/>
      <pc:docMkLst>
        <pc:docMk/>
      </pc:docMkLst>
      <pc:sldChg chg="modSp mod">
        <pc:chgData name="Juliette Taylor" userId="1751eade-a80a-470c-ab73-7a77f2cf91db" providerId="ADAL" clId="{4E745E38-2A10-4E75-AC83-08EF1B614D3C}" dt="2023-09-12T18:33:35.733" v="14" actId="255"/>
        <pc:sldMkLst>
          <pc:docMk/>
          <pc:sldMk cId="1013116831" sldId="282"/>
        </pc:sldMkLst>
        <pc:spChg chg="mod">
          <ac:chgData name="Juliette Taylor" userId="1751eade-a80a-470c-ab73-7a77f2cf91db" providerId="ADAL" clId="{4E745E38-2A10-4E75-AC83-08EF1B614D3C}" dt="2023-09-12T18:33:35.733" v="14" actId="255"/>
          <ac:spMkLst>
            <pc:docMk/>
            <pc:sldMk cId="1013116831" sldId="282"/>
            <ac:spMk id="3" creationId="{1EFCFDD4-464F-426F-B17B-2B6E6F935A9C}"/>
          </ac:spMkLst>
        </pc:spChg>
      </pc:sldChg>
      <pc:sldChg chg="modSp">
        <pc:chgData name="Juliette Taylor" userId="1751eade-a80a-470c-ab73-7a77f2cf91db" providerId="ADAL" clId="{4E745E38-2A10-4E75-AC83-08EF1B614D3C}" dt="2023-09-12T18:35:21.867" v="21" actId="13244"/>
        <pc:sldMkLst>
          <pc:docMk/>
          <pc:sldMk cId="3670552723" sldId="291"/>
        </pc:sldMkLst>
        <pc:picChg chg="mod">
          <ac:chgData name="Juliette Taylor" userId="1751eade-a80a-470c-ab73-7a77f2cf91db" providerId="ADAL" clId="{4E745E38-2A10-4E75-AC83-08EF1B614D3C}" dt="2023-09-12T18:35:21.867" v="21" actId="13244"/>
          <ac:picMkLst>
            <pc:docMk/>
            <pc:sldMk cId="3670552723" sldId="291"/>
            <ac:picMk id="7" creationId="{2AE217BD-F559-AA56-8219-FF30334E5C58}"/>
          </ac:picMkLst>
        </pc:picChg>
      </pc:sldChg>
      <pc:sldChg chg="modSp mod">
        <pc:chgData name="Juliette Taylor" userId="1751eade-a80a-470c-ab73-7a77f2cf91db" providerId="ADAL" clId="{4E745E38-2A10-4E75-AC83-08EF1B614D3C}" dt="2023-09-12T18:35:27.246" v="22" actId="13244"/>
        <pc:sldMkLst>
          <pc:docMk/>
          <pc:sldMk cId="745124650" sldId="300"/>
        </pc:sldMkLst>
        <pc:spChg chg="mod">
          <ac:chgData name="Juliette Taylor" userId="1751eade-a80a-470c-ab73-7a77f2cf91db" providerId="ADAL" clId="{4E745E38-2A10-4E75-AC83-08EF1B614D3C}" dt="2023-09-12T18:35:27.246" v="22" actId="13244"/>
          <ac:spMkLst>
            <pc:docMk/>
            <pc:sldMk cId="745124650" sldId="300"/>
            <ac:spMk id="2" creationId="{8C790691-296F-3034-21E3-4063AA8F20A3}"/>
          </ac:spMkLst>
        </pc:spChg>
        <pc:picChg chg="mod">
          <ac:chgData name="Juliette Taylor" userId="1751eade-a80a-470c-ab73-7a77f2cf91db" providerId="ADAL" clId="{4E745E38-2A10-4E75-AC83-08EF1B614D3C}" dt="2023-09-12T18:33:17.867" v="3" actId="1036"/>
          <ac:picMkLst>
            <pc:docMk/>
            <pc:sldMk cId="745124650" sldId="300"/>
            <ac:picMk id="7" creationId="{992B8067-6F2F-A8C7-DC03-7AB372B4C37F}"/>
          </ac:picMkLst>
        </pc:picChg>
        <pc:picChg chg="mod">
          <ac:chgData name="Juliette Taylor" userId="1751eade-a80a-470c-ab73-7a77f2cf91db" providerId="ADAL" clId="{4E745E38-2A10-4E75-AC83-08EF1B614D3C}" dt="2023-09-12T18:33:22.091" v="13" actId="1036"/>
          <ac:picMkLst>
            <pc:docMk/>
            <pc:sldMk cId="745124650" sldId="300"/>
            <ac:picMk id="14" creationId="{731ED330-7695-7647-9D00-686897916EE4}"/>
          </ac:picMkLst>
        </pc:picChg>
      </pc:sldChg>
      <pc:sldChg chg="modSp mod">
        <pc:chgData name="Juliette Taylor" userId="1751eade-a80a-470c-ab73-7a77f2cf91db" providerId="ADAL" clId="{4E745E38-2A10-4E75-AC83-08EF1B614D3C}" dt="2023-09-12T18:34:07.675" v="16" actId="5793"/>
        <pc:sldMkLst>
          <pc:docMk/>
          <pc:sldMk cId="3015333667" sldId="302"/>
        </pc:sldMkLst>
        <pc:spChg chg="mod">
          <ac:chgData name="Juliette Taylor" userId="1751eade-a80a-470c-ab73-7a77f2cf91db" providerId="ADAL" clId="{4E745E38-2A10-4E75-AC83-08EF1B614D3C}" dt="2023-09-12T18:34:07.675" v="16" actId="5793"/>
          <ac:spMkLst>
            <pc:docMk/>
            <pc:sldMk cId="3015333667" sldId="302"/>
            <ac:spMk id="3" creationId="{C42C4E53-6986-902D-133A-420D45663422}"/>
          </ac:spMkLst>
        </pc:spChg>
      </pc:sldChg>
      <pc:sldChg chg="delSp modSp">
        <pc:chgData name="Juliette Taylor" userId="1751eade-a80a-470c-ab73-7a77f2cf91db" providerId="ADAL" clId="{4E745E38-2A10-4E75-AC83-08EF1B614D3C}" dt="2023-09-12T18:35:03.830" v="18" actId="478"/>
        <pc:sldMkLst>
          <pc:docMk/>
          <pc:sldMk cId="2349261325" sldId="304"/>
        </pc:sldMkLst>
        <pc:spChg chg="del mod">
          <ac:chgData name="Juliette Taylor" userId="1751eade-a80a-470c-ab73-7a77f2cf91db" providerId="ADAL" clId="{4E745E38-2A10-4E75-AC83-08EF1B614D3C}" dt="2023-09-12T18:35:03.830" v="18" actId="478"/>
          <ac:spMkLst>
            <pc:docMk/>
            <pc:sldMk cId="2349261325" sldId="304"/>
            <ac:spMk id="5" creationId="{4F23243D-8D9A-9DE7-5562-7CA4107FF018}"/>
          </ac:spMkLst>
        </pc:spChg>
      </pc:sldChg>
      <pc:sldChg chg="delSp">
        <pc:chgData name="Juliette Taylor" userId="1751eade-a80a-470c-ab73-7a77f2cf91db" providerId="ADAL" clId="{4E745E38-2A10-4E75-AC83-08EF1B614D3C}" dt="2023-09-12T18:35:08.260" v="19" actId="478"/>
        <pc:sldMkLst>
          <pc:docMk/>
          <pc:sldMk cId="2538723657" sldId="306"/>
        </pc:sldMkLst>
        <pc:spChg chg="del">
          <ac:chgData name="Juliette Taylor" userId="1751eade-a80a-470c-ab73-7a77f2cf91db" providerId="ADAL" clId="{4E745E38-2A10-4E75-AC83-08EF1B614D3C}" dt="2023-09-12T18:35:08.260" v="19" actId="478"/>
          <ac:spMkLst>
            <pc:docMk/>
            <pc:sldMk cId="2538723657" sldId="306"/>
            <ac:spMk id="5" creationId="{4F23243D-8D9A-9DE7-5562-7CA4107FF018}"/>
          </ac:spMkLst>
        </pc:spChg>
      </pc:sldChg>
    </pc:docChg>
  </pc:docChgLst>
  <pc:docChgLst>
    <pc:chgData name="Juliette Taylor" userId="1751eade-a80a-470c-ab73-7a77f2cf91db" providerId="ADAL" clId="{87C0D79B-F346-4D7E-B796-BCFF4961AAFB}"/>
    <pc:docChg chg="custSel modSld">
      <pc:chgData name="Juliette Taylor" userId="1751eade-a80a-470c-ab73-7a77f2cf91db" providerId="ADAL" clId="{87C0D79B-F346-4D7E-B796-BCFF4961AAFB}" dt="2023-09-13T09:12:53.718" v="31" actId="255"/>
      <pc:docMkLst>
        <pc:docMk/>
      </pc:docMkLst>
      <pc:sldChg chg="modSp mod">
        <pc:chgData name="Juliette Taylor" userId="1751eade-a80a-470c-ab73-7a77f2cf91db" providerId="ADAL" clId="{87C0D79B-F346-4D7E-B796-BCFF4961AAFB}" dt="2023-09-13T09:12:53.718" v="31" actId="255"/>
        <pc:sldMkLst>
          <pc:docMk/>
          <pc:sldMk cId="1492083113" sldId="257"/>
        </pc:sldMkLst>
        <pc:spChg chg="mod">
          <ac:chgData name="Juliette Taylor" userId="1751eade-a80a-470c-ab73-7a77f2cf91db" providerId="ADAL" clId="{87C0D79B-F346-4D7E-B796-BCFF4961AAFB}" dt="2023-09-13T09:12:53.718" v="31" actId="255"/>
          <ac:spMkLst>
            <pc:docMk/>
            <pc:sldMk cId="1492083113" sldId="257"/>
            <ac:spMk id="3" creationId="{7C2C03E8-EBA3-BDBE-0065-18A8A57F2358}"/>
          </ac:spMkLst>
        </pc:spChg>
      </pc:sldChg>
      <pc:sldChg chg="modSp mod">
        <pc:chgData name="Juliette Taylor" userId="1751eade-a80a-470c-ab73-7a77f2cf91db" providerId="ADAL" clId="{87C0D79B-F346-4D7E-B796-BCFF4961AAFB}" dt="2023-09-13T09:10:10.596" v="9" actId="2711"/>
        <pc:sldMkLst>
          <pc:docMk/>
          <pc:sldMk cId="313652306" sldId="258"/>
        </pc:sldMkLst>
        <pc:spChg chg="mod">
          <ac:chgData name="Juliette Taylor" userId="1751eade-a80a-470c-ab73-7a77f2cf91db" providerId="ADAL" clId="{87C0D79B-F346-4D7E-B796-BCFF4961AAFB}" dt="2023-09-13T08:25:40.402" v="3" actId="20577"/>
          <ac:spMkLst>
            <pc:docMk/>
            <pc:sldMk cId="313652306" sldId="258"/>
            <ac:spMk id="2" creationId="{9F4C66D0-3F07-EB44-11A2-A96C028CAEA1}"/>
          </ac:spMkLst>
        </pc:spChg>
        <pc:spChg chg="mod">
          <ac:chgData name="Juliette Taylor" userId="1751eade-a80a-470c-ab73-7a77f2cf91db" providerId="ADAL" clId="{87C0D79B-F346-4D7E-B796-BCFF4961AAFB}" dt="2023-09-13T09:10:10.596" v="9" actId="2711"/>
          <ac:spMkLst>
            <pc:docMk/>
            <pc:sldMk cId="313652306" sldId="258"/>
            <ac:spMk id="3" creationId="{C42C4E53-6986-902D-133A-420D45663422}"/>
          </ac:spMkLst>
        </pc:spChg>
      </pc:sldChg>
      <pc:sldChg chg="modSp mod">
        <pc:chgData name="Juliette Taylor" userId="1751eade-a80a-470c-ab73-7a77f2cf91db" providerId="ADAL" clId="{87C0D79B-F346-4D7E-B796-BCFF4961AAFB}" dt="2023-09-13T08:25:51.068" v="7" actId="20577"/>
        <pc:sldMkLst>
          <pc:docMk/>
          <pc:sldMk cId="2737663487" sldId="301"/>
        </pc:sldMkLst>
        <pc:spChg chg="mod">
          <ac:chgData name="Juliette Taylor" userId="1751eade-a80a-470c-ab73-7a77f2cf91db" providerId="ADAL" clId="{87C0D79B-F346-4D7E-B796-BCFF4961AAFB}" dt="2023-09-13T08:25:51.068" v="7" actId="20577"/>
          <ac:spMkLst>
            <pc:docMk/>
            <pc:sldMk cId="2737663487" sldId="301"/>
            <ac:spMk id="2" creationId="{9F4C66D0-3F07-EB44-11A2-A96C028CAEA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748C46F-9DC0-4BFA-B9A2-7EB6535BD32A}" type="datetimeFigureOut">
              <a:rPr lang="en-GB" smtClean="0"/>
              <a:t>13/09/2023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FF31439-7C6A-4E4D-B290-0D604FA9395E}" type="slidenum">
              <a:rPr lang="en-GB" smtClean="0"/>
              <a:t>‹#›</a:t>
            </a:fld>
            <a:endParaRPr lang="en-GB"/>
          </a:p>
        </p:txBody>
      </p:sp>
    </p:spTree>
    <p:extLst>
      <p:ext uri="{BB962C8B-B14F-4D97-AF65-F5344CB8AC3E}">
        <p14:creationId xmlns:p14="http://schemas.microsoft.com/office/powerpoint/2010/main" val="6492594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Introductions as appropriate to the session.</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This presentation is one of 12 training</a:t>
            </a:r>
            <a:r>
              <a:rPr lang="en-GB" dirty="0">
                <a:sym typeface="Arial"/>
              </a:rPr>
              <a:t> </a:t>
            </a:r>
            <a:r>
              <a:rPr lang="en-GB" dirty="0">
                <a:latin typeface="Arial"/>
                <a:cs typeface="Arial"/>
                <a:sym typeface="Arial"/>
              </a:rPr>
              <a:t>resources </a:t>
            </a:r>
            <a:r>
              <a:rPr lang="en-GB" dirty="0">
                <a:latin typeface="Arial"/>
                <a:ea typeface="Arial"/>
                <a:cs typeface="Arial"/>
                <a:sym typeface="Arial"/>
              </a:rPr>
              <a:t>related to the CFVI and has a focus on </a:t>
            </a:r>
            <a:r>
              <a:rPr lang="en-GB" b="1" dirty="0">
                <a:latin typeface="Arial"/>
                <a:ea typeface="Arial"/>
                <a:cs typeface="Arial"/>
                <a:sym typeface="Arial"/>
              </a:rPr>
              <a:t>Area 8 of the framework: </a:t>
            </a:r>
            <a:r>
              <a:rPr lang="en-GB" b="1" i="0" dirty="0">
                <a:latin typeface="Arial"/>
                <a:ea typeface="Arial"/>
                <a:cs typeface="Arial"/>
                <a:sym typeface="Arial"/>
              </a:rPr>
              <a:t>Technology.</a:t>
            </a:r>
            <a:endParaRPr lang="en-GB" dirty="0"/>
          </a:p>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a:t>
            </a:fld>
            <a:endParaRPr lang="en-GB"/>
          </a:p>
        </p:txBody>
      </p:sp>
    </p:spTree>
    <p:extLst>
      <p:ext uri="{BB962C8B-B14F-4D97-AF65-F5344CB8AC3E}">
        <p14:creationId xmlns:p14="http://schemas.microsoft.com/office/powerpoint/2010/main" val="10780212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284663"/>
          </a:xfrm>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the key points with the group with reference to previous activities as appropriate.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You might want to incorporate some practical activities at this point. A number of optional activities are presented below for this purpose. </a:t>
            </a:r>
          </a:p>
          <a:p>
            <a:endParaRPr lang="en-GB" sz="1200" dirty="0">
              <a:latin typeface="Arial" panose="020B0604020202020204" pitchFamily="34" charset="0"/>
              <a:cs typeface="Arial" panose="020B0604020202020204" pitchFamily="34" charset="0"/>
            </a:endParaRPr>
          </a:p>
          <a:p>
            <a:r>
              <a:rPr lang="en-GB" sz="1200" b="1" dirty="0">
                <a:latin typeface="Arial" panose="020B0604020202020204" pitchFamily="34" charset="0"/>
                <a:cs typeface="Arial" panose="020B0604020202020204" pitchFamily="34" charset="0"/>
              </a:rPr>
              <a:t>Optional activities</a:t>
            </a:r>
          </a:p>
          <a:p>
            <a:endParaRPr lang="en-GB" sz="1200" dirty="0">
              <a:latin typeface="Arial" panose="020B0604020202020204" pitchFamily="34" charset="0"/>
              <a:cs typeface="Arial" panose="020B0604020202020204" pitchFamily="34" charset="0"/>
            </a:endParaRPr>
          </a:p>
          <a:p>
            <a:pPr marL="228600" indent="-228600">
              <a:buFont typeface="Arial" panose="020B0604020202020204" pitchFamily="34" charset="0"/>
              <a:buAutoNum type="arabicPeriod"/>
            </a:pPr>
            <a:r>
              <a:rPr lang="en-GB" sz="1200" dirty="0">
                <a:latin typeface="Arial" panose="020B0604020202020204" pitchFamily="34" charset="0"/>
                <a:cs typeface="Arial" panose="020B0604020202020204" pitchFamily="34" charset="0"/>
              </a:rPr>
              <a:t>Ask members of the audience what particular adaptations they make to their own technology at home/work to ensure it is more accessible. Examples might include use of subtitles on the tv, larger font size for text on a phone, high contrast icons on a computer screen etc.</a:t>
            </a:r>
          </a:p>
          <a:p>
            <a:pPr marL="228600" indent="-228600">
              <a:buFont typeface="Arial" panose="020B0604020202020204" pitchFamily="34" charset="0"/>
              <a:buAutoNum type="arabicPeriod"/>
            </a:pPr>
            <a:endParaRPr lang="en-GB" sz="1200" dirty="0">
              <a:latin typeface="Arial" panose="020B0604020202020204" pitchFamily="34" charset="0"/>
              <a:cs typeface="Arial" panose="020B0604020202020204" pitchFamily="34" charset="0"/>
            </a:endParaRPr>
          </a:p>
          <a:p>
            <a:pPr marL="228600" indent="-228600">
              <a:buFont typeface="Arial" panose="020B0604020202020204" pitchFamily="34" charset="0"/>
              <a:buAutoNum type="arabicPeriod"/>
            </a:pPr>
            <a:r>
              <a:rPr lang="en-GB" sz="1200" dirty="0">
                <a:latin typeface="Arial" panose="020B0604020202020204" pitchFamily="34" charset="0"/>
                <a:cs typeface="Arial" panose="020B0604020202020204" pitchFamily="34" charset="0"/>
              </a:rPr>
              <a:t>You could undertake some ‘awareness raising’ activities to help members of the audience find out about relative pros and cons of different types of technologies.  Suitable activities will vary according to the audience, but examples include: </a:t>
            </a:r>
          </a:p>
          <a:p>
            <a:pPr marL="0" indent="0">
              <a:buFont typeface="Arial" panose="020B0604020202020204" pitchFamily="34" charset="0"/>
              <a:buNone/>
            </a:pPr>
            <a:endParaRPr lang="en-GB" sz="1200"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use of dictation software.</a:t>
            </a:r>
          </a:p>
          <a:p>
            <a:pPr marL="628650" lvl="1"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use of a screen reader/speech software without using vision (with discussion about different packages available).</a:t>
            </a:r>
          </a:p>
          <a:p>
            <a:pPr marL="628650" lvl="1"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use of speech software in an alternative language to English (e.g. Welsh Language; Gaelic).</a:t>
            </a:r>
          </a:p>
          <a:p>
            <a:pPr marL="628650" lvl="1"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touch typing without use of vision; use of a touch screen device without the use of vision.</a:t>
            </a:r>
          </a:p>
          <a:p>
            <a:pPr marL="628650" lvl="1"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speeded up audio clip.</a:t>
            </a:r>
            <a:endParaRPr lang="en-GB" sz="1200" b="1" dirty="0">
              <a:latin typeface="Arial" panose="020B0604020202020204" pitchFamily="34" charset="0"/>
              <a:cs typeface="Arial" panose="020B0604020202020204" pitchFamily="34" charset="0"/>
            </a:endParaRPr>
          </a:p>
          <a:p>
            <a:pPr marL="628650" lvl="1" indent="-171450">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showcasing</a:t>
            </a:r>
            <a:r>
              <a:rPr lang="en-GB" sz="1200" dirty="0">
                <a:effectLst/>
                <a:latin typeface="Arial" panose="020B0604020202020204" pitchFamily="34" charset="0"/>
                <a:ea typeface="Calibri"/>
                <a:cs typeface="Arial" panose="020B0604020202020204" pitchFamily="34" charset="0"/>
              </a:rPr>
              <a:t> apple accessibility features for iPads and similar technology.</a:t>
            </a:r>
          </a:p>
          <a:p>
            <a:pPr marL="628650" lvl="1" indent="-171450">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using</a:t>
            </a:r>
            <a:r>
              <a:rPr lang="en-GB" sz="1200" dirty="0">
                <a:effectLst/>
                <a:latin typeface="Arial" panose="020B0604020202020204" pitchFamily="34" charset="0"/>
                <a:ea typeface="Calibri"/>
                <a:cs typeface="Arial" panose="020B0604020202020204" pitchFamily="34" charset="0"/>
              </a:rPr>
              <a:t> Immersive Reader in Word.</a:t>
            </a:r>
          </a:p>
          <a:p>
            <a:pPr marL="628650" lvl="1" indent="-171450">
              <a:buFont typeface="Arial" panose="020B0604020202020204" pitchFamily="34" charset="0"/>
              <a:buChar char="•"/>
            </a:pPr>
            <a:r>
              <a:rPr lang="en-GB" sz="1200" dirty="0">
                <a:latin typeface="Arial" panose="020B0604020202020204" pitchFamily="34" charset="0"/>
                <a:ea typeface="Calibri"/>
                <a:cs typeface="Arial" panose="020B0604020202020204" pitchFamily="34" charset="0"/>
              </a:rPr>
              <a:t>using</a:t>
            </a:r>
            <a:r>
              <a:rPr lang="en-GB" sz="1200" dirty="0">
                <a:effectLst/>
                <a:latin typeface="Arial" panose="020B0604020202020204" pitchFamily="34" charset="0"/>
                <a:ea typeface="Calibri"/>
                <a:cs typeface="Arial" panose="020B0604020202020204" pitchFamily="34" charset="0"/>
              </a:rPr>
              <a:t> a videogame and/or trying to access and use ‘Scratch’ with sim specs on.</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342900" indent="-342900">
              <a:buFont typeface="Arial" panose="020B0604020202020204" pitchFamily="34" charset="0"/>
              <a:buAutoNum type="arabicPeriod" startAt="3"/>
            </a:pPr>
            <a:r>
              <a:rPr lang="en-GB" sz="1200" dirty="0">
                <a:effectLst/>
                <a:latin typeface="Arial" panose="020B0604020202020204" pitchFamily="34" charset="0"/>
                <a:ea typeface="Calibri" panose="020F0502020204030204" pitchFamily="34" charset="0"/>
                <a:cs typeface="Arial" panose="020B0604020202020204" pitchFamily="34" charset="0"/>
              </a:rPr>
              <a:t>Some curriculum areas will require using technology in very distinctive ways. For this activity ask the audience to think about how technology might be used by a teacher for specific activities that may present barriers to pupils with vision impairment:</a:t>
            </a:r>
          </a:p>
          <a:p>
            <a:pPr marL="342900" indent="-342900">
              <a:buFont typeface="Arial" panose="020B0604020202020204" pitchFamily="34" charset="0"/>
              <a:buAutoNum type="arabicPeriod" startAt="3"/>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One example is to consider how to show a child with limited distance vision how to serve in badminton during a PE lesson (one option is use a self-recorded video on phone or tablet that they can view on before, during and/or after the lesson). </a:t>
            </a:r>
          </a:p>
          <a:p>
            <a:pPr marL="457200" lvl="1"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800100" lvl="1" indent="-34290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You could extend the activity by showcasing a particular piece of technology that might be found in a classroom and to consider with the audience how it could be used to support access in select curriculum area such as Art. An example might be a teacher using one to demonstrate to the whole class particular ways of writing, drawing or painting in an Art lesson with the visualiser image displayed on the class whiteboard and a pupil’s own laptop.</a:t>
            </a:r>
          </a:p>
        </p:txBody>
      </p:sp>
      <p:sp>
        <p:nvSpPr>
          <p:cNvPr id="4" name="Slide Number Placeholder 3"/>
          <p:cNvSpPr>
            <a:spLocks noGrp="1"/>
          </p:cNvSpPr>
          <p:nvPr>
            <p:ph type="sldNum" sz="quarter" idx="5"/>
          </p:nvPr>
        </p:nvSpPr>
        <p:spPr/>
        <p:txBody>
          <a:bodyPr/>
          <a:lstStyle/>
          <a:p>
            <a:fld id="{5FF31439-7C6A-4E4D-B290-0D604FA9395E}" type="slidenum">
              <a:rPr lang="en-GB" smtClean="0"/>
              <a:t>10</a:t>
            </a:fld>
            <a:endParaRPr lang="en-GB"/>
          </a:p>
        </p:txBody>
      </p:sp>
    </p:spTree>
    <p:extLst>
      <p:ext uri="{BB962C8B-B14F-4D97-AF65-F5344CB8AC3E}">
        <p14:creationId xmlns:p14="http://schemas.microsoft.com/office/powerpoint/2010/main" val="82538110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pPr algn="l"/>
            <a:r>
              <a:rPr lang="en-GB" sz="1200" b="1" dirty="0">
                <a:latin typeface="Arial" panose="020B0604020202020204" pitchFamily="34" charset="0"/>
                <a:cs typeface="Arial" panose="020B0604020202020204" pitchFamily="34" charset="0"/>
              </a:rPr>
              <a:t>Speaker notes</a:t>
            </a:r>
          </a:p>
          <a:p>
            <a:pPr algn="l"/>
            <a:endParaRPr lang="en-GB" sz="1200" dirty="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Run through these points which have been adapted from the CFVI and expand as appropriate.</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effectLst/>
                <a:latin typeface="Arial" panose="020B0604020202020204" pitchFamily="34" charset="0"/>
                <a:ea typeface="Times New Roman" panose="02020603050405020304" pitchFamily="18" charset="0"/>
                <a:cs typeface="Arial" panose="020B0604020202020204" pitchFamily="34" charset="0"/>
              </a:rPr>
              <a:t>For bullet point one you can ask the audience to share how they feel if they have been on a computer screen for an extended period of time – and the importance of being able to access information in different ways. You can also discuss the various ways in which they might access information so as to not be just focused on one screen all day.</a:t>
            </a:r>
            <a:r>
              <a:rPr lang="en-GB" sz="1200" dirty="0">
                <a:effectLst/>
                <a:latin typeface="Arial" panose="020B0604020202020204" pitchFamily="34" charset="0"/>
                <a:ea typeface="Calibri" panose="020F0502020204030204" pitchFamily="34" charset="0"/>
                <a:cs typeface="Arial" panose="020B0604020202020204" pitchFamily="34" charset="0"/>
              </a:rPr>
              <a:t> It is also important to encourage the audience to consider how a pupil might feel 'sat' at screens for long periods of time too, i.e. effects on body not just eyes/vision, thereby encouraging staff to consider chairs/desks/height of workstation that they are using when using tech, and the possible support that may be required from an OT. </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171450" indent="-171450" algn="l">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Bullet point two aligns with the concept of developing a child/young person’s agency so they have as much control of their learning as possible. We know that there can be a reluctance for some students to use any type of technology that might make them ‘look different’ to their peers. You can discuss why this might be and what we might do to support the use of a particular device, including for example supporting them in peer/staff awareness raising sessions. </a:t>
            </a:r>
          </a:p>
          <a:p>
            <a:pPr marL="171450" indent="-171450" algn="l">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A good example in relation to bullet point 3 is a smart speaker. This is a relatively new technology and opens up all sorts of access possibilities at a relatively low cost. An optional activity is listed below if you wish to pursue this further with the audience. </a:t>
            </a:r>
          </a:p>
          <a:p>
            <a:pPr algn="l"/>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l"/>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l">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l">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1. Ask the audience to list the types of ‘technologies’ they might use in the course of a given day to help them access/find out information. This activity can help to highlight the ways in which we might use different technologies for different purposes depending on the context and what it is we are seeking to find out. </a:t>
            </a:r>
            <a:endParaRPr lang="en-GB" sz="1200" b="0" i="0" dirty="0">
              <a:latin typeface="Arial" panose="020B0604020202020204" pitchFamily="34" charset="0"/>
              <a:ea typeface="Times New Roman" panose="02020603050405020304" pitchFamily="18" charset="0"/>
              <a:cs typeface="Arial" panose="020B0604020202020204" pitchFamily="34" charset="0"/>
            </a:endParaRPr>
          </a:p>
          <a:p>
            <a:pPr lvl="0" algn="l"/>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l">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2. Adapting mainstream technology. Show a smart speaker (or a picture of one) and ask the audience:</a:t>
            </a:r>
          </a:p>
          <a:p>
            <a:pPr marL="0" lvl="0" indent="0" algn="l">
              <a:buFont typeface="Arial" panose="020B0604020202020204" pitchFamily="34" charset="0"/>
              <a:buNone/>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628650" lvl="1" indent="-171450" algn="l">
              <a:buFont typeface="Arial" panose="020B0604020202020204" pitchFamily="34" charset="0"/>
              <a:buChar char="•"/>
            </a:pPr>
            <a:r>
              <a:rPr lang="en-GB" sz="1200" b="0" i="0" dirty="0">
                <a:effectLst/>
                <a:latin typeface="Arial" panose="020B0604020202020204" pitchFamily="34" charset="0"/>
                <a:ea typeface="Times New Roman" panose="02020603050405020304" pitchFamily="18" charset="0"/>
                <a:cs typeface="Arial" panose="020B0604020202020204" pitchFamily="34" charset="0"/>
              </a:rPr>
              <a:t>how many members of the audience have one in their home (or workplace)?</a:t>
            </a:r>
          </a:p>
          <a:p>
            <a:pPr marL="628650" lvl="1" indent="-171450" algn="l">
              <a:buFont typeface="Arial" panose="020B0604020202020204" pitchFamily="34" charset="0"/>
              <a:buChar char="•"/>
            </a:pPr>
            <a:r>
              <a:rPr lang="en-GB" sz="1200" b="0" i="0" dirty="0">
                <a:effectLst/>
                <a:latin typeface="Arial" panose="020B0604020202020204" pitchFamily="34" charset="0"/>
                <a:ea typeface="Times New Roman" panose="02020603050405020304" pitchFamily="18" charset="0"/>
                <a:cs typeface="Arial" panose="020B0604020202020204" pitchFamily="34" charset="0"/>
              </a:rPr>
              <a:t>use it on a regular basis (i.e. on average at least once a day)?</a:t>
            </a:r>
          </a:p>
          <a:p>
            <a:pPr marL="628650" lvl="1" indent="-171450" algn="l">
              <a:buFont typeface="Arial" panose="020B0604020202020204" pitchFamily="34" charset="0"/>
              <a:buChar char="•"/>
            </a:pPr>
            <a:r>
              <a:rPr lang="en-GB" sz="1200" b="0" i="0" dirty="0">
                <a:effectLst/>
                <a:latin typeface="Arial" panose="020B0604020202020204" pitchFamily="34" charset="0"/>
                <a:ea typeface="Times New Roman" panose="02020603050405020304" pitchFamily="18" charset="0"/>
                <a:cs typeface="Arial" panose="020B0604020202020204" pitchFamily="34" charset="0"/>
              </a:rPr>
              <a:t>List some examples of what they use it for? (finding out the date/time; setting alarms; shopping lists etc).</a:t>
            </a:r>
          </a:p>
          <a:p>
            <a:pPr marL="628650" lvl="1" indent="-171450" algn="l">
              <a:buFont typeface="Arial" panose="020B0604020202020204" pitchFamily="34" charset="0"/>
              <a:buChar char="•"/>
            </a:pPr>
            <a:r>
              <a:rPr lang="en-GB" sz="1200" b="0" i="0" dirty="0">
                <a:effectLst/>
                <a:latin typeface="Arial" panose="020B0604020202020204" pitchFamily="34" charset="0"/>
                <a:ea typeface="Times New Roman" panose="02020603050405020304" pitchFamily="18" charset="0"/>
                <a:cs typeface="Arial" panose="020B0604020202020204" pitchFamily="34" charset="0"/>
              </a:rPr>
              <a:t>What they consider are its relative pros and cons for themselves.</a:t>
            </a:r>
          </a:p>
          <a:p>
            <a:pPr marL="0" lvl="0" indent="0" algn="l">
              <a:buFont typeface="Arial" panose="020B0604020202020204" pitchFamily="34" charset="0"/>
              <a:buNone/>
            </a:pPr>
            <a:endParaRPr lang="en-GB" sz="1200" b="0" i="0"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l">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You can then consider ways in which this device could be used to access information/ learning by CYPVI. Start with examples that you or the audience are aware of from practice then perhaps do some blue sky thinking about the possibilities such technology affords.  </a:t>
            </a:r>
          </a:p>
          <a:p>
            <a:pPr marL="0" lvl="0" indent="0" algn="l">
              <a:buFont typeface="Arial" panose="020B0604020202020204" pitchFamily="34" charset="0"/>
              <a:buNone/>
            </a:pPr>
            <a:endParaRPr lang="en-GB" sz="1100" b="0" i="0" dirty="0">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11</a:t>
            </a:fld>
            <a:endParaRPr lang="en-GB" dirty="0"/>
          </a:p>
        </p:txBody>
      </p:sp>
    </p:spTree>
    <p:extLst>
      <p:ext uri="{BB962C8B-B14F-4D97-AF65-F5344CB8AC3E}">
        <p14:creationId xmlns:p14="http://schemas.microsoft.com/office/powerpoint/2010/main" val="17235537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Depending on the audience and the focus of your presentation, this slide can be drawn upon to show three broad categories of technology for people with disabilities (not just vision impairment). </a:t>
            </a: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It  can be useful in helping to show not only the wide range of technologies that are available for people with disabilities and the different ways we can think about their use. It can also lead into a discussion about what</a:t>
            </a:r>
            <a:r>
              <a:rPr lang="en-US" sz="1200" dirty="0">
                <a:effectLst/>
                <a:latin typeface="Arial" panose="020B0604020202020204" pitchFamily="34" charset="0"/>
                <a:cs typeface="Arial" panose="020B0604020202020204" pitchFamily="34" charset="0"/>
              </a:rPr>
              <a:t> might be considered as ‘reasonable adjustments’ under the Equality Act and equivalent legislation.  </a:t>
            </a: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introducing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mainstream</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(or sometimes referred to as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majority</a:t>
            </a:r>
            <a:r>
              <a:rPr lang="en-GB" sz="1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technologies, you can ask for some specific examples from different learning environments that audience members might be familiar with (for example, a whiteboard; a radio).</a:t>
            </a: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introducing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accessible</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technologies, you can discuss some of the access features that are available on a computer/smartphone for people with vision impairment. If appropriate/feasible you may want to demonstrate these using a device that is easy to showcase. </a:t>
            </a:r>
          </a:p>
          <a:p>
            <a:pPr marL="285750" indent="-285750">
              <a:lnSpc>
                <a:spcPct val="107000"/>
              </a:lnSpc>
              <a:spcAft>
                <a:spcPts val="800"/>
              </a:spcAft>
              <a:buFont typeface="Arial" panose="020B0604020202020204" pitchFamily="34" charset="0"/>
              <a:buChar char="•"/>
            </a:pPr>
            <a:r>
              <a:rPr lang="en-GB" sz="120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introducing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assistive </a:t>
            </a:r>
            <a:r>
              <a:rPr lang="en-GB" sz="120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technologies find out which devices designed for people with vision impairment members of the audience have had experience of or are familiar with. </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effectLst/>
                <a:latin typeface="Arial" panose="020B0604020202020204" pitchFamily="34" charset="0"/>
                <a:ea typeface="Calibri" panose="020F0502020204030204" pitchFamily="34" charset="0"/>
                <a:cs typeface="Arial" panose="020B0604020202020204" pitchFamily="34" charset="0"/>
              </a:rPr>
              <a:t>It is also helpful to mention here about the need for QTVI to carry out a technology assessment (perhaps as part of FVA) to ensure the right technologies are allocated and used, and to ensure all stakeholders understand their capabilities and potential uses for each student.</a:t>
            </a:r>
          </a:p>
          <a:p>
            <a:pPr marL="285750" indent="-285750">
              <a:lnSpc>
                <a:spcPct val="107000"/>
              </a:lnSpc>
              <a:spcAft>
                <a:spcPts val="800"/>
              </a:spcAft>
              <a:buFont typeface="Arial" panose="020B0604020202020204" pitchFamily="34" charset="0"/>
              <a:buChar char="•"/>
            </a:pPr>
            <a:endParaRPr lang="en-GB" sz="1200" i="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Font typeface="Arial" panose="020B0604020202020204" pitchFamily="34" charset="0"/>
              <a:buNone/>
            </a:pP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Guidance for speaker</a:t>
            </a:r>
          </a:p>
          <a:p>
            <a:pPr marL="0" indent="0">
              <a:lnSpc>
                <a:spcPct val="107000"/>
              </a:lnSpc>
              <a:spcAft>
                <a:spcPts val="800"/>
              </a:spcAft>
              <a:buFont typeface="Arial" panose="020B0604020202020204" pitchFamily="34" charset="0"/>
              <a:buNone/>
            </a:pPr>
            <a:endParaRPr lang="en-GB" sz="1200" i="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Three further slides are available expanding upon each category if you wish to open up the discussion further.  </a:t>
            </a: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Depending on the audience, it would be helpful in a session to be able to showcase some of the technologies you are discussing (either physical or virtual demonstrations) – particularly assistive technologies they may not be familiar with such as ‘</a:t>
            </a:r>
            <a:r>
              <a:rPr lang="en-GB" sz="1200" dirty="0" err="1">
                <a:effectLst/>
                <a:latin typeface="Arial" panose="020B0604020202020204" pitchFamily="34" charset="0"/>
                <a:ea typeface="Calibri" panose="020F0502020204030204" pitchFamily="34" charset="0"/>
                <a:cs typeface="Arial" panose="020B0604020202020204" pitchFamily="34" charset="0"/>
              </a:rPr>
              <a:t>SuperNova</a:t>
            </a:r>
            <a:r>
              <a:rPr lang="en-GB" sz="1200" dirty="0">
                <a:effectLst/>
                <a:latin typeface="Arial" panose="020B0604020202020204" pitchFamily="34" charset="0"/>
                <a:ea typeface="Calibri" panose="020F0502020204030204" pitchFamily="34" charset="0"/>
                <a:cs typeface="Arial" panose="020B0604020202020204" pitchFamily="34" charset="0"/>
              </a:rPr>
              <a:t> or a </a:t>
            </a:r>
            <a:r>
              <a:rPr lang="en-GB" sz="1200" dirty="0" err="1">
                <a:effectLst/>
                <a:latin typeface="Arial" panose="020B0604020202020204" pitchFamily="34" charset="0"/>
                <a:ea typeface="Calibri" panose="020F0502020204030204" pitchFamily="34" charset="0"/>
                <a:cs typeface="Arial" panose="020B0604020202020204" pitchFamily="34" charset="0"/>
              </a:rPr>
              <a:t>Braillenote</a:t>
            </a:r>
            <a:r>
              <a:rPr lang="en-GB" sz="1200" dirty="0">
                <a:effectLst/>
                <a:latin typeface="Arial" panose="020B0604020202020204" pitchFamily="34" charset="0"/>
                <a:ea typeface="Calibri" panose="020F0502020204030204" pitchFamily="34" charset="0"/>
                <a:cs typeface="Arial" panose="020B0604020202020204" pitchFamily="34" charset="0"/>
              </a:rPr>
              <a:t>’.</a:t>
            </a:r>
          </a:p>
          <a:p>
            <a:pPr marL="285750"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If time is short you could list the specific technologies that a particular child/young person with vision impairment is using in a given setting and ask staff to think which category each could fit into (e.g. whiteboard, switch, </a:t>
            </a:r>
            <a:r>
              <a:rPr lang="en-GB" sz="1200" dirty="0" err="1">
                <a:effectLst/>
                <a:latin typeface="Arial" panose="020B0604020202020204" pitchFamily="34" charset="0"/>
                <a:ea typeface="Calibri" panose="020F0502020204030204" pitchFamily="34" charset="0"/>
                <a:cs typeface="Arial" panose="020B0604020202020204" pitchFamily="34" charset="0"/>
              </a:rPr>
              <a:t>ipad</a:t>
            </a:r>
            <a:r>
              <a:rPr lang="en-GB" sz="1200" dirty="0">
                <a:effectLst/>
                <a:latin typeface="Arial" panose="020B0604020202020204" pitchFamily="34" charset="0"/>
                <a:ea typeface="Calibri" panose="020F0502020204030204" pitchFamily="34" charset="0"/>
                <a:cs typeface="Arial" panose="020B0604020202020204" pitchFamily="34" charset="0"/>
              </a:rPr>
              <a:t> with accessible features, </a:t>
            </a:r>
            <a:r>
              <a:rPr lang="en-GB" sz="1200" dirty="0" err="1">
                <a:effectLst/>
                <a:latin typeface="Arial" panose="020B0604020202020204" pitchFamily="34" charset="0"/>
                <a:ea typeface="Calibri" panose="020F0502020204030204" pitchFamily="34" charset="0"/>
                <a:cs typeface="Arial" panose="020B0604020202020204" pitchFamily="34" charset="0"/>
              </a:rPr>
              <a:t>Braillenote</a:t>
            </a:r>
            <a:r>
              <a:rPr lang="en-GB" sz="1200" dirty="0">
                <a:effectLst/>
                <a:latin typeface="Arial" panose="020B0604020202020204" pitchFamily="34" charset="0"/>
                <a:ea typeface="Calibri" panose="020F0502020204030204" pitchFamily="34" charset="0"/>
                <a:cs typeface="Arial" panose="020B0604020202020204" pitchFamily="34" charset="0"/>
              </a:rPr>
              <a:t> etc). </a:t>
            </a:r>
            <a:endParaRPr lang="en-GB" sz="1200" i="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Arial" panose="020B0604020202020204" pitchFamily="34" charset="0"/>
              <a:buAutoNum type="arabicPeriod"/>
              <a:tabLst/>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In any educational setting, there will be examples of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mainstream, accessible </a:t>
            </a:r>
            <a:r>
              <a:rPr lang="en-GB" sz="1200" b="0" i="0" dirty="0">
                <a:solidFill>
                  <a:srgbClr val="000000"/>
                </a:solidFill>
                <a:effectLst/>
                <a:latin typeface="Arial" panose="020B0604020202020204" pitchFamily="34" charset="0"/>
                <a:ea typeface="Calibri" panose="020F0502020204030204" pitchFamily="34" charset="0"/>
                <a:cs typeface="Arial" panose="020B0604020202020204" pitchFamily="34" charset="0"/>
              </a:rPr>
              <a:t>or</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 assistive </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technologies being used enable access to learning –ask the audience to list examples of each category in a known educational setting. </a:t>
            </a:r>
          </a:p>
          <a:p>
            <a:pPr marL="0" marR="0" lvl="0" indent="0" algn="just"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28600" marR="0" lvl="0" indent="-228600" algn="just" defTabSz="914400" rtl="0" eaLnBrk="1" fontAlgn="auto" latinLnBrk="0" hangingPunct="1">
              <a:lnSpc>
                <a:spcPct val="100000"/>
              </a:lnSpc>
              <a:spcBef>
                <a:spcPts val="0"/>
              </a:spcBef>
              <a:spcAft>
                <a:spcPts val="0"/>
              </a:spcAft>
              <a:buClrTx/>
              <a:buSzTx/>
              <a:buFont typeface="Arial" panose="020B0604020202020204" pitchFamily="34" charset="0"/>
              <a:buAutoNum type="arabicPeriod" startAt="2"/>
              <a:tabLst/>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Workstations can be used to showcase use of a range of commonly used devices. Each workstation could include a short task that needs to be completed using the available technology. Examples include, use of camera/magnifier on phone to read the date on a food label; optical vision aid to read a page of a book.</a:t>
            </a:r>
          </a:p>
        </p:txBody>
      </p:sp>
      <p:sp>
        <p:nvSpPr>
          <p:cNvPr id="4" name="Slide Number Placeholder 3"/>
          <p:cNvSpPr>
            <a:spLocks noGrp="1"/>
          </p:cNvSpPr>
          <p:nvPr>
            <p:ph type="sldNum" sz="quarter" idx="5"/>
          </p:nvPr>
        </p:nvSpPr>
        <p:spPr/>
        <p:txBody>
          <a:bodyPr/>
          <a:lstStyle/>
          <a:p>
            <a:fld id="{5FF31439-7C6A-4E4D-B290-0D604FA9395E}" type="slidenum">
              <a:rPr lang="en-GB" smtClean="0"/>
              <a:t>12</a:t>
            </a:fld>
            <a:endParaRPr lang="en-GB" dirty="0"/>
          </a:p>
        </p:txBody>
      </p:sp>
    </p:spTree>
    <p:extLst>
      <p:ext uri="{BB962C8B-B14F-4D97-AF65-F5344CB8AC3E}">
        <p14:creationId xmlns:p14="http://schemas.microsoft.com/office/powerpoint/2010/main" val="238962724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an optional slide that you may wish to draw on if discussing different types of technology in more detail.</a:t>
            </a: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When discussing mainstream technologies, it is important to consider the teaching strategies and classroom learning environment to make sure that any devices that are used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are</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accessible as possible so that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all</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children can fully participate in the learning activity. For example, ensuring the whiteboard is always clean when writing on it to ensure there is good contrast; ensuring students are positioned so that they can clearly see the television or hear the radio; ensuring resources are stored in accessible places so students can locate them if needed.</a:t>
            </a:r>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may want to report that during the recent COVID pandemic, </a:t>
            </a:r>
            <a:r>
              <a:rPr lang="en-GB" sz="1200" b="1" i="0" dirty="0">
                <a:solidFill>
                  <a:srgbClr val="000000"/>
                </a:solidFill>
                <a:effectLst/>
                <a:latin typeface="Arial" panose="020B0604020202020204" pitchFamily="34" charset="0"/>
                <a:ea typeface="Calibri" panose="020F0502020204030204" pitchFamily="34" charset="0"/>
                <a:cs typeface="Arial" panose="020B0604020202020204" pitchFamily="34" charset="0"/>
              </a:rPr>
              <a:t>mainstream</a:t>
            </a:r>
            <a:r>
              <a:rPr lang="en-GB" sz="1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technologies</a:t>
            </a:r>
            <a:r>
              <a:rPr lang="en-GB" sz="1200" i="1" dirty="0">
                <a:solidFill>
                  <a:srgbClr val="000000"/>
                </a:solidFill>
                <a:effectLst/>
                <a:latin typeface="Arial" panose="020B0604020202020204" pitchFamily="34" charset="0"/>
                <a:ea typeface="Calibri" panose="020F0502020204030204" pitchFamily="34" charset="0"/>
                <a:cs typeface="Arial" panose="020B0604020202020204" pitchFamily="34" charset="0"/>
              </a:rPr>
              <a:t> </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such as radios and televisions, tablets and phones were found to be of value in enabling many children/young people to access learning remotely through online, radio and television lessons. </a:t>
            </a: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Whilst this meant that they were able to continue with their learning it also highlighted the need to ensure that when mainstream technologies are used careful attention needs to be given to make sure all learning resources are designed to be fully accessible. </a:t>
            </a: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13</a:t>
            </a:fld>
            <a:endParaRPr lang="en-GB" dirty="0"/>
          </a:p>
        </p:txBody>
      </p:sp>
    </p:spTree>
    <p:extLst>
      <p:ext uri="{BB962C8B-B14F-4D97-AF65-F5344CB8AC3E}">
        <p14:creationId xmlns:p14="http://schemas.microsoft.com/office/powerpoint/2010/main" val="26231247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an optional slide that you may wish to draw on if discussing different types of technology in more detail.</a:t>
            </a:r>
          </a:p>
          <a:p>
            <a:pPr marL="285750" indent="-285750">
              <a:lnSpc>
                <a:spcPct val="107000"/>
              </a:lnSpc>
              <a:spcAft>
                <a:spcPts val="800"/>
              </a:spcAft>
              <a:buFont typeface="Arial" panose="020B0604020202020204" pitchFamily="34" charset="0"/>
              <a:buChar char="•"/>
              <a:defRPr/>
            </a:pPr>
            <a:r>
              <a:rPr lang="en-GB" sz="1200" dirty="0">
                <a:solidFill>
                  <a:srgbClr val="000000"/>
                </a:solidFill>
                <a:effectLst/>
                <a:latin typeface="Arial" panose="020B0604020202020204" pitchFamily="34" charset="0"/>
                <a:ea typeface="Calibri"/>
                <a:cs typeface="Arial" panose="020B0604020202020204" pitchFamily="34" charset="0"/>
              </a:rPr>
              <a:t>There are many ways in which technologies can be made more </a:t>
            </a:r>
            <a:r>
              <a:rPr lang="en-GB" sz="1200" dirty="0">
                <a:solidFill>
                  <a:srgbClr val="000000"/>
                </a:solidFill>
                <a:latin typeface="Arial" panose="020B0604020202020204" pitchFamily="34" charset="0"/>
                <a:ea typeface="Calibri"/>
                <a:cs typeface="Arial" panose="020B0604020202020204" pitchFamily="34" charset="0"/>
              </a:rPr>
              <a:t>accessible</a:t>
            </a:r>
            <a:r>
              <a:rPr lang="en-GB" sz="1200" dirty="0">
                <a:solidFill>
                  <a:srgbClr val="000000"/>
                </a:solidFill>
                <a:effectLst/>
                <a:latin typeface="Arial" panose="020B0604020202020204" pitchFamily="34" charset="0"/>
                <a:ea typeface="Calibri"/>
                <a:cs typeface="Arial" panose="020B0604020202020204" pitchFamily="34" charset="0"/>
              </a:rPr>
              <a:t> for CYPVI. ‘Low tech’ adaptations include the use of high contrast symbols so the child can see the buttons on a </a:t>
            </a:r>
            <a:r>
              <a:rPr lang="en-GB" sz="1200" dirty="0">
                <a:solidFill>
                  <a:srgbClr val="000000"/>
                </a:solidFill>
                <a:latin typeface="Arial" panose="020B0604020202020204" pitchFamily="34" charset="0"/>
                <a:ea typeface="Calibri"/>
                <a:cs typeface="Arial" panose="020B0604020202020204" pitchFamily="34" charset="0"/>
              </a:rPr>
              <a:t>radio or other audio device more</a:t>
            </a:r>
            <a:r>
              <a:rPr lang="en-GB" sz="1200" dirty="0">
                <a:solidFill>
                  <a:srgbClr val="000000"/>
                </a:solidFill>
                <a:effectLst/>
                <a:latin typeface="Arial" panose="020B0604020202020204" pitchFamily="34" charset="0"/>
                <a:ea typeface="Calibri"/>
                <a:cs typeface="Arial" panose="020B0604020202020204" pitchFamily="34" charset="0"/>
              </a:rPr>
              <a:t> easily, tactile markers to help the child know which button to press on a radio; use of tape on a pencil to help a child to hold it; gluing a calculator to a stand so it can be used with one hand.</a:t>
            </a:r>
            <a:r>
              <a:rPr lang="en-GB" sz="1200" dirty="0">
                <a:solidFill>
                  <a:srgbClr val="000000"/>
                </a:solidFill>
                <a:latin typeface="Arial" panose="020B0604020202020204" pitchFamily="34" charset="0"/>
                <a:ea typeface="Calibri"/>
                <a:cs typeface="Arial" panose="020B0604020202020204" pitchFamily="34" charset="0"/>
              </a:rPr>
              <a:t> </a:t>
            </a:r>
            <a:endParaRPr lang="en-GB" sz="1200" b="1" i="0" baseline="0" dirty="0">
              <a:solidFill>
                <a:srgbClr val="000000"/>
              </a:solidFill>
              <a:effectLst/>
              <a:latin typeface="Arial" panose="020B0604020202020204" pitchFamily="34" charset="0"/>
              <a:ea typeface="Calibri"/>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High tech adaptations include adjusting the font size and contrast of the text on mobile phones and tablets and tablets to make the words easier to see; enabling a keyboards with swipe features so that a student can make words by swiping a finger over the letters; use of downloadable apps designed to provide access e.g. an app can turn a smart phone into a magnifying glass.</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There are also many different types of high-tech devices available now including pcs, laptops, mobile phones and tablets. These will often have features that mean they can easily be customised for people with different types of access needs. These technologies offer many opportunities for children to access learning in a wide range of settings. As an example, mobile devices such as phones tablets, smart speakers will increasingly also be used in the home and community for different purposes to enable the child to access information. </a:t>
            </a: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There are also a wide range different apps that can be downloaded to these devices to enable children with different types of disabilities to access information. </a:t>
            </a:r>
            <a:endParaRPr lang="en-GB" sz="1200" dirty="0">
              <a:effectLst/>
              <a:latin typeface="Arial" panose="020B0604020202020204" pitchFamily="34" charset="0"/>
              <a:ea typeface="Calibri" panose="020F0502020204030204" pitchFamily="34" charset="0"/>
              <a:cs typeface="Arial" panose="020B0604020202020204" pitchFamily="34" charset="0"/>
            </a:endParaRPr>
          </a:p>
          <a:p>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0" lvl="0" indent="0" algn="just">
              <a:buFont typeface="Arial" panose="020B0604020202020204" pitchFamily="34" charset="0"/>
              <a:buNone/>
            </a:pPr>
            <a:r>
              <a:rPr lang="en-GB" sz="1200" b="0" i="0" dirty="0">
                <a:effectLst/>
                <a:latin typeface="Arial" panose="020B0604020202020204" pitchFamily="34" charset="0"/>
                <a:ea typeface="Times New Roman" panose="02020603050405020304" pitchFamily="18" charset="0"/>
                <a:cs typeface="Arial" panose="020B0604020202020204" pitchFamily="34" charset="0"/>
              </a:rPr>
              <a:t>Ask the audience to share ways in which they have adapted technology to meet their own access needs (examples include, larger font on a phone, etc). This can serve to illustrate the ways in which we all might need to potentially customise our own devices to make them more accessible to our own needs. </a:t>
            </a:r>
            <a:endParaRPr lang="en-GB" sz="120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14</a:t>
            </a:fld>
            <a:endParaRPr lang="en-GB" dirty="0"/>
          </a:p>
        </p:txBody>
      </p:sp>
    </p:spTree>
    <p:extLst>
      <p:ext uri="{BB962C8B-B14F-4D97-AF65-F5344CB8AC3E}">
        <p14:creationId xmlns:p14="http://schemas.microsoft.com/office/powerpoint/2010/main" val="70069230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is an optional slide that you may wish to draw on if discussing different types of technology in more detail.</a:t>
            </a: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There are many different types of assistive technologies available for CYPVI and this slide provides an opportunity to showcase some of the more common used ones. </a:t>
            </a:r>
          </a:p>
          <a:p>
            <a:pPr marL="285750" indent="-285750">
              <a:lnSpc>
                <a:spcPct val="107000"/>
              </a:lnSpc>
              <a:spcAft>
                <a:spcPts val="800"/>
              </a:spcAft>
              <a:buFont typeface="Arial" panose="020B0604020202020204" pitchFamily="34" charset="0"/>
              <a:buChar char="•"/>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can note that there is also a wide range different apps that can be downloaded to these devices to enable children with different types of disabilities to access information as well as </a:t>
            </a:r>
            <a:r>
              <a:rPr lang="en-GB" sz="1200" dirty="0">
                <a:effectLst/>
                <a:latin typeface="Arial" panose="020B0604020202020204" pitchFamily="34" charset="0"/>
                <a:ea typeface="Calibri" panose="020F0502020204030204" pitchFamily="34" charset="0"/>
                <a:cs typeface="Arial" panose="020B0604020202020204" pitchFamily="34" charset="0"/>
              </a:rPr>
              <a:t>mainstream apps that allow accessibility to teaching resources for near and distance tasks in the classroom.</a:t>
            </a:r>
            <a:r>
              <a:rPr lang="en-GB" sz="1200" dirty="0">
                <a:latin typeface="Arial" panose="020B0604020202020204" pitchFamily="34" charset="0"/>
                <a:ea typeface="Calibri" panose="020F0502020204030204" pitchFamily="34" charset="0"/>
                <a:cs typeface="Arial" panose="020B0604020202020204" pitchFamily="34" charset="0"/>
              </a:rPr>
              <a:t> </a:t>
            </a:r>
            <a:endParaRPr lang="en-GB" sz="1200" dirty="0">
              <a:latin typeface="Arial" panose="020B0604020202020204" pitchFamily="34" charset="0"/>
              <a:ea typeface="Times New Roman" panose="02020603050405020304" pitchFamily="18" charset="0"/>
              <a:cs typeface="Arial" panose="020B0604020202020204" pitchFamily="34" charset="0"/>
            </a:endParaRPr>
          </a:p>
          <a:p>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r>
              <a:rPr lang="en-GB" sz="1200" b="1" i="0" dirty="0">
                <a:effectLst/>
                <a:latin typeface="Arial" panose="020B0604020202020204" pitchFamily="34" charset="0"/>
                <a:ea typeface="Times New Roman" panose="02020603050405020304" pitchFamily="18" charset="0"/>
                <a:cs typeface="Arial" panose="020B0604020202020204" pitchFamily="34" charset="0"/>
              </a:rPr>
              <a:t>Optional activities</a:t>
            </a:r>
          </a:p>
          <a:p>
            <a:pPr marL="0" lvl="0" indent="0" algn="just">
              <a:buFont typeface="Arial" panose="020B0604020202020204" pitchFamily="34" charset="0"/>
              <a:buNone/>
            </a:pPr>
            <a:endParaRPr lang="en-GB" sz="1200" i="1" dirty="0">
              <a:effectLst/>
              <a:latin typeface="Arial" panose="020B0604020202020204" pitchFamily="34" charset="0"/>
              <a:ea typeface="Times New Roman" panose="02020603050405020304" pitchFamily="18" charset="0"/>
              <a:cs typeface="Arial" panose="020B0604020202020204" pitchFamily="34" charset="0"/>
            </a:endParaRPr>
          </a:p>
          <a:p>
            <a:pPr marL="228600" lvl="0" indent="-228600" algn="just">
              <a:buFont typeface="Arial" panose="020B0604020202020204" pitchFamily="34" charset="0"/>
              <a:buAutoNum type="arabicPeriod"/>
            </a:pPr>
            <a:r>
              <a:rPr lang="en-GB" sz="1200" b="0" i="0" dirty="0">
                <a:effectLst/>
                <a:latin typeface="Arial" panose="020B0604020202020204" pitchFamily="34" charset="0"/>
                <a:ea typeface="Times New Roman" panose="02020603050405020304" pitchFamily="18" charset="0"/>
                <a:cs typeface="Arial" panose="020B0604020202020204" pitchFamily="34" charset="0"/>
              </a:rPr>
              <a:t>Ask the audience to list assistive technologies they are familiar with. For each you can then discuss relative pros and cons. </a:t>
            </a:r>
          </a:p>
          <a:p>
            <a:pPr marL="228600" lvl="0" indent="-228600" algn="just">
              <a:buFont typeface="Arial" panose="020B0604020202020204" pitchFamily="34" charset="0"/>
              <a:buAutoNum type="arabicPeriod"/>
            </a:pPr>
            <a:r>
              <a:rPr lang="en-GB" sz="1200" b="0" i="0" dirty="0">
                <a:effectLst/>
                <a:latin typeface="Arial" panose="020B0604020202020204" pitchFamily="34" charset="0"/>
                <a:cs typeface="Arial" panose="020B0604020202020204" pitchFamily="34" charset="0"/>
              </a:rPr>
              <a:t>You may want to make use of practical workstation activities to showcase various types of assistive technologies that are used with a particular child/young person. If you do not have access to the actual device then you can show pictures or links to websites. Examples include: a device that has a refreshable braille display, a reading stand,  a video magnifier, a CCTV etc. </a:t>
            </a:r>
          </a:p>
        </p:txBody>
      </p:sp>
      <p:sp>
        <p:nvSpPr>
          <p:cNvPr id="4" name="Slide Number Placeholder 3"/>
          <p:cNvSpPr>
            <a:spLocks noGrp="1"/>
          </p:cNvSpPr>
          <p:nvPr>
            <p:ph type="sldNum" sz="quarter" idx="5"/>
          </p:nvPr>
        </p:nvSpPr>
        <p:spPr/>
        <p:txBody>
          <a:bodyPr/>
          <a:lstStyle/>
          <a:p>
            <a:fld id="{5FF31439-7C6A-4E4D-B290-0D604FA9395E}" type="slidenum">
              <a:rPr lang="en-GB" smtClean="0"/>
              <a:t>15</a:t>
            </a:fld>
            <a:endParaRPr lang="en-GB" dirty="0"/>
          </a:p>
        </p:txBody>
      </p:sp>
    </p:spTree>
    <p:extLst>
      <p:ext uri="{BB962C8B-B14F-4D97-AF65-F5344CB8AC3E}">
        <p14:creationId xmlns:p14="http://schemas.microsoft.com/office/powerpoint/2010/main" val="13510572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This slide and the next provide examples from the CFVI of targeted intervention approaches for this area to reduce barriers to learning.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 </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each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 are currently focussing on (if you are speaking about a particular child/young person) and remove others.</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 </a:t>
            </a:r>
          </a:p>
          <a:p>
            <a:pPr marL="171450" indent="-171450">
              <a:buFont typeface="Arial" panose="020B0604020202020204" pitchFamily="34" charset="0"/>
              <a:buChar char="•"/>
            </a:pPr>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You can also include a discussion about the types of apps that can be adapted for use by a child with vision impairment. As an example, having a subscription to ‘Ordnance Survey Maps’ in geography can be very helpful for providing online access to a map of the UK on a phone or tablet. </a:t>
            </a:r>
            <a:endParaRPr lang="en-GB" sz="120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16</a:t>
            </a:fld>
            <a:endParaRPr lang="en-GB"/>
          </a:p>
        </p:txBody>
      </p:sp>
    </p:spTree>
    <p:extLst>
      <p:ext uri="{BB962C8B-B14F-4D97-AF65-F5344CB8AC3E}">
        <p14:creationId xmlns:p14="http://schemas.microsoft.com/office/powerpoint/2010/main" val="384194281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dirty="0">
                <a:latin typeface="Arial" panose="020B0604020202020204" pitchFamily="34" charset="0"/>
                <a:cs typeface="Arial" panose="020B0604020202020204" pitchFamily="34" charset="0"/>
              </a:rPr>
              <a:t>This slide provides examples taken directly from the CFVI of targeted intervention approaches for this area to reduce barriers to learning. You can</a:t>
            </a:r>
            <a:r>
              <a:rPr lang="en-GB" sz="1200" b="1" dirty="0">
                <a:latin typeface="Arial" panose="020B0604020202020204" pitchFamily="34" charset="0"/>
                <a:cs typeface="Arial" panose="020B0604020202020204" pitchFamily="34" charset="0"/>
              </a:rPr>
              <a:t> </a:t>
            </a:r>
            <a:r>
              <a:rPr lang="en-GB" sz="1200" b="0" dirty="0">
                <a:latin typeface="Arial" panose="020B0604020202020204" pitchFamily="34" charset="0"/>
                <a:cs typeface="Arial" panose="020B0604020202020204" pitchFamily="34" charset="0"/>
              </a:rPr>
              <a:t>either: </a:t>
            </a:r>
            <a:r>
              <a:rPr lang="en-GB" sz="1200" b="1" dirty="0">
                <a:latin typeface="Arial" panose="020B0604020202020204" pitchFamily="34" charset="0"/>
                <a:cs typeface="Arial" panose="020B0604020202020204" pitchFamily="34" charset="0"/>
              </a:rPr>
              <a:t> </a:t>
            </a:r>
          </a:p>
          <a:p>
            <a:pPr marL="171450" indent="-171450">
              <a:buFont typeface="Arial" panose="020B0604020202020204" pitchFamily="34" charset="0"/>
              <a:buChar char="•"/>
            </a:pPr>
            <a:endParaRPr lang="en-GB" sz="1200"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highlight those which you are currently focussing on (if you are speaking about a particular child) and remove others. </a:t>
            </a:r>
          </a:p>
          <a:p>
            <a:pPr marL="171450" indent="-171450">
              <a:buFont typeface="Arial" panose="020B0604020202020204" pitchFamily="34" charset="0"/>
              <a:buChar char="•"/>
            </a:pPr>
            <a:r>
              <a:rPr lang="en-GB" sz="1200" dirty="0">
                <a:latin typeface="Arial" panose="020B0604020202020204" pitchFamily="34" charset="0"/>
                <a:cs typeface="Arial" panose="020B0604020202020204" pitchFamily="34" charset="0"/>
              </a:rPr>
              <a:t>keep all interventions on the slide, but highlight the ones you are focussing upon in a different colour. </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There are a wide range of apps that are available and which you can show the audience in relation to specific children/young people.</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Useful websites to look at or showcase to the audience include:</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b="1" dirty="0">
                <a:effectLst/>
                <a:latin typeface="Arial" panose="020B0604020202020204" pitchFamily="34" charset="0"/>
                <a:ea typeface="Calibri" panose="020F0502020204030204" pitchFamily="34" charset="0"/>
                <a:cs typeface="Arial" panose="020B0604020202020204" pitchFamily="34" charset="0"/>
              </a:rPr>
              <a:t>RNIB Helpful Apps: </a:t>
            </a:r>
          </a:p>
          <a:p>
            <a:pPr marL="0" indent="0">
              <a:buFont typeface="Arial" panose="020B0604020202020204" pitchFamily="34" charset="0"/>
              <a:buNone/>
            </a:pPr>
            <a:endParaRPr lang="en-GB" sz="1200" b="1"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https://www.rnib.org.uk/living-with-sight-loss/assistive-aids-and-technology/everyday-tech/navigation-and-communication/helpful-apps/#:~:text=Apps%20like%20Be%20My%20Eyes,like%20the%20iPhone%20and%20iPad.</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b="1" dirty="0" err="1">
                <a:effectLst/>
                <a:latin typeface="Arial" panose="020B0604020202020204" pitchFamily="34" charset="0"/>
                <a:ea typeface="Calibri" panose="020F0502020204030204" pitchFamily="34" charset="0"/>
                <a:cs typeface="Arial" panose="020B0604020202020204" pitchFamily="34" charset="0"/>
              </a:rPr>
              <a:t>AbilityNet</a:t>
            </a:r>
            <a:r>
              <a:rPr lang="en-GB" sz="1200" b="1" dirty="0">
                <a:effectLst/>
                <a:latin typeface="Arial" panose="020B0604020202020204" pitchFamily="34" charset="0"/>
                <a:ea typeface="Calibri" panose="020F0502020204030204" pitchFamily="34" charset="0"/>
                <a:cs typeface="Arial" panose="020B0604020202020204" pitchFamily="34" charset="0"/>
              </a:rPr>
              <a:t> </a:t>
            </a:r>
            <a:r>
              <a:rPr lang="en-US" sz="1200" b="1" i="0" dirty="0">
                <a:solidFill>
                  <a:srgbClr val="2C2A29"/>
                </a:solidFill>
                <a:effectLst/>
                <a:latin typeface="Arial" panose="020B0604020202020204" pitchFamily="34" charset="0"/>
                <a:cs typeface="Arial" panose="020B0604020202020204" pitchFamily="34" charset="0"/>
              </a:rPr>
              <a:t>Top ten apps for visually impaired students:</a:t>
            </a:r>
          </a:p>
          <a:p>
            <a:pPr marL="0" indent="0">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https://abilitynet.org.uk/news-blogs/top-ten-apps-visually-impaired-students</a:t>
            </a:r>
          </a:p>
          <a:p>
            <a:pPr marL="457200">
              <a:lnSpc>
                <a:spcPct val="107000"/>
              </a:lnSpc>
              <a:spcAft>
                <a:spcPts val="800"/>
              </a:spcAft>
            </a:pPr>
            <a:r>
              <a:rPr lang="en-GB" sz="1200" dirty="0">
                <a:effectLst/>
                <a:latin typeface="Arial" panose="020B0604020202020204" pitchFamily="34" charset="0"/>
                <a:ea typeface="Calibri" panose="020F0502020204030204" pitchFamily="34" charset="0"/>
                <a:cs typeface="Arial" panose="020B0604020202020204" pitchFamily="34" charset="0"/>
              </a:rPr>
              <a:t> </a:t>
            </a:r>
          </a:p>
          <a:p>
            <a:r>
              <a:rPr lang="en-GB" sz="1200" b="1" dirty="0">
                <a:effectLst/>
                <a:latin typeface="Arial" panose="020B0604020202020204" pitchFamily="34" charset="0"/>
                <a:ea typeface="Calibri" panose="020F0502020204030204" pitchFamily="34" charset="0"/>
                <a:cs typeface="Arial" panose="020B0604020202020204" pitchFamily="34" charset="0"/>
              </a:rPr>
              <a:t>Also find an example of a transportation app, speech input app etc.</a:t>
            </a:r>
            <a:r>
              <a:rPr lang="en-GB" sz="1800" b="1" dirty="0">
                <a:effectLst/>
                <a:latin typeface="Arial" panose="020B0604020202020204" pitchFamily="34" charset="0"/>
                <a:ea typeface="Calibri" panose="020F0502020204030204" pitchFamily="34" charset="0"/>
              </a:rPr>
              <a:t> </a:t>
            </a:r>
            <a:endParaRPr lang="en-GB" b="1" dirty="0"/>
          </a:p>
        </p:txBody>
      </p:sp>
      <p:sp>
        <p:nvSpPr>
          <p:cNvPr id="4" name="Slide Number Placeholder 3"/>
          <p:cNvSpPr>
            <a:spLocks noGrp="1"/>
          </p:cNvSpPr>
          <p:nvPr>
            <p:ph type="sldNum" sz="quarter" idx="5"/>
          </p:nvPr>
        </p:nvSpPr>
        <p:spPr/>
        <p:txBody>
          <a:bodyPr/>
          <a:lstStyle/>
          <a:p>
            <a:fld id="{5FF31439-7C6A-4E4D-B290-0D604FA9395E}" type="slidenum">
              <a:rPr lang="en-GB" smtClean="0"/>
              <a:t>17</a:t>
            </a:fld>
            <a:endParaRPr lang="en-GB"/>
          </a:p>
        </p:txBody>
      </p:sp>
    </p:spTree>
    <p:extLst>
      <p:ext uri="{BB962C8B-B14F-4D97-AF65-F5344CB8AC3E}">
        <p14:creationId xmlns:p14="http://schemas.microsoft.com/office/powerpoint/2010/main" val="39419738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dirty="0">
                <a:latin typeface="Arial" panose="020B0604020202020204" pitchFamily="34" charset="0"/>
                <a:cs typeface="Arial" panose="020B0604020202020204" pitchFamily="34" charset="0"/>
              </a:rPr>
              <a:t>This slide provides further examples from the CFVI of targeted intervention approaches for this area to reduce barriers to learning. As with the previous slide you can</a:t>
            </a:r>
            <a:r>
              <a:rPr lang="en-GB" b="1" dirty="0">
                <a:latin typeface="Arial" panose="020B0604020202020204" pitchFamily="34" charset="0"/>
                <a:cs typeface="Arial" panose="020B0604020202020204" pitchFamily="34" charset="0"/>
              </a:rPr>
              <a:t> </a:t>
            </a:r>
            <a:r>
              <a:rPr lang="en-GB" b="0" dirty="0">
                <a:latin typeface="Arial" panose="020B0604020202020204" pitchFamily="34" charset="0"/>
                <a:cs typeface="Arial" panose="020B0604020202020204" pitchFamily="34" charset="0"/>
              </a:rPr>
              <a:t>either:  </a:t>
            </a:r>
          </a:p>
          <a:p>
            <a:pPr marL="171450" indent="-171450">
              <a:buFont typeface="Arial" panose="020B0604020202020204" pitchFamily="34" charset="0"/>
              <a:buChar char="•"/>
            </a:pPr>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run through all of these in turn (and expand as appropriate to the session).</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highlight those which you are currently focussing on (if you are speaking about a particular child) and remove others.</a:t>
            </a: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keep all interventions on the slide, but highlight the ones you are focussing upon in a different colour. </a:t>
            </a:r>
            <a:endParaRPr lang="en-GB" dirty="0"/>
          </a:p>
          <a:p>
            <a:endParaRPr lang="en-GB" b="1" dirty="0"/>
          </a:p>
        </p:txBody>
      </p:sp>
      <p:sp>
        <p:nvSpPr>
          <p:cNvPr id="4" name="Slide Number Placeholder 3"/>
          <p:cNvSpPr>
            <a:spLocks noGrp="1"/>
          </p:cNvSpPr>
          <p:nvPr>
            <p:ph type="sldNum" sz="quarter" idx="5"/>
          </p:nvPr>
        </p:nvSpPr>
        <p:spPr/>
        <p:txBody>
          <a:bodyPr/>
          <a:lstStyle/>
          <a:p>
            <a:fld id="{5FF31439-7C6A-4E4D-B290-0D604FA9395E}" type="slidenum">
              <a:rPr lang="en-GB" smtClean="0"/>
              <a:t>18</a:t>
            </a:fld>
            <a:endParaRPr lang="en-GB"/>
          </a:p>
        </p:txBody>
      </p:sp>
    </p:spTree>
    <p:extLst>
      <p:ext uri="{BB962C8B-B14F-4D97-AF65-F5344CB8AC3E}">
        <p14:creationId xmlns:p14="http://schemas.microsoft.com/office/powerpoint/2010/main" val="312573904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i="0" dirty="0">
                <a:latin typeface="Arial" panose="020B0604020202020204" pitchFamily="34" charset="0"/>
                <a:cs typeface="Arial" panose="020B0604020202020204" pitchFamily="34" charset="0"/>
              </a:rPr>
              <a:t>Speaker notes</a:t>
            </a:r>
          </a:p>
          <a:p>
            <a:endParaRPr lang="en-GB" b="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Use this slide to provide a brief overview in line with the bullet points of what has informed the support of a selected young person if you are using this training resource to discuss a particular young person. If the student has additional needs, these might also be included/outlined.</a:t>
            </a: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Emphasise once again the need for collaborative working. </a:t>
            </a: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In providing details of the child’s vision impairment include</a:t>
            </a:r>
            <a:r>
              <a:rPr lang="en-GB" sz="1200" i="0" dirty="0">
                <a:effectLst/>
                <a:latin typeface="Arial" panose="020B0604020202020204" pitchFamily="34" charset="0"/>
                <a:ea typeface="+mn-ea"/>
                <a:cs typeface="Arial" panose="020B0604020202020204" pitchFamily="34" charset="0"/>
              </a:rPr>
              <a:t> </a:t>
            </a:r>
            <a:r>
              <a:rPr lang="en-GB" sz="1200" i="0" dirty="0">
                <a:effectLst/>
                <a:latin typeface="Arial" panose="020B0604020202020204" pitchFamily="34" charset="0"/>
                <a:ea typeface="Times New Roman" panose="02020603050405020304" pitchFamily="18" charset="0"/>
                <a:cs typeface="Arial" panose="020B0604020202020204" pitchFamily="34" charset="0"/>
              </a:rPr>
              <a:t>the nature and severity of the condition, if it was from birth or later onset, whether the condition is degenerative, and whether there are other physical or learning needs. </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key points about ways in which the child/young person’s vision impairment can influence their access to the curriculum as well as their social interactions.</a:t>
            </a:r>
          </a:p>
          <a:p>
            <a:pPr marL="171450" indent="-171450">
              <a:lnSpc>
                <a:spcPct val="106000"/>
              </a:lnSpc>
              <a:spcAft>
                <a:spcPts val="800"/>
              </a:spcAft>
              <a:buFont typeface="Arial" panose="020B0604020202020204" pitchFamily="34" charset="0"/>
              <a:buChar char="•"/>
            </a:pPr>
            <a:r>
              <a:rPr lang="en-GB" sz="1200" i="0" dirty="0">
                <a:latin typeface="Arial" panose="020B0604020202020204" pitchFamily="34" charset="0"/>
                <a:ea typeface="Times New Roman" panose="02020603050405020304" pitchFamily="18" charset="0"/>
                <a:cs typeface="Arial" panose="020B0604020202020204" pitchFamily="34" charset="0"/>
              </a:rPr>
              <a:t>Include some brief information about who else you are working with to promote this area.</a:t>
            </a:r>
          </a:p>
          <a:p>
            <a:pPr>
              <a:lnSpc>
                <a:spcPct val="106000"/>
              </a:lnSpc>
              <a:spcAft>
                <a:spcPts val="800"/>
              </a:spcAft>
            </a:pP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a:spcAft>
                <a:spcPts val="800"/>
              </a:spcAft>
            </a:pPr>
            <a:r>
              <a:rPr lang="en-GB" i="0" dirty="0">
                <a:latin typeface="Arial" panose="020B0604020202020204" pitchFamily="34" charset="0"/>
                <a:ea typeface="Times New Roman" panose="02020603050405020304" pitchFamily="18" charset="0"/>
                <a:cs typeface="Arial" panose="020B0604020202020204" pitchFamily="34" charset="0"/>
              </a:rPr>
              <a:t>You can illustrate the work you undertake with the chosen child/young person with for example:</a:t>
            </a:r>
          </a:p>
          <a:p>
            <a:pPr marL="171450" indent="-171450">
              <a:spcAft>
                <a:spcPts val="800"/>
              </a:spcAft>
              <a:buFont typeface="Arial" panose="020B0604020202020204" pitchFamily="34" charset="0"/>
              <a:buChar char="•"/>
            </a:pPr>
            <a:r>
              <a:rPr lang="en-GB" i="0" dirty="0">
                <a:latin typeface="Arial" panose="020B0604020202020204" pitchFamily="34" charset="0"/>
                <a:ea typeface="Times New Roman" panose="02020603050405020304" pitchFamily="18" charset="0"/>
                <a:cs typeface="Arial" panose="020B0604020202020204" pitchFamily="34" charset="0"/>
              </a:rPr>
              <a:t>Video of specialist staff.</a:t>
            </a:r>
          </a:p>
          <a:p>
            <a:pPr marL="171450" indent="-171450">
              <a:spcAft>
                <a:spcPts val="800"/>
              </a:spcAft>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Demonstrating use of any equipment/devices etc.</a:t>
            </a:r>
          </a:p>
          <a:p>
            <a:pPr marL="171450" indent="-171450">
              <a:spcAft>
                <a:spcPts val="800"/>
              </a:spcAft>
              <a:buFont typeface="Arial" panose="020B0604020202020204" pitchFamily="34" charset="0"/>
              <a:buChar char="•"/>
            </a:pPr>
            <a:r>
              <a:rPr lang="en-GB" i="0" dirty="0">
                <a:latin typeface="Arial" panose="020B0604020202020204" pitchFamily="34" charset="0"/>
                <a:ea typeface="Times New Roman" panose="02020603050405020304" pitchFamily="18" charset="0"/>
                <a:cs typeface="Arial" panose="020B0604020202020204" pitchFamily="34" charset="0"/>
              </a:rPr>
              <a:t>Showing how particular types of technology are used in different curriculum activities. </a:t>
            </a:r>
            <a:endParaRPr lang="en-GB" i="0" dirty="0">
              <a:latin typeface="Arial" panose="020B0604020202020204" pitchFamily="34" charset="0"/>
              <a:cs typeface="Arial" panose="020B0604020202020204" pitchFamily="34" charset="0"/>
            </a:endParaRPr>
          </a:p>
          <a:p>
            <a:endParaRPr lang="en-GB" i="0" dirty="0"/>
          </a:p>
        </p:txBody>
      </p:sp>
      <p:sp>
        <p:nvSpPr>
          <p:cNvPr id="4" name="Slide Number Placeholder 3"/>
          <p:cNvSpPr>
            <a:spLocks noGrp="1"/>
          </p:cNvSpPr>
          <p:nvPr>
            <p:ph type="sldNum" sz="quarter" idx="5"/>
          </p:nvPr>
        </p:nvSpPr>
        <p:spPr/>
        <p:txBody>
          <a:bodyPr/>
          <a:lstStyle/>
          <a:p>
            <a:fld id="{5FF31439-7C6A-4E4D-B290-0D604FA9395E}" type="slidenum">
              <a:rPr lang="en-GB" smtClean="0"/>
              <a:t>19</a:t>
            </a:fld>
            <a:endParaRPr lang="en-GB"/>
          </a:p>
        </p:txBody>
      </p:sp>
    </p:spTree>
    <p:extLst>
      <p:ext uri="{BB962C8B-B14F-4D97-AF65-F5344CB8AC3E}">
        <p14:creationId xmlns:p14="http://schemas.microsoft.com/office/powerpoint/2010/main" val="296401582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0"/>
        <p:cNvGrpSpPr/>
        <p:nvPr/>
      </p:nvGrpSpPr>
      <p:grpSpPr>
        <a:xfrm>
          <a:off x="0" y="0"/>
          <a:ext cx="0" cy="0"/>
          <a:chOff x="0" y="0"/>
          <a:chExt cx="0" cy="0"/>
        </a:xfrm>
      </p:grpSpPr>
      <p:sp>
        <p:nvSpPr>
          <p:cNvPr id="61" name="Google Shape;61;p2: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2" name="Google Shape;62;p2:notes"/>
          <p:cNvSpPr txBox="1">
            <a:spLocks noGrp="1"/>
          </p:cNvSpPr>
          <p:nvPr>
            <p:ph type="body" idx="1"/>
          </p:nvPr>
        </p:nvSpPr>
        <p:spPr>
          <a:xfrm>
            <a:off x="685800" y="4400550"/>
            <a:ext cx="5486400" cy="4594594"/>
          </a:xfrm>
          <a:prstGeom prst="rect">
            <a:avLst/>
          </a:prstGeom>
          <a:noFill/>
          <a:ln>
            <a:noFill/>
          </a:ln>
        </p:spPr>
        <p:txBody>
          <a:bodyPr spcFirstLastPara="1" wrap="square" lIns="91425" tIns="45700" rIns="91425" bIns="45700" anchor="t" anchorCtr="0">
            <a:noAutofit/>
          </a:bodyPr>
          <a:lstStyle/>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Speaker notes</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There are 4 partner organisations involved in the </a:t>
            </a:r>
            <a:r>
              <a:rPr lang="en-GB" dirty="0">
                <a:solidFill>
                  <a:srgbClr val="000000"/>
                </a:solidFill>
                <a:latin typeface="Arial"/>
                <a:ea typeface="Arial"/>
                <a:cs typeface="Arial"/>
                <a:sym typeface="Arial"/>
              </a:rPr>
              <a:t>CFVI project (refer to the logos at the bottom of the slide). </a:t>
            </a:r>
          </a:p>
          <a:p>
            <a:pPr marL="228600" lvl="0" indent="0" algn="l" rtl="0">
              <a:lnSpc>
                <a:spcPct val="100000"/>
              </a:lnSpc>
              <a:spcBef>
                <a:spcPts val="805"/>
              </a:spcBef>
              <a:spcAft>
                <a:spcPts val="0"/>
              </a:spcAft>
              <a:buSzPts val="1400"/>
              <a:buFont typeface="Arial" panose="020B0604020202020204" pitchFamily="34" charset="0"/>
              <a:buNone/>
            </a:pPr>
            <a:endParaRPr lang="en-GB" dirty="0">
              <a:solidFill>
                <a:srgbClr val="000000"/>
              </a:solidFill>
              <a:latin typeface="Arial"/>
              <a:ea typeface="Arial"/>
              <a:cs typeface="Arial"/>
              <a:sym typeface="Arial"/>
            </a:endParaRPr>
          </a:p>
          <a:p>
            <a:pPr marL="457200" lvl="0" indent="-228600" algn="l" rtl="0">
              <a:lnSpc>
                <a:spcPct val="100000"/>
              </a:lnSpc>
              <a:spcBef>
                <a:spcPts val="805"/>
              </a:spcBef>
              <a:spcAft>
                <a:spcPts val="0"/>
              </a:spcAft>
              <a:buSzPts val="1400"/>
              <a:buNone/>
            </a:pPr>
            <a:r>
              <a:rPr lang="en-GB" b="1" dirty="0">
                <a:solidFill>
                  <a:srgbClr val="000000"/>
                </a:solidFill>
                <a:latin typeface="Arial"/>
                <a:ea typeface="Arial"/>
                <a:cs typeface="Arial"/>
                <a:sym typeface="Arial"/>
              </a:rPr>
              <a:t>Optional background: (see also p.34 of CFVI)</a:t>
            </a:r>
          </a:p>
          <a:p>
            <a:pPr marL="457200" lvl="0" indent="-228600" algn="l" rtl="0">
              <a:lnSpc>
                <a:spcPct val="100000"/>
              </a:lnSpc>
              <a:spcBef>
                <a:spcPts val="805"/>
              </a:spcBef>
              <a:spcAft>
                <a:spcPts val="0"/>
              </a:spcAft>
              <a:buSzPts val="1400"/>
              <a:buNone/>
            </a:pPr>
            <a:endParaRPr lang="en-GB" b="1" dirty="0">
              <a:solidFill>
                <a:srgbClr val="000000"/>
              </a:solidFill>
              <a:latin typeface="Arial"/>
              <a:ea typeface="Arial"/>
              <a:cs typeface="Arial"/>
              <a:sym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a:ea typeface="Arial"/>
                <a:cs typeface="Arial"/>
                <a:sym typeface="Arial"/>
              </a:rPr>
              <a:t>The project was funded by the Royal National Institute of Blind People [RNIB].</a:t>
            </a: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a:ea typeface="Arial"/>
                <a:cs typeface="Arial"/>
                <a:sym typeface="Arial"/>
              </a:rPr>
              <a:t>The Vision Impairment Centre of Teaching and Research – VICTAR – consulted with professionals working in the field, parents and children and young people to inform the writing of the CFVI; they are also involved in the evaluation of the CFVI in practice. </a:t>
            </a: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Arial"/>
                <a:ea typeface="Arial"/>
                <a:cs typeface="Arial"/>
                <a:sym typeface="Arial"/>
              </a:rPr>
              <a:t>The Professional Association for Vision Impairment Workforce – VIEW – was involved in working to secure resources for the resource hub and in devising this training.</a:t>
            </a:r>
            <a:endParaRPr lang="en-GB" dirty="0">
              <a:solidFill>
                <a:srgbClr val="000000"/>
              </a:solidFill>
              <a:latin typeface="Arial"/>
              <a:ea typeface="Arial"/>
              <a:cs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dirty="0">
                <a:solidFill>
                  <a:srgbClr val="000000"/>
                </a:solidFill>
                <a:latin typeface="Calibri" panose="020F0502020204030204"/>
                <a:ea typeface="Arial"/>
                <a:cs typeface="Calibri" panose="020F0502020204030204"/>
                <a:sym typeface="Arial"/>
              </a:rPr>
              <a:t>Thomas Pocklington Trust</a:t>
            </a:r>
            <a:r>
              <a:rPr lang="en-GB" dirty="0"/>
              <a:t> (TPT), is a national charity which supports blind and partially sighted people with a focus on Education, Employment and Engagement, providing guidance and advice. In Phase 2 of the project TPT will be working on influencing educational policy. </a:t>
            </a:r>
            <a:endParaRPr lang="en-GB" b="1" dirty="0">
              <a:solidFill>
                <a:srgbClr val="000000"/>
              </a:solidFill>
              <a:latin typeface="Arial"/>
              <a:ea typeface="Arial"/>
              <a:cs typeface="Arial"/>
              <a:sym typeface="Arial"/>
            </a:endParaRPr>
          </a:p>
          <a:p>
            <a:pPr marL="400050" lvl="0" indent="-171450" algn="l" rtl="0">
              <a:lnSpc>
                <a:spcPct val="100000"/>
              </a:lnSpc>
              <a:spcBef>
                <a:spcPts val="805"/>
              </a:spcBef>
              <a:spcAft>
                <a:spcPts val="0"/>
              </a:spcAft>
              <a:buSzPts val="1400"/>
              <a:buFont typeface="Arial" panose="020B0604020202020204" pitchFamily="34" charset="0"/>
              <a:buChar char="•"/>
            </a:pPr>
            <a:r>
              <a:rPr lang="en-GB" b="0" dirty="0">
                <a:solidFill>
                  <a:srgbClr val="000000"/>
                </a:solidFill>
                <a:latin typeface="Arial"/>
                <a:ea typeface="Arial"/>
                <a:cs typeface="Arial"/>
                <a:sym typeface="Arial"/>
              </a:rPr>
              <a:t>Different aspects of the project are led by different project partners. The production of the training/CPD materials was led by VIEW </a:t>
            </a:r>
            <a:r>
              <a:rPr lang="en-GB" b="0" dirty="0">
                <a:solidFill>
                  <a:srgbClr val="404040"/>
                </a:solidFill>
                <a:latin typeface="Arial"/>
                <a:ea typeface="Arial"/>
                <a:cs typeface="Arial"/>
                <a:sym typeface="Arial"/>
              </a:rPr>
              <a:t>in association with a consultation group of key stakeholders who work in the field of VI Education. </a:t>
            </a:r>
            <a:endParaRPr dirty="0"/>
          </a:p>
        </p:txBody>
      </p:sp>
      <p:sp>
        <p:nvSpPr>
          <p:cNvPr id="63" name="Google Shape;63;p2:notes"/>
          <p:cNvSpPr txBox="1">
            <a:spLocks noGrp="1"/>
          </p:cNvSpPr>
          <p:nvPr>
            <p:ph type="sldNum" idx="12"/>
          </p:nvPr>
        </p:nvSpPr>
        <p:spPr>
          <a:xfrm>
            <a:off x="3884613" y="8685213"/>
            <a:ext cx="2971800" cy="458787"/>
          </a:xfrm>
          <a:prstGeom prst="rect">
            <a:avLst/>
          </a:prstGeom>
          <a:noFill/>
          <a:ln>
            <a:noFill/>
          </a:ln>
        </p:spPr>
        <p:txBody>
          <a:bodyPr spcFirstLastPara="1" wrap="square" lIns="91425" tIns="45700" rIns="91425" bIns="45700" anchor="b" anchorCtr="0">
            <a:noAutofit/>
          </a:bodyPr>
          <a:lstStyle/>
          <a:p>
            <a:pPr marL="0" lvl="0" indent="0" algn="r" rtl="0">
              <a:lnSpc>
                <a:spcPct val="100000"/>
              </a:lnSpc>
              <a:spcBef>
                <a:spcPts val="0"/>
              </a:spcBef>
              <a:spcAft>
                <a:spcPts val="0"/>
              </a:spcAft>
              <a:buSzPts val="1400"/>
              <a:buNone/>
            </a:pPr>
            <a:fld id="{00000000-1234-1234-1234-123412341234}" type="slidenum">
              <a:rPr lang="en-GB"/>
              <a:t>2</a:t>
            </a:fld>
            <a:endParaRPr dirty="0"/>
          </a:p>
        </p:txBody>
      </p:sp>
    </p:spTree>
    <p:extLst>
      <p:ext uri="{BB962C8B-B14F-4D97-AF65-F5344CB8AC3E}">
        <p14:creationId xmlns:p14="http://schemas.microsoft.com/office/powerpoint/2010/main" val="61120386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342900" lvl="0" indent="-342900" algn="just">
              <a:lnSpc>
                <a:spcPct val="150000"/>
              </a:lnSpc>
              <a:buFont typeface="Symbol" panose="05050102010706020507" pitchFamily="18" charset="2"/>
              <a:buChar char=""/>
            </a:pPr>
            <a:r>
              <a:rPr lang="en-GB" sz="1200" i="0" dirty="0">
                <a:effectLst/>
                <a:latin typeface="Arial" panose="020B0604020202020204" pitchFamily="34" charset="0"/>
                <a:ea typeface="Calibri" panose="020F0502020204030204" pitchFamily="34" charset="0"/>
                <a:cs typeface="Arial" panose="020B0604020202020204" pitchFamily="34" charset="0"/>
              </a:rPr>
              <a:t>Run through the key points.</a:t>
            </a:r>
          </a:p>
          <a:p>
            <a:pPr marL="342900" lvl="0" indent="-342900" algn="just">
              <a:lnSpc>
                <a:spcPct val="150000"/>
              </a:lnSpc>
              <a:buFont typeface="Symbol" panose="05050102010706020507" pitchFamily="18" charset="2"/>
              <a:buChar char=""/>
            </a:pPr>
            <a:r>
              <a:rPr lang="en-GB" sz="1200" b="0" i="0" dirty="0">
                <a:effectLst/>
                <a:latin typeface="Arial" panose="020B0604020202020204" pitchFamily="34" charset="0"/>
                <a:cs typeface="Arial" panose="020B0604020202020204" pitchFamily="34" charset="0"/>
              </a:rPr>
              <a:t>You may wish to invite the audience to list other key points or take away messages they would like to share for this area. </a:t>
            </a:r>
          </a:p>
          <a:p>
            <a:pPr marL="342900" lvl="0" indent="-342900" algn="just">
              <a:lnSpc>
                <a:spcPct val="150000"/>
              </a:lnSpc>
              <a:buFont typeface="Symbol" panose="05050102010706020507" pitchFamily="18" charset="2"/>
              <a:buChar char=""/>
            </a:pPr>
            <a:endParaRPr lang="en-GB" sz="1200" b="0" i="0" dirty="0">
              <a:latin typeface="Arial" panose="020B0604020202020204" pitchFamily="34" charset="0"/>
              <a:cs typeface="Arial" panose="020B0604020202020204" pitchFamily="34" charset="0"/>
            </a:endParaRPr>
          </a:p>
          <a:p>
            <a:pPr>
              <a:lnSpc>
                <a:spcPct val="107000"/>
              </a:lnSpc>
              <a:spcAft>
                <a:spcPts val="800"/>
              </a:spcAft>
            </a:pP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Guidance for speaker</a:t>
            </a:r>
          </a:p>
          <a:p>
            <a:pPr>
              <a:lnSpc>
                <a:spcPct val="107000"/>
              </a:lnSpc>
              <a:spcAft>
                <a:spcPts val="800"/>
              </a:spcAft>
            </a:pP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You should reiterate in the summing up that a wide range of devices can be used to enable children with disabilities to access learning in education and through which they can develop increasing </a:t>
            </a:r>
            <a:r>
              <a:rPr lang="en-GB" sz="1200" b="0" dirty="0">
                <a:solidFill>
                  <a:srgbClr val="000000"/>
                </a:solidFill>
                <a:effectLst/>
                <a:latin typeface="Arial" panose="020B0604020202020204" pitchFamily="34" charset="0"/>
                <a:ea typeface="Calibri" panose="020F0502020204030204" pitchFamily="34" charset="0"/>
                <a:cs typeface="Arial" panose="020B0604020202020204" pitchFamily="34" charset="0"/>
              </a:rPr>
              <a:t>control </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of their learning. This is important to emphasise as children/young people with disabilities may have reduced opportunities to control their learning and their learning environments, and the more severe the disability the less control they may have.</a:t>
            </a:r>
          </a:p>
          <a:p>
            <a:pPr marL="0" indent="0">
              <a:lnSpc>
                <a:spcPct val="107000"/>
              </a:lnSpc>
              <a:spcAft>
                <a:spcPts val="800"/>
              </a:spcAft>
              <a:buFont typeface="Arial" panose="020B0604020202020204" pitchFamily="34" charset="0"/>
              <a:buNone/>
            </a:pP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Font typeface="Arial" panose="020B0604020202020204" pitchFamily="34" charset="0"/>
              <a:buNone/>
            </a:pPr>
            <a:r>
              <a:rPr lang="en-GB" sz="1200" dirty="0">
                <a:effectLst/>
                <a:latin typeface="Arial" panose="020B0604020202020204" pitchFamily="34" charset="0"/>
                <a:ea typeface="Calibri" panose="020F0502020204030204" pitchFamily="34" charset="0"/>
                <a:cs typeface="Arial" panose="020B0604020202020204" pitchFamily="34" charset="0"/>
              </a:rPr>
              <a:t>In relation to point 1 you can talk about some potential barriers to using technology in a given setting and ways in which these might be addressed with appropriate planning. Examples include: </a:t>
            </a:r>
          </a:p>
          <a:p>
            <a:pPr marL="0" indent="0">
              <a:lnSpc>
                <a:spcPct val="107000"/>
              </a:lnSpc>
              <a:spcAft>
                <a:spcPts val="800"/>
              </a:spcAft>
              <a:buFont typeface="Arial" panose="020B0604020202020204" pitchFamily="34" charset="0"/>
              <a:buNone/>
            </a:pPr>
            <a:endParaRPr lang="en-GB" sz="1200" dirty="0">
              <a:effectLst/>
              <a:latin typeface="Arial" panose="020B0604020202020204" pitchFamily="34" charset="0"/>
              <a:ea typeface="Calibri" panose="020F0502020204030204" pitchFamily="34" charset="0"/>
              <a:cs typeface="Arial" panose="020B0604020202020204" pitchFamily="34" charset="0"/>
            </a:endParaRPr>
          </a:p>
          <a:p>
            <a:pPr marL="742950" lvl="1"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a:cs typeface="Arial" panose="020B0604020202020204" pitchFamily="34" charset="0"/>
              </a:rPr>
              <a:t>Ensuring there is suitable </a:t>
            </a:r>
            <a:r>
              <a:rPr lang="en-GB" sz="1200" dirty="0">
                <a:latin typeface="Arial" panose="020B0604020202020204" pitchFamily="34" charset="0"/>
                <a:ea typeface="Calibri"/>
                <a:cs typeface="Arial" panose="020B0604020202020204" pitchFamily="34" charset="0"/>
              </a:rPr>
              <a:t>Wi-Fi</a:t>
            </a:r>
            <a:r>
              <a:rPr lang="en-GB" sz="1200" dirty="0">
                <a:effectLst/>
                <a:latin typeface="Arial" panose="020B0604020202020204" pitchFamily="34" charset="0"/>
                <a:ea typeface="Calibri"/>
                <a:cs typeface="Arial" panose="020B0604020202020204" pitchFamily="34" charset="0"/>
              </a:rPr>
              <a:t> access in a building if the technology requires this to work (e.g. a museum visit);</a:t>
            </a:r>
          </a:p>
          <a:p>
            <a:pPr marL="742950" lvl="1"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Clarifying ownership of the technology if a child/young person transitions to another the school.</a:t>
            </a:r>
          </a:p>
          <a:p>
            <a:pPr marL="742950" lvl="1"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Clarifying who is responsible if things break and what insurance covers.</a:t>
            </a:r>
          </a:p>
          <a:p>
            <a:pPr marL="742950" lvl="1" indent="-285750">
              <a:lnSpc>
                <a:spcPct val="107000"/>
              </a:lnSpc>
              <a:spcAft>
                <a:spcPts val="800"/>
              </a:spcAft>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Expectations about management of technology – during and out of formal education settings. </a:t>
            </a:r>
          </a:p>
          <a:p>
            <a:pPr marL="742950" lvl="1" indent="-285750">
              <a:lnSpc>
                <a:spcPct val="107000"/>
              </a:lnSpc>
              <a:spcAft>
                <a:spcPts val="800"/>
              </a:spcAft>
              <a:buFont typeface="Arial" panose="020B0604020202020204" pitchFamily="34" charset="0"/>
              <a:buChar char="•"/>
            </a:pP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effectLst/>
                <a:latin typeface="Arial" panose="020B0604020202020204" pitchFamily="34" charset="0"/>
                <a:ea typeface="Calibri"/>
                <a:cs typeface="Arial" panose="020B0604020202020204" pitchFamily="34" charset="0"/>
              </a:rPr>
              <a:t>In considering the role of educational technology in inclusive education, we need to be concerned therefore not only with providing a child with </a:t>
            </a:r>
            <a:r>
              <a:rPr lang="en-GB" sz="1200" b="1" dirty="0">
                <a:solidFill>
                  <a:srgbClr val="000000"/>
                </a:solidFill>
                <a:effectLst/>
                <a:latin typeface="Arial" panose="020B0604020202020204" pitchFamily="34" charset="0"/>
                <a:ea typeface="Calibri"/>
                <a:cs typeface="Arial" panose="020B0604020202020204" pitchFamily="34" charset="0"/>
              </a:rPr>
              <a:t>access</a:t>
            </a:r>
            <a:r>
              <a:rPr lang="en-GB" sz="1200" dirty="0">
                <a:solidFill>
                  <a:srgbClr val="000000"/>
                </a:solidFill>
                <a:effectLst/>
                <a:latin typeface="Arial" panose="020B0604020202020204" pitchFamily="34" charset="0"/>
                <a:ea typeface="Calibri"/>
                <a:cs typeface="Arial" panose="020B0604020202020204" pitchFamily="34" charset="0"/>
              </a:rPr>
              <a:t> to a particular device, but also with ensuring that the child is able to use it effectively and with increasing independence as they get older.</a:t>
            </a:r>
            <a:r>
              <a:rPr lang="en-GB" sz="1200" dirty="0">
                <a:solidFill>
                  <a:srgbClr val="000000"/>
                </a:solidFill>
                <a:latin typeface="Arial" panose="020B0604020202020204" pitchFamily="34" charset="0"/>
                <a:ea typeface="Calibri"/>
                <a:cs typeface="Arial" panose="020B0604020202020204" pitchFamily="34" charset="0"/>
              </a:rPr>
              <a:t> </a:t>
            </a:r>
            <a:endParaRPr lang="en-GB" sz="1200" b="1" baseline="30000" dirty="0">
              <a:solidFill>
                <a:srgbClr val="000000"/>
              </a:solidFill>
              <a:latin typeface="Arial" panose="020B0604020202020204" pitchFamily="34" charset="0"/>
              <a:ea typeface="Calibri" panose="020F0502020204030204" pitchFamily="34" charset="0"/>
              <a:cs typeface="Arial" panose="020B0604020202020204" pitchFamily="34" charset="0"/>
            </a:endParaRPr>
          </a:p>
          <a:p>
            <a:pPr marL="285750" indent="-285750">
              <a:lnSpc>
                <a:spcPct val="107000"/>
              </a:lnSpc>
              <a:spcAft>
                <a:spcPts val="800"/>
              </a:spcAft>
              <a:buFont typeface="Arial" panose="020B0604020202020204" pitchFamily="34" charset="0"/>
              <a:buChar char="•"/>
            </a:pPr>
            <a:r>
              <a:rPr lang="en-GB" sz="1200" dirty="0">
                <a:solidFill>
                  <a:srgbClr val="000000"/>
                </a:solidFill>
                <a:latin typeface="Arial" panose="020B0604020202020204" pitchFamily="34" charset="0"/>
                <a:ea typeface="Calibri"/>
                <a:cs typeface="Arial" panose="020B0604020202020204" pitchFamily="34" charset="0"/>
              </a:rPr>
              <a:t>You should also emphasise that the use of technology does not remove the need to ensure that resources are accessible to whatever extent is possible.</a:t>
            </a:r>
            <a:endParaRPr lang="en-GB" sz="1200" b="1" baseline="300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20</a:t>
            </a:fld>
            <a:endParaRPr lang="en-GB"/>
          </a:p>
        </p:txBody>
      </p:sp>
    </p:spTree>
    <p:extLst>
      <p:ext uri="{BB962C8B-B14F-4D97-AF65-F5344CB8AC3E}">
        <p14:creationId xmlns:p14="http://schemas.microsoft.com/office/powerpoint/2010/main" val="64401175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b="1" dirty="0">
                <a:latin typeface="Arial" panose="020B0604020202020204" pitchFamily="34" charset="0"/>
                <a:cs typeface="Arial" panose="020B0604020202020204" pitchFamily="34" charset="0"/>
              </a:rPr>
              <a:t>Speaker notes</a:t>
            </a:r>
          </a:p>
          <a:p>
            <a:endParaRPr lang="en-GB"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Use this as an opportunity to showcase the hub plus resources you think will have relevance to the audience.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If you have access to the internet, you may want to show the </a:t>
            </a:r>
            <a:r>
              <a:rPr lang="en-GB" i="0" dirty="0" err="1">
                <a:effectLst/>
                <a:latin typeface="Arial" panose="020B0604020202020204" pitchFamily="34" charset="0"/>
                <a:ea typeface="Times New Roman" panose="02020603050405020304" pitchFamily="18" charset="0"/>
                <a:cs typeface="Arial" panose="020B0604020202020204" pitchFamily="34" charset="0"/>
              </a:rPr>
              <a:t>Bookshare</a:t>
            </a:r>
            <a:r>
              <a:rPr lang="en-GB" i="0" dirty="0">
                <a:effectLst/>
                <a:latin typeface="Arial" panose="020B0604020202020204" pitchFamily="34" charset="0"/>
                <a:ea typeface="Times New Roman" panose="02020603050405020304" pitchFamily="18" charset="0"/>
                <a:cs typeface="Arial" panose="020B0604020202020204" pitchFamily="34" charset="0"/>
              </a:rPr>
              <a:t> Hub and outline a few relevant resources that are listed there. </a:t>
            </a:r>
          </a:p>
          <a:p>
            <a:pPr marL="171450" indent="-171450">
              <a:buFont typeface="Arial" panose="020B0604020202020204" pitchFamily="34" charset="0"/>
              <a:buChar char="•"/>
              <a:defRPr/>
            </a:pPr>
            <a:r>
              <a:rPr lang="en-GB" dirty="0">
                <a:solidFill>
                  <a:srgbClr val="0000FF"/>
                </a:solidFill>
                <a:latin typeface="Arial" panose="020B0604020202020204" pitchFamily="34" charset="0"/>
                <a:ea typeface="Times New Roman" panose="02020603050405020304" pitchFamily="18" charset="0"/>
                <a:cs typeface="Arial" panose="020B0604020202020204" pitchFamily="34" charset="0"/>
              </a:rPr>
              <a:t>Area 8: Technology includes</a:t>
            </a:r>
            <a:r>
              <a:rPr lang="en-GB" sz="1200" dirty="0">
                <a:solidFill>
                  <a:srgbClr val="0000FF"/>
                </a:solidFill>
                <a:latin typeface="Arial" panose="020B0604020202020204" pitchFamily="34" charset="0"/>
                <a:ea typeface="Times New Roman" panose="02020603050405020304" pitchFamily="18" charset="0"/>
                <a:cs typeface="Arial" panose="020B0604020202020204" pitchFamily="34" charset="0"/>
              </a:rPr>
              <a:t> a wide range of information and links to resources including touch typing, keeping safe in a digital world, use of tablets etc.</a:t>
            </a: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GB" b="1" i="0" dirty="0">
                <a:effectLst/>
                <a:latin typeface="Arial" panose="020B0604020202020204" pitchFamily="34" charset="0"/>
                <a:ea typeface="Times New Roman" panose="02020603050405020304" pitchFamily="18" charset="0"/>
                <a:cs typeface="Arial" panose="020B0604020202020204" pitchFamily="34" charset="0"/>
              </a:rPr>
              <a:t>Guidance for </a:t>
            </a:r>
            <a:r>
              <a:rPr lang="en-GB" b="1" dirty="0">
                <a:latin typeface="Arial" panose="020B0604020202020204" pitchFamily="34" charset="0"/>
                <a:ea typeface="Times New Roman" panose="02020603050405020304" pitchFamily="18" charset="0"/>
                <a:cs typeface="Arial" panose="020B0604020202020204" pitchFamily="34" charset="0"/>
              </a:rPr>
              <a:t>speaker</a:t>
            </a: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b="1" i="0" dirty="0">
              <a:effectLst/>
              <a:latin typeface="Arial" panose="020B0604020202020204" pitchFamily="34" charset="0"/>
              <a:ea typeface="Times New Roman" panose="02020603050405020304" pitchFamily="18"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effectLst/>
                <a:latin typeface="Arial" panose="020B0604020202020204" pitchFamily="34" charset="0"/>
                <a:ea typeface="Times New Roman" panose="02020603050405020304" pitchFamily="18" charset="0"/>
                <a:cs typeface="Arial" panose="020B0604020202020204" pitchFamily="34" charset="0"/>
              </a:rPr>
              <a:t>The current link to the CFVI Bookshare hub may change over time so do check the link when planning the session. </a:t>
            </a:r>
          </a:p>
          <a:p>
            <a:endParaRPr lang="en-GB" dirty="0"/>
          </a:p>
        </p:txBody>
      </p:sp>
      <p:sp>
        <p:nvSpPr>
          <p:cNvPr id="4" name="Slide Number Placeholder 3"/>
          <p:cNvSpPr>
            <a:spLocks noGrp="1"/>
          </p:cNvSpPr>
          <p:nvPr>
            <p:ph type="sldNum" sz="quarter" idx="5"/>
          </p:nvPr>
        </p:nvSpPr>
        <p:spPr/>
        <p:txBody>
          <a:bodyPr/>
          <a:lstStyle/>
          <a:p>
            <a:fld id="{249A7D2C-267A-4B93-B0C3-633C8296990C}" type="slidenum">
              <a:rPr lang="en-GB" smtClean="0"/>
              <a:t>21</a:t>
            </a:fld>
            <a:endParaRPr lang="en-GB"/>
          </a:p>
        </p:txBody>
      </p:sp>
    </p:spTree>
    <p:extLst>
      <p:ext uri="{BB962C8B-B14F-4D97-AF65-F5344CB8AC3E}">
        <p14:creationId xmlns:p14="http://schemas.microsoft.com/office/powerpoint/2010/main" val="264541829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22</a:t>
            </a:fld>
            <a:endParaRPr lang="en-GB"/>
          </a:p>
        </p:txBody>
      </p:sp>
    </p:spTree>
    <p:extLst>
      <p:ext uri="{BB962C8B-B14F-4D97-AF65-F5344CB8AC3E}">
        <p14:creationId xmlns:p14="http://schemas.microsoft.com/office/powerpoint/2010/main" val="183206907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lnSpc>
                <a:spcPct val="100000"/>
              </a:lnSpc>
              <a:spcBef>
                <a:spcPts val="0"/>
              </a:spcBef>
              <a:spcAft>
                <a:spcPts val="0"/>
              </a:spcAft>
              <a:buSzPts val="1400"/>
              <a:buFont typeface="Noto Sans"/>
              <a:buNone/>
            </a:pPr>
            <a:r>
              <a:rPr lang="en-GB" b="1" i="0" dirty="0">
                <a:latin typeface="Arial" panose="020B0604020202020204" pitchFamily="34" charset="0"/>
                <a:ea typeface="Arial"/>
                <a:cs typeface="Arial" panose="020B0604020202020204" pitchFamily="34" charset="0"/>
                <a:sym typeface="Arial"/>
              </a:rPr>
              <a:t>Speaker notes</a:t>
            </a:r>
          </a:p>
          <a:p>
            <a:pPr marL="0" lvl="0" indent="0" algn="l" rtl="0">
              <a:lnSpc>
                <a:spcPct val="100000"/>
              </a:lnSpc>
              <a:spcBef>
                <a:spcPts val="0"/>
              </a:spcBef>
              <a:spcAft>
                <a:spcPts val="0"/>
              </a:spcAft>
              <a:buSzPts val="1400"/>
              <a:buFont typeface="Noto Sans"/>
              <a:buNone/>
            </a:pPr>
            <a:endParaRPr lang="en-GB" i="0" dirty="0">
              <a:latin typeface="Arial" panose="020B0604020202020204" pitchFamily="34" charset="0"/>
              <a:ea typeface="Arial"/>
              <a:cs typeface="Arial" panose="020B0604020202020204" pitchFamily="34" charset="0"/>
              <a:sym typeface="Arial"/>
            </a:endParaRPr>
          </a:p>
          <a:p>
            <a:pPr marL="285750" indent="-285750">
              <a:buSzPts val="1400"/>
              <a:buFont typeface="Arial,Sans-Serif" panose="020B0604020202020204" pitchFamily="34" charset="0"/>
              <a:buChar char="•"/>
              <a:defRPr/>
            </a:pPr>
            <a:r>
              <a:rPr lang="en-GB" dirty="0">
                <a:latin typeface="Arial" panose="020B0604020202020204" pitchFamily="34" charset="0"/>
                <a:cs typeface="Arial" panose="020B0604020202020204" pitchFamily="34" charset="0"/>
              </a:rPr>
              <a:t>This slide provides an overview of the 11 areas of the CFVI and highlights Area 8. These areas were identified through the CFVI research project as being of particular importance in </a:t>
            </a:r>
            <a:r>
              <a:rPr lang="en-US" dirty="0">
                <a:latin typeface="Arial" panose="020B0604020202020204" pitchFamily="34" charset="0"/>
                <a:cs typeface="Arial" panose="020B0604020202020204" pitchFamily="34" charset="0"/>
              </a:rPr>
              <a:t>supporting children and young people with vision impairment access an appropriate and equitable education.</a:t>
            </a:r>
          </a:p>
          <a:p>
            <a:pPr marL="285750" lvl="0" indent="-285750" algn="l"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ea typeface="Arial"/>
                <a:cs typeface="Arial" panose="020B0604020202020204" pitchFamily="34" charset="0"/>
                <a:sym typeface="Arial"/>
              </a:rPr>
              <a:t>It is important to note that the areas interrelate and there will be overlap in the intervention approaches that are drawn upon. </a:t>
            </a:r>
          </a:p>
          <a:p>
            <a:pPr marL="285750" lvl="0" indent="-285750" algn="l"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ea typeface="Arial"/>
                <a:cs typeface="Arial" panose="020B0604020202020204" pitchFamily="34" charset="0"/>
                <a:sym typeface="Arial"/>
              </a:rPr>
              <a:t>We also need to acknowledge that not all children and young people with a vision impairment will require intervention approaches in each of the 11 areas, and that work in Area 1 is key: working to provide inclusive environments for those with a VI. </a:t>
            </a:r>
          </a:p>
          <a:p>
            <a:pPr marL="285750" lvl="0" indent="-285750" algn="l"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ea typeface="Arial"/>
                <a:cs typeface="Arial" panose="020B0604020202020204" pitchFamily="34" charset="0"/>
                <a:sym typeface="Arial"/>
              </a:rPr>
              <a:t>Intervention seeks to facilitate ‘learning to access’ and ‘access to learning’. </a:t>
            </a:r>
          </a:p>
          <a:p>
            <a:pPr marL="285750" lvl="0" indent="-285750" algn="l"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ea typeface="Arial"/>
                <a:cs typeface="Arial" panose="020B0604020202020204" pitchFamily="34" charset="0"/>
                <a:sym typeface="Arial"/>
              </a:rPr>
              <a:t>This presentation will focus on Area 8: Technology.</a:t>
            </a:r>
          </a:p>
          <a:p>
            <a:pPr marL="0" lvl="0" indent="0" algn="l" rtl="0">
              <a:lnSpc>
                <a:spcPct val="100000"/>
              </a:lnSpc>
              <a:spcBef>
                <a:spcPts val="0"/>
              </a:spcBef>
              <a:spcAft>
                <a:spcPts val="0"/>
              </a:spcAft>
              <a:buSzPts val="1400"/>
              <a:buFont typeface="Arial" panose="020B0604020202020204" pitchFamily="34" charset="0"/>
              <a:buNone/>
            </a:pPr>
            <a:endParaRPr lang="en-GB" i="0"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b="1" i="0" dirty="0">
                <a:latin typeface="Arial" panose="020B0604020202020204" pitchFamily="34" charset="0"/>
                <a:ea typeface="Arial"/>
                <a:cs typeface="Arial" panose="020B0604020202020204" pitchFamily="34" charset="0"/>
                <a:sym typeface="Arial"/>
              </a:rPr>
              <a:t>Guidance for speaker</a:t>
            </a:r>
          </a:p>
          <a:p>
            <a:pPr marL="0" lvl="0" indent="0" algn="l" rtl="0">
              <a:lnSpc>
                <a:spcPct val="100000"/>
              </a:lnSpc>
              <a:spcBef>
                <a:spcPts val="0"/>
              </a:spcBef>
              <a:spcAft>
                <a:spcPts val="0"/>
              </a:spcAft>
              <a:buSzPts val="1400"/>
              <a:buFont typeface="Arial" panose="020B0604020202020204" pitchFamily="34" charset="0"/>
              <a:buNone/>
            </a:pPr>
            <a:endParaRPr lang="en-GB" b="1" i="0" dirty="0">
              <a:latin typeface="Arial" panose="020B0604020202020204" pitchFamily="34" charset="0"/>
              <a:ea typeface="Arial"/>
              <a:cs typeface="Arial" panose="020B0604020202020204" pitchFamily="34" charset="0"/>
              <a:sym typeface="Arial"/>
            </a:endParaRPr>
          </a:p>
          <a:p>
            <a:pPr marL="0" lvl="0" indent="0" algn="l" rtl="0">
              <a:lnSpc>
                <a:spcPct val="100000"/>
              </a:lnSpc>
              <a:spcBef>
                <a:spcPts val="0"/>
              </a:spcBef>
              <a:spcAft>
                <a:spcPts val="0"/>
              </a:spcAft>
              <a:buSzPts val="1400"/>
              <a:buFont typeface="Arial" panose="020B0604020202020204" pitchFamily="34" charset="0"/>
              <a:buNone/>
            </a:pPr>
            <a:r>
              <a:rPr lang="en-GB" sz="1200" i="0" dirty="0">
                <a:latin typeface="Arial" panose="020B0604020202020204" pitchFamily="34" charset="0"/>
                <a:ea typeface="Arial"/>
                <a:cs typeface="Arial" panose="020B0604020202020204" pitchFamily="34" charset="0"/>
                <a:sym typeface="Arial"/>
              </a:rPr>
              <a:t>You may wish to briefly explain the learning to access/access to learning model if appropriate for the session. Further information is presented in the Training Manual and the CFVI but key points to emphasise include:</a:t>
            </a:r>
          </a:p>
          <a:p>
            <a:pPr marL="0" lvl="0" indent="0" algn="l" rtl="0">
              <a:lnSpc>
                <a:spcPct val="100000"/>
              </a:lnSpc>
              <a:spcBef>
                <a:spcPts val="0"/>
              </a:spcBef>
              <a:spcAft>
                <a:spcPts val="0"/>
              </a:spcAft>
              <a:buSzPts val="1400"/>
              <a:buFont typeface="Arial" panose="020B0604020202020204" pitchFamily="34" charset="0"/>
              <a:buNone/>
            </a:pPr>
            <a:endParaRPr lang="en-GB" sz="1200" i="0" dirty="0">
              <a:latin typeface="Arial" panose="020B0604020202020204" pitchFamily="34" charset="0"/>
              <a:ea typeface="Arial"/>
              <a:cs typeface="Arial" panose="020B0604020202020204" pitchFamily="34" charset="0"/>
              <a:sym typeface="Arial"/>
            </a:endParaRP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The CFVI is underpinned by the ‘Access to learning /Learning to access’ model which provides a conceptual framework for use of the CFVI. </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A2L emphasises a learning environment that allows learners with vision impairment to access a shared or “core” curriculum with their sighted peers and seeks to ensure that educational access is fair and optimised. An example is the use of large print books or bespoke large print materials with modified pictures for a learner with vision impairment. </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L2A  recognises that there is a need to teach an additional or specialist curriculum to promote learner independence and facilitate social inclusion and personal agency. It includes specialist interventions. Examples include orientation and mobility training (Area5 of CFVI) and technology (Area 8 of CFVI)  [when presenting these example can be customised as appropriate].</a:t>
            </a:r>
          </a:p>
          <a:p>
            <a:pPr marL="285750" lvl="0" indent="-285750" algn="l" rtl="0">
              <a:lnSpc>
                <a:spcPct val="100000"/>
              </a:lnSpc>
              <a:spcBef>
                <a:spcPts val="0"/>
              </a:spcBef>
              <a:spcAft>
                <a:spcPts val="0"/>
              </a:spcAft>
              <a:buSzPts val="1400"/>
              <a:buFont typeface="Arial" panose="020B0604020202020204" pitchFamily="34" charset="0"/>
              <a:buChar char="•"/>
            </a:pPr>
            <a:r>
              <a:rPr lang="en-GB" sz="1200" i="0" dirty="0">
                <a:effectLst/>
                <a:latin typeface="Arial" panose="020B0604020202020204" pitchFamily="34" charset="0"/>
                <a:ea typeface="Times New Roman" panose="02020603050405020304" pitchFamily="18" charset="0"/>
                <a:cs typeface="Arial" panose="020B0604020202020204" pitchFamily="34" charset="0"/>
              </a:rPr>
              <a:t>You can highlight that the model recognises there is a balance between these broad approaches and a progression over time so as to ensure that to whatever extent is possible, the emphasis shifts from support being provided directly to the child/young person (A2L) to them acquiring the particular skills so that they can act and learn more independently (L2A). </a:t>
            </a:r>
          </a:p>
          <a:p>
            <a:pPr algn="l"/>
            <a:r>
              <a:rPr lang="en-GB" sz="1200" i="0" dirty="0">
                <a:effectLst/>
                <a:latin typeface="Arial" panose="020B0604020202020204" pitchFamily="34" charset="0"/>
                <a:ea typeface="Times New Roman" panose="02020603050405020304" pitchFamily="18" charset="0"/>
                <a:cs typeface="Arial" panose="020B0604020202020204" pitchFamily="34" charset="0"/>
              </a:rPr>
              <a:t> </a:t>
            </a:r>
          </a:p>
          <a:p>
            <a:pPr marL="0" marR="0" lvl="0" indent="0" algn="l" rtl="0">
              <a:lnSpc>
                <a:spcPct val="100000"/>
              </a:lnSpc>
              <a:spcBef>
                <a:spcPts val="0"/>
              </a:spcBef>
              <a:spcAft>
                <a:spcPts val="0"/>
              </a:spcAft>
              <a:buClr>
                <a:srgbClr val="000000"/>
              </a:buClr>
              <a:buSzPts val="1400"/>
              <a:buFont typeface="Arial"/>
              <a:buNone/>
            </a:pPr>
            <a:r>
              <a:rPr lang="en-GB" sz="1200" b="1" i="0" u="none" strike="noStrike" cap="none" dirty="0">
                <a:solidFill>
                  <a:schemeClr val="dk1"/>
                </a:solidFill>
                <a:latin typeface="Arial" panose="020B0604020202020204" pitchFamily="34" charset="0"/>
                <a:ea typeface="Arial"/>
                <a:cs typeface="Arial" panose="020B0604020202020204" pitchFamily="34" charset="0"/>
                <a:sym typeface="Arial"/>
              </a:rPr>
              <a:t>Key Principles:</a:t>
            </a:r>
            <a:br>
              <a:rPr lang="en-GB" sz="1200" b="1" i="0" u="none" strike="noStrike" cap="none" dirty="0">
                <a:solidFill>
                  <a:schemeClr val="dk1"/>
                </a:solidFill>
                <a:latin typeface="Arial" panose="020B0604020202020204" pitchFamily="34" charset="0"/>
                <a:ea typeface="Arial"/>
                <a:cs typeface="Arial" panose="020B0604020202020204" pitchFamily="34" charset="0"/>
                <a:sym typeface="Arial"/>
              </a:rPr>
            </a:br>
            <a:endParaRPr lang="en-GB" sz="1200" i="0" dirty="0">
              <a:latin typeface="Arial" panose="020B0604020202020204" pitchFamily="34" charset="0"/>
              <a:cs typeface="Arial" panose="020B0604020202020204" pitchFamily="34" charset="0"/>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Equitable access to education</a:t>
            </a:r>
            <a:endParaRPr lang="en-GB" sz="1200" i="0" dirty="0">
              <a:latin typeface="Arial" panose="020B0604020202020204" pitchFamily="34" charset="0"/>
              <a:cs typeface="Arial" panose="020B0604020202020204" pitchFamily="34" charset="0"/>
            </a:endParaRPr>
          </a:p>
          <a:p>
            <a:pPr marL="171450" marR="0" lvl="0" indent="-171450" algn="l" rtl="0">
              <a:lnSpc>
                <a:spcPct val="100000"/>
              </a:lnSpc>
              <a:spcBef>
                <a:spcPts val="0"/>
              </a:spcBef>
              <a:spcAft>
                <a:spcPts val="0"/>
              </a:spcAft>
              <a:buClr>
                <a:srgbClr val="000000"/>
              </a:buClr>
              <a:buSzPts val="1400"/>
              <a:buFont typeface="Arial" panose="020B0604020202020204" pitchFamily="34" charset="0"/>
              <a:buChar char="•"/>
            </a:pPr>
            <a:r>
              <a:rPr lang="en-GB" sz="1200" i="0" u="none" strike="noStrike" cap="none" dirty="0">
                <a:solidFill>
                  <a:schemeClr val="dk1"/>
                </a:solidFill>
                <a:latin typeface="Arial" panose="020B0604020202020204" pitchFamily="34" charset="0"/>
                <a:ea typeface="Arial"/>
                <a:cs typeface="Arial" panose="020B0604020202020204" pitchFamily="34" charset="0"/>
                <a:sym typeface="Arial"/>
              </a:rPr>
              <a:t>Developing personal agency</a:t>
            </a:r>
            <a:endParaRPr lang="en-GB" sz="1200" b="1" i="0" dirty="0">
              <a:latin typeface="Arial" panose="020B0604020202020204" pitchFamily="34" charset="0"/>
              <a:cs typeface="Arial" panose="020B0604020202020204" pitchFamily="34" charset="0"/>
            </a:endParaRPr>
          </a:p>
          <a:p>
            <a:pPr algn="l"/>
            <a:endParaRPr lang="en-GB" i="0" dirty="0"/>
          </a:p>
        </p:txBody>
      </p:sp>
      <p:sp>
        <p:nvSpPr>
          <p:cNvPr id="4" name="Slide Number Placeholder 3"/>
          <p:cNvSpPr>
            <a:spLocks noGrp="1"/>
          </p:cNvSpPr>
          <p:nvPr>
            <p:ph type="sldNum" sz="quarter" idx="5"/>
          </p:nvPr>
        </p:nvSpPr>
        <p:spPr/>
        <p:txBody>
          <a:bodyPr/>
          <a:lstStyle/>
          <a:p>
            <a:fld id="{5FF31439-7C6A-4E4D-B290-0D604FA9395E}" type="slidenum">
              <a:rPr lang="en-GB" smtClean="0"/>
              <a:t>3</a:t>
            </a:fld>
            <a:endParaRPr lang="en-GB"/>
          </a:p>
        </p:txBody>
      </p:sp>
    </p:spTree>
    <p:extLst>
      <p:ext uri="{BB962C8B-B14F-4D97-AF65-F5344CB8AC3E}">
        <p14:creationId xmlns:p14="http://schemas.microsoft.com/office/powerpoint/2010/main" val="3799315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50"/>
            <a:ext cx="5486400" cy="4794566"/>
          </a:xfrm>
        </p:spPr>
        <p:txBody>
          <a:bodyPr/>
          <a:lstStyle/>
          <a:p>
            <a:pPr marL="457200" lvl="0" indent="-228600" algn="l" rtl="0">
              <a:lnSpc>
                <a:spcPct val="100000"/>
              </a:lnSpc>
              <a:spcBef>
                <a:spcPts val="0"/>
              </a:spcBef>
              <a:spcAft>
                <a:spcPts val="0"/>
              </a:spcAft>
              <a:buSzPts val="1400"/>
              <a:buNone/>
            </a:pPr>
            <a:r>
              <a:rPr lang="en-GB" b="1" i="0" dirty="0">
                <a:latin typeface="Arial"/>
                <a:ea typeface="Arial"/>
                <a:cs typeface="Arial"/>
                <a:sym typeface="Arial"/>
              </a:rPr>
              <a:t>Speaker notes</a:t>
            </a:r>
          </a:p>
          <a:p>
            <a:pPr marL="457200" lvl="0" indent="-228600" algn="l" rtl="0">
              <a:lnSpc>
                <a:spcPct val="100000"/>
              </a:lnSpc>
              <a:spcBef>
                <a:spcPts val="0"/>
              </a:spcBef>
              <a:spcAft>
                <a:spcPts val="0"/>
              </a:spcAft>
              <a:buSzPts val="1400"/>
              <a:buNone/>
            </a:pPr>
            <a:endParaRPr lang="en-GB" i="0" dirty="0">
              <a:latin typeface="Arial"/>
              <a:ea typeface="Arial"/>
              <a:cs typeface="Arial"/>
              <a:sym typeface="Arial"/>
            </a:endParaRPr>
          </a:p>
          <a:p>
            <a:pPr marL="457200" lvl="0" indent="-228600" algn="l" rtl="0">
              <a:lnSpc>
                <a:spcPct val="100000"/>
              </a:lnSpc>
              <a:spcBef>
                <a:spcPts val="0"/>
              </a:spcBef>
              <a:spcAft>
                <a:spcPts val="0"/>
              </a:spcAft>
              <a:buSzPts val="1400"/>
              <a:buFont typeface="Arial" panose="020B0604020202020204" pitchFamily="34" charset="0"/>
              <a:buChar char="•"/>
            </a:pPr>
            <a:r>
              <a:rPr lang="en-GB" i="0" dirty="0">
                <a:latin typeface="Arial"/>
                <a:ea typeface="Arial"/>
                <a:cs typeface="Arial"/>
                <a:sym typeface="Arial"/>
              </a:rPr>
              <a:t>Run through the core training objectives on this slide. </a:t>
            </a:r>
          </a:p>
          <a:p>
            <a:pPr marL="457200" marR="0" lvl="0" indent="-228600" algn="l" defTabSz="914400" rtl="0" eaLnBrk="1" fontAlgn="auto" latinLnBrk="0" hangingPunct="1">
              <a:lnSpc>
                <a:spcPct val="100000"/>
              </a:lnSpc>
              <a:spcBef>
                <a:spcPts val="0"/>
              </a:spcBef>
              <a:spcAft>
                <a:spcPts val="0"/>
              </a:spcAft>
              <a:buClrTx/>
              <a:buSzPts val="1400"/>
              <a:buFont typeface="Arial" panose="020B0604020202020204" pitchFamily="34" charset="0"/>
              <a:buChar char="•"/>
              <a:tabLst/>
              <a:defRPr/>
            </a:pPr>
            <a:r>
              <a:rPr lang="en-GB" dirty="0">
                <a:latin typeface="Arial"/>
                <a:ea typeface="Arial"/>
                <a:cs typeface="Arial"/>
                <a:sym typeface="Arial"/>
              </a:rPr>
              <a:t>You should also mention collaborative working and stress the importance of involving the child/young person to whatever extent is possible, members of the family as well as the other key stakeholders who might be engaged.</a:t>
            </a:r>
            <a:endParaRPr lang="en-GB" i="0" dirty="0">
              <a:latin typeface="Arial"/>
              <a:ea typeface="Arial"/>
              <a:cs typeface="Arial"/>
              <a:sym typeface="Arial"/>
            </a:endParaRPr>
          </a:p>
          <a:p>
            <a:pPr marL="457200" lvl="0" indent="-228600" algn="l" rtl="0">
              <a:lnSpc>
                <a:spcPct val="100000"/>
              </a:lnSpc>
              <a:spcBef>
                <a:spcPts val="0"/>
              </a:spcBef>
              <a:spcAft>
                <a:spcPts val="0"/>
              </a:spcAft>
              <a:buSzPts val="1400"/>
              <a:buFont typeface="Arial" panose="020B0604020202020204" pitchFamily="34" charset="0"/>
              <a:buChar char="•"/>
            </a:pPr>
            <a:r>
              <a:rPr lang="en-GB" i="0" dirty="0">
                <a:latin typeface="Arial" panose="020B0604020202020204" pitchFamily="34" charset="0"/>
                <a:ea typeface="Arial"/>
                <a:cs typeface="Arial" panose="020B0604020202020204" pitchFamily="34" charset="0"/>
                <a:sym typeface="Arial"/>
              </a:rPr>
              <a:t>If you are then moving on from these slides to</a:t>
            </a:r>
            <a:r>
              <a:rPr lang="en-GB" i="0" dirty="0">
                <a:latin typeface="Arial" panose="020B0604020202020204" pitchFamily="34" charset="0"/>
                <a:ea typeface="+mn-ea"/>
                <a:cs typeface="Arial" panose="020B0604020202020204" pitchFamily="34" charset="0"/>
                <a:sym typeface="Arial"/>
              </a:rPr>
              <a:t> </a:t>
            </a:r>
            <a:r>
              <a:rPr lang="en-GB" i="0" dirty="0">
                <a:latin typeface="Arial" panose="020B0604020202020204" pitchFamily="34" charset="0"/>
                <a:ea typeface="Arial"/>
                <a:cs typeface="Arial" panose="020B0604020202020204" pitchFamily="34" charset="0"/>
                <a:sym typeface="Arial"/>
              </a:rPr>
              <a:t>customised training, you can briefly</a:t>
            </a:r>
            <a:r>
              <a:rPr lang="en-GB" i="0" dirty="0">
                <a:latin typeface="Arial" panose="020B0604020202020204" pitchFamily="34" charset="0"/>
                <a:ea typeface="+mn-ea"/>
                <a:cs typeface="Arial" panose="020B0604020202020204" pitchFamily="34" charset="0"/>
                <a:sym typeface="Arial"/>
              </a:rPr>
              <a:t> </a:t>
            </a:r>
            <a:r>
              <a:rPr lang="en-GB" i="0" dirty="0">
                <a:latin typeface="Arial" panose="020B0604020202020204" pitchFamily="34" charset="0"/>
                <a:ea typeface="Arial"/>
                <a:cs typeface="Arial" panose="020B0604020202020204" pitchFamily="34" charset="0"/>
                <a:sym typeface="Arial"/>
              </a:rPr>
              <a:t>outline the training objectives for this later part of your session too. </a:t>
            </a:r>
          </a:p>
          <a:p>
            <a:pPr marL="400050" lvl="0" indent="-171450" algn="just" rtl="0">
              <a:lnSpc>
                <a:spcPct val="100000"/>
              </a:lnSpc>
              <a:spcBef>
                <a:spcPts val="0"/>
              </a:spcBef>
              <a:spcAft>
                <a:spcPts val="0"/>
              </a:spcAft>
              <a:buSzPts val="1400"/>
              <a:buFont typeface="Arial" panose="020B0604020202020204" pitchFamily="34" charset="0"/>
              <a:buChar char="•"/>
            </a:pPr>
            <a:r>
              <a:rPr lang="en-GB" dirty="0">
                <a:latin typeface="Arial"/>
                <a:ea typeface="Arial"/>
                <a:cs typeface="Arial"/>
                <a:sym typeface="Arial"/>
              </a:rPr>
              <a:t>You should mention the importance of collaborative working and stress the importance of involving the child/young person to whatever extent is possible, members of the family as well as the other key stakeholders who might be engaged.</a:t>
            </a:r>
          </a:p>
          <a:p>
            <a:pPr marL="228600" lvl="0" indent="0" algn="just" rtl="0">
              <a:lnSpc>
                <a:spcPct val="100000"/>
              </a:lnSpc>
              <a:spcBef>
                <a:spcPts val="0"/>
              </a:spcBef>
              <a:spcAft>
                <a:spcPts val="0"/>
              </a:spcAft>
              <a:buSzPts val="1400"/>
              <a:buFont typeface="Arial" panose="020B0604020202020204" pitchFamily="34" charset="0"/>
              <a:buNone/>
            </a:pPr>
            <a:endParaRPr lang="en-GB" i="1" dirty="0">
              <a:latin typeface="Arial" panose="020B0604020202020204" pitchFamily="34" charset="0"/>
              <a:cs typeface="Arial" panose="020B0604020202020204" pitchFamily="34" charset="0"/>
              <a:sym typeface="Arial"/>
            </a:endParaRPr>
          </a:p>
          <a:p>
            <a:pPr marL="228600" algn="just">
              <a:buSzPts val="1400"/>
            </a:pPr>
            <a:r>
              <a:rPr lang="en-GB" b="1" dirty="0">
                <a:latin typeface="Arial"/>
                <a:cs typeface="Arial"/>
                <a:sym typeface="Arial"/>
              </a:rPr>
              <a:t>A blank slide is provided on the next slide on which you can add your own training objectives to supplement the core objectives. </a:t>
            </a:r>
            <a:endParaRPr lang="en-GB" i="0" dirty="0">
              <a:latin typeface="Arial" panose="020B0604020202020204" pitchFamily="34" charset="0"/>
              <a:ea typeface="Arial"/>
              <a:cs typeface="Arial" panose="020B0604020202020204" pitchFamily="34" charset="0"/>
              <a:sym typeface="Arial"/>
            </a:endParaRPr>
          </a:p>
          <a:p>
            <a:pPr algn="l"/>
            <a:endParaRPr lang="en-GB" i="0" dirty="0"/>
          </a:p>
        </p:txBody>
      </p:sp>
      <p:sp>
        <p:nvSpPr>
          <p:cNvPr id="4" name="Slide Number Placeholder 3"/>
          <p:cNvSpPr>
            <a:spLocks noGrp="1"/>
          </p:cNvSpPr>
          <p:nvPr>
            <p:ph type="sldNum" sz="quarter" idx="5"/>
          </p:nvPr>
        </p:nvSpPr>
        <p:spPr/>
        <p:txBody>
          <a:bodyPr/>
          <a:lstStyle/>
          <a:p>
            <a:fld id="{5FF31439-7C6A-4E4D-B290-0D604FA9395E}" type="slidenum">
              <a:rPr lang="en-GB" smtClean="0"/>
              <a:t>4</a:t>
            </a:fld>
            <a:endParaRPr lang="en-GB"/>
          </a:p>
        </p:txBody>
      </p:sp>
    </p:spTree>
    <p:extLst>
      <p:ext uri="{BB962C8B-B14F-4D97-AF65-F5344CB8AC3E}">
        <p14:creationId xmlns:p14="http://schemas.microsoft.com/office/powerpoint/2010/main" val="14593359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b="1" i="0" dirty="0">
                <a:latin typeface="Arial"/>
                <a:cs typeface="Arial"/>
                <a:sym typeface="Arial"/>
              </a:rPr>
              <a:t>Speaker notes</a:t>
            </a:r>
          </a:p>
          <a:p>
            <a:pPr marL="0" indent="0" algn="l">
              <a:buFont typeface="Arial" panose="020B0604020202020204" pitchFamily="34" charset="0"/>
              <a:buNone/>
            </a:pPr>
            <a:endParaRPr lang="en-GB" b="1" i="0" dirty="0">
              <a:latin typeface="Arial"/>
              <a:cs typeface="Arial"/>
              <a:sym typeface="Arial"/>
            </a:endParaRPr>
          </a:p>
          <a:p>
            <a:pPr marL="0" indent="0" algn="l">
              <a:buFont typeface="Arial" panose="020B0604020202020204" pitchFamily="34" charset="0"/>
              <a:buNone/>
            </a:pPr>
            <a:r>
              <a:rPr lang="en-GB" b="0" i="0" dirty="0">
                <a:latin typeface="Arial"/>
                <a:cs typeface="Arial"/>
                <a:sym typeface="Arial"/>
              </a:rPr>
              <a:t>See previous slide notes.</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200" b="0" i="0" dirty="0"/>
          </a:p>
          <a:p>
            <a:pPr algn="l"/>
            <a:r>
              <a:rPr lang="en-GB" b="0" i="0" dirty="0">
                <a:latin typeface="Arial" panose="020B0604020202020204" pitchFamily="34" charset="0"/>
                <a:cs typeface="Arial" panose="020B0604020202020204" pitchFamily="34" charset="0"/>
                <a:sym typeface="Arial"/>
              </a:rPr>
              <a:t>In addition, Area 8 of the framework potentially lends itself to a high degree of  customisation including for example, an in-depth exploration of a particular area. </a:t>
            </a:r>
          </a:p>
          <a:p>
            <a:pPr algn="l"/>
            <a:endParaRPr lang="en-GB" b="0" i="0" dirty="0">
              <a:latin typeface="Arial" panose="020B0604020202020204" pitchFamily="34" charset="0"/>
              <a:cs typeface="Arial" panose="020B0604020202020204" pitchFamily="34" charset="0"/>
              <a:sym typeface="Arial"/>
            </a:endParaRPr>
          </a:p>
          <a:p>
            <a:pPr algn="l"/>
            <a:r>
              <a:rPr lang="en-GB" b="0" i="0" dirty="0">
                <a:latin typeface="Arial" panose="020B0604020202020204" pitchFamily="34" charset="0"/>
                <a:cs typeface="Arial" panose="020B0604020202020204" pitchFamily="34" charset="0"/>
                <a:sym typeface="Arial"/>
              </a:rPr>
              <a:t>Examples of possible training objectives you might draw upon include:</a:t>
            </a:r>
          </a:p>
          <a:p>
            <a:pPr algn="l"/>
            <a:endParaRPr lang="en-GB" sz="1200" i="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explore how pupil (name of pupil) can be supported through selection and use of appropriate technologies.</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i="0" dirty="0">
                <a:latin typeface="Arial" panose="020B0604020202020204" pitchFamily="34" charset="0"/>
                <a:cs typeface="Arial" panose="020B0604020202020204" pitchFamily="34" charset="0"/>
              </a:rPr>
              <a:t>to outline/discuss how we can work </a:t>
            </a:r>
            <a:r>
              <a:rPr lang="en-GB" sz="1200" i="0" dirty="0">
                <a:effectLst/>
                <a:latin typeface="Arial" panose="020B0604020202020204" pitchFamily="34" charset="0"/>
                <a:cs typeface="Arial" panose="020B0604020202020204" pitchFamily="34" charset="0"/>
              </a:rPr>
              <a:t>collaboratively/with other </a:t>
            </a:r>
            <a:r>
              <a:rPr lang="en-GB" i="0" dirty="0">
                <a:latin typeface="Arial" panose="020B0604020202020204" pitchFamily="34" charset="0"/>
                <a:cs typeface="Arial" panose="020B0604020202020204" pitchFamily="34" charset="0"/>
              </a:rPr>
              <a:t>agencies </a:t>
            </a:r>
            <a:r>
              <a:rPr lang="en-GB" sz="1200" i="0" dirty="0">
                <a:effectLst/>
                <a:latin typeface="Arial" panose="020B0604020202020204" pitchFamily="34" charset="0"/>
                <a:cs typeface="Arial" panose="020B0604020202020204" pitchFamily="34" charset="0"/>
              </a:rPr>
              <a:t>working with the learner and family to help them access and use appropriate technologies.</a:t>
            </a:r>
            <a:endParaRPr lang="en-GB" sz="1200" i="0" dirty="0">
              <a:latin typeface="Arial" panose="020B060402020202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provide training in the use of particular technologies for pupil (name of pupil) – e.g. braille transcription software/embosser.</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i="0" dirty="0">
                <a:latin typeface="Arial" panose="020B0604020202020204" pitchFamily="34" charset="0"/>
                <a:cs typeface="Arial" panose="020B0604020202020204" pitchFamily="34" charset="0"/>
              </a:rPr>
              <a:t>provide training on how pupil (name of pupil) produces and manages their work through use of a laptop (e.g. laptop management training to a TA). </a:t>
            </a:r>
          </a:p>
          <a:p>
            <a:pPr marL="171450" indent="-171450">
              <a:buFont typeface="Arial" panose="020B0604020202020204" pitchFamily="34" charset="0"/>
              <a:buChar char="•"/>
              <a:defRPr/>
            </a:pPr>
            <a:r>
              <a:rPr lang="en-GB" sz="1200" i="0" dirty="0">
                <a:latin typeface="Arial"/>
                <a:cs typeface="Arial"/>
              </a:rPr>
              <a:t>explore the legislative requirements/responsibilities around reasonable adjustments/accessible materials (The Equality Act</a:t>
            </a:r>
            <a:r>
              <a:rPr lang="en-GB" dirty="0">
                <a:latin typeface="Arial"/>
                <a:cs typeface="Arial"/>
              </a:rPr>
              <a:t> </a:t>
            </a:r>
            <a:r>
              <a:rPr lang="en-GB" sz="1200" i="0" dirty="0">
                <a:latin typeface="Arial"/>
                <a:cs typeface="Arial"/>
              </a:rPr>
              <a:t> [2010] covering England/Wales/Scotland and Disability Discrimination Act (2005) in Northern Ireland, originally not covering schools, but extended to do so by the Special Educational Needs and Discrimination Order [NI]. A short guide can be found here: </a:t>
            </a:r>
            <a:r>
              <a:rPr lang="en-GB" i="0" dirty="0"/>
              <a:t>SENDOshortguide2010.pdf (equalityni.org</a:t>
            </a:r>
            <a:r>
              <a:rPr lang="en-GB" dirty="0"/>
              <a:t>) - </a:t>
            </a:r>
            <a:r>
              <a:rPr lang="en-GB" sz="1200" i="0" dirty="0">
                <a:latin typeface="+mn-lt"/>
                <a:cs typeface="+mn-cs"/>
              </a:rPr>
              <a:t>note that links are current at the time of writing, but weblinks can change.</a:t>
            </a:r>
            <a:r>
              <a:rPr lang="en-GB" dirty="0"/>
              <a:t> </a:t>
            </a:r>
            <a:endParaRPr lang="en-GB" sz="1200" i="0" dirty="0">
              <a:latin typeface="+mn-lt"/>
              <a:cs typeface="Calibri"/>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sz="1200" i="0" dirty="0">
              <a:latin typeface="+mn-lt"/>
              <a:cs typeface="+mn-cs"/>
            </a:endParaRPr>
          </a:p>
          <a:p>
            <a:pPr marL="0" lvl="0" indent="0" algn="l">
              <a:buFont typeface="Symbol" panose="05050102010706020507" pitchFamily="18" charset="2"/>
              <a:buNone/>
            </a:pPr>
            <a:r>
              <a:rPr lang="en-GB" sz="1800" i="0" dirty="0">
                <a:effectLst/>
                <a:latin typeface="Arial" panose="020B0604020202020204" pitchFamily="34" charset="0"/>
                <a:ea typeface="Times New Roman" panose="02020603050405020304" pitchFamily="18" charset="0"/>
                <a:cs typeface="Segoe UI" panose="020B0502040204020203" pitchFamily="34" charset="0"/>
              </a:rPr>
              <a:t>Presenters may also wish to include reference to the following points in a training session:</a:t>
            </a:r>
            <a:br>
              <a:rPr lang="en-GB" sz="1800" i="0" dirty="0">
                <a:effectLst/>
                <a:latin typeface="Arial" panose="020B0604020202020204" pitchFamily="34" charset="0"/>
                <a:ea typeface="Times New Roman" panose="02020603050405020304" pitchFamily="18" charset="0"/>
              </a:rPr>
            </a:br>
            <a:endParaRPr lang="en-GB" sz="1800" i="0" dirty="0">
              <a:effectLst/>
              <a:latin typeface="Arial" panose="020B0604020202020204" pitchFamily="34" charset="0"/>
              <a:ea typeface="Times New Roman" panose="02020603050405020304" pitchFamily="18" charset="0"/>
              <a:cs typeface="Segoe UI" panose="020B0502040204020203" pitchFamily="34" charset="0"/>
            </a:endParaRPr>
          </a:p>
          <a:p>
            <a:pPr marL="285750" lvl="0" indent="-285750" algn="l">
              <a:buFont typeface="Arial" panose="020B0604020202020204" pitchFamily="34" charset="0"/>
              <a:buChar char="•"/>
            </a:pPr>
            <a:r>
              <a:rPr lang="en-GB" sz="1800" i="0" dirty="0">
                <a:effectLst/>
                <a:latin typeface="Arial" panose="020B0604020202020204" pitchFamily="34" charset="0"/>
                <a:ea typeface="Times New Roman" panose="02020603050405020304" pitchFamily="18" charset="0"/>
                <a:cs typeface="Segoe UI" panose="020B0502040204020203" pitchFamily="34" charset="0"/>
              </a:rPr>
              <a:t>protocols for storage/access to the equipment in school.</a:t>
            </a:r>
          </a:p>
          <a:p>
            <a:pPr marL="285750" lvl="0" indent="-285750" algn="l">
              <a:buFont typeface="Arial" panose="020B0604020202020204" pitchFamily="34" charset="0"/>
              <a:buChar char="•"/>
            </a:pPr>
            <a:r>
              <a:rPr lang="en-GB" sz="1800" i="0" dirty="0">
                <a:effectLst/>
                <a:latin typeface="Arial" panose="020B0604020202020204" pitchFamily="34" charset="0"/>
                <a:ea typeface="Times New Roman" panose="02020603050405020304" pitchFamily="18" charset="0"/>
                <a:cs typeface="Segoe UI" panose="020B0502040204020203" pitchFamily="34" charset="0"/>
              </a:rPr>
              <a:t>protocols around use of technology alongside school/IT systems, e.g. not saving to device but using USB instead, systems around photographs in line with school policy.</a:t>
            </a:r>
          </a:p>
          <a:p>
            <a:pPr marL="285750" lvl="0" indent="-285750" algn="l">
              <a:buFont typeface="Arial" panose="020B0604020202020204" pitchFamily="34" charset="0"/>
              <a:buChar char="•"/>
            </a:pPr>
            <a:r>
              <a:rPr lang="en-GB" sz="1800" i="0" dirty="0">
                <a:solidFill>
                  <a:srgbClr val="333333"/>
                </a:solidFill>
                <a:effectLst/>
                <a:latin typeface="Arial" panose="020B0604020202020204" pitchFamily="34" charset="0"/>
                <a:ea typeface="Times New Roman" panose="02020603050405020304" pitchFamily="18" charset="0"/>
                <a:cs typeface="Segoe UI" panose="020B0502040204020203" pitchFamily="34" charset="0"/>
              </a:rPr>
              <a:t>c</a:t>
            </a:r>
            <a:r>
              <a:rPr lang="en-GB" sz="1800" i="0" dirty="0">
                <a:solidFill>
                  <a:srgbClr val="333333"/>
                </a:solidFill>
                <a:effectLst/>
                <a:latin typeface="Arial" panose="020B0604020202020204" pitchFamily="34" charset="0"/>
                <a:ea typeface="Times New Roman" panose="02020603050405020304" pitchFamily="18" charset="0"/>
              </a:rPr>
              <a:t>ontact details for help if technology gets broken or stops working.</a:t>
            </a:r>
            <a:endParaRPr lang="en-GB" sz="1200" i="0" dirty="0">
              <a:latin typeface="+mn-lt"/>
              <a:cs typeface="+mn-cs"/>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5</a:t>
            </a:fld>
            <a:endParaRPr lang="en-GB"/>
          </a:p>
        </p:txBody>
      </p:sp>
    </p:spTree>
    <p:extLst>
      <p:ext uri="{BB962C8B-B14F-4D97-AF65-F5344CB8AC3E}">
        <p14:creationId xmlns:p14="http://schemas.microsoft.com/office/powerpoint/2010/main" val="12145714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a:xfrm>
            <a:off x="685800" y="4400549"/>
            <a:ext cx="5486400" cy="4959351"/>
          </a:xfrm>
        </p:spPr>
        <p:txBody>
          <a:bodyPr/>
          <a:lstStyle/>
          <a:p>
            <a:r>
              <a:rPr lang="en-GB" sz="1200" b="1" dirty="0">
                <a:latin typeface="Arial" panose="020B0604020202020204" pitchFamily="34" charset="0"/>
                <a:cs typeface="Arial" panose="020B0604020202020204" pitchFamily="34" charset="0"/>
              </a:rPr>
              <a:t>Speaker notes</a:t>
            </a:r>
          </a:p>
          <a:p>
            <a:endParaRPr lang="en-GB" sz="120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i="0" dirty="0">
                <a:effectLst/>
                <a:latin typeface="Arial" panose="020B0604020202020204" pitchFamily="34" charset="0"/>
                <a:ea typeface="Times New Roman" panose="02020603050405020304" pitchFamily="18" charset="0"/>
                <a:cs typeface="Arial" panose="020B0604020202020204" pitchFamily="34" charset="0"/>
              </a:rPr>
              <a:t>Run through the key points which are taken directly from the CFVI. </a:t>
            </a:r>
            <a:r>
              <a:rPr lang="en-GB"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rPr>
              <a:t>You can also emphasise that:</a:t>
            </a:r>
          </a:p>
          <a:p>
            <a:pPr marL="171450" indent="-171450">
              <a:buFont typeface="Arial" panose="020B0604020202020204" pitchFamily="34" charset="0"/>
              <a:buChar char="•"/>
            </a:pPr>
            <a:endParaRPr lang="en-GB" sz="1200" i="0" dirty="0">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171450" indent="-171450">
              <a:buFont typeface="Arial" panose="020B0604020202020204" pitchFamily="34" charset="0"/>
              <a:buChar char="•"/>
            </a:pPr>
            <a:r>
              <a:rPr lang="en-GB" sz="1200" i="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t</a:t>
            </a: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echnology is a very broad term used in a wide range of ways to describe different types of devices in the home, education or work settings. a</a:t>
            </a:r>
            <a:r>
              <a:rPr lang="en-GB" sz="1200" dirty="0">
                <a:effectLst/>
                <a:latin typeface="Arial" panose="020B0604020202020204" pitchFamily="34" charset="0"/>
                <a:ea typeface="Times New Roman" panose="02020603050405020304" pitchFamily="18" charset="0"/>
                <a:cs typeface="Arial" panose="020B0604020202020204" pitchFamily="34" charset="0"/>
              </a:rPr>
              <a:t>s such, there is not one agreed definition of ‘technology’ (see Guidance below about terminology).</a:t>
            </a:r>
          </a:p>
          <a:p>
            <a:pPr marL="171450" indent="-171450">
              <a:buFont typeface="Arial" panose="020B0604020202020204" pitchFamily="34" charset="0"/>
              <a:buChar char="•"/>
            </a:pPr>
            <a:r>
              <a:rPr lang="en-GB" sz="1200" dirty="0">
                <a:effectLst/>
                <a:latin typeface="Arial" panose="020B0604020202020204" pitchFamily="34" charset="0"/>
                <a:ea typeface="Times New Roman" panose="02020603050405020304" pitchFamily="18" charset="0"/>
                <a:cs typeface="Arial" panose="020B0604020202020204" pitchFamily="34" charset="0"/>
              </a:rPr>
              <a:t>technologies include </a:t>
            </a:r>
            <a:r>
              <a:rPr lang="en-GB" sz="1200" dirty="0">
                <a:solidFill>
                  <a:srgbClr val="000000"/>
                </a:solidFill>
                <a:effectLst/>
                <a:latin typeface="Arial" panose="020B0604020202020204" pitchFamily="34" charset="0"/>
                <a:ea typeface="Times New Roman" panose="02020603050405020304" pitchFamily="18" charset="0"/>
                <a:cs typeface="Arial" panose="020B0604020202020204" pitchFamily="34" charset="0"/>
              </a:rPr>
              <a:t>‘high-tech’ devices such as smart phones and computers, as well as relatively ‘low tech’ devices such as calculators.</a:t>
            </a:r>
          </a:p>
          <a:p>
            <a:pPr marL="171450" indent="-171450">
              <a:buFont typeface="Arial" panose="020B0604020202020204" pitchFamily="34" charset="0"/>
              <a:buChar char="•"/>
            </a:pPr>
            <a:r>
              <a:rPr lang="en-GB" sz="1200" dirty="0">
                <a:latin typeface="Arial" panose="020B0604020202020204" pitchFamily="34" charset="0"/>
                <a:ea typeface="Times New Roman" panose="02020603050405020304" pitchFamily="18" charset="0"/>
                <a:cs typeface="Arial" panose="020B0604020202020204" pitchFamily="34" charset="0"/>
              </a:rPr>
              <a:t>for bullet point 3 you can also state that this includes </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ensuring that the necessary infrastructure is in place to support their use of technology – examples include training in how to use a particular type of equipment, knowing who to contact in case of issues/problems, understanding how to maintain the equipment etc. </a:t>
            </a:r>
          </a:p>
          <a:p>
            <a:pPr marL="171450" indent="-171450">
              <a:buFont typeface="Arial" panose="020B0604020202020204" pitchFamily="34" charset="0"/>
              <a:buChar char="•"/>
            </a:pPr>
            <a:r>
              <a:rPr lang="en-GB" sz="1200" dirty="0">
                <a:effectLst/>
                <a:latin typeface="Arial" panose="020B0604020202020204" pitchFamily="34" charset="0"/>
                <a:ea typeface="Calibri" panose="020F0502020204030204" pitchFamily="34" charset="0"/>
                <a:cs typeface="Arial" panose="020B0604020202020204" pitchFamily="34" charset="0"/>
              </a:rPr>
              <a:t>in relation to this point you can also emphasise the importance of technology in both formal and non-formal education settings. CYP with VI will need to be able to access homework/blended learning and so any strategies and teaching used in school, may need to be considered for use at home also. This will be especially important when considering what technology to use/teach at school, so that similar can be replicated at home. If not, the learner may find that they cannot access technology at home as it differs greatly from that which they use in school.</a:t>
            </a:r>
          </a:p>
          <a:p>
            <a:pPr marL="171450" indent="-171450">
              <a:buFont typeface="Arial" panose="020B0604020202020204" pitchFamily="34" charset="0"/>
              <a:buChar char="•"/>
            </a:pPr>
            <a:endPar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b="1" dirty="0">
                <a:solidFill>
                  <a:srgbClr val="333333"/>
                </a:solidFill>
                <a:effectLst/>
                <a:latin typeface="Arial" panose="020B0604020202020204" pitchFamily="34" charset="0"/>
                <a:ea typeface="Calibri" panose="020F0502020204030204" pitchFamily="34" charset="0"/>
                <a:cs typeface="Arial" panose="020B0604020202020204" pitchFamily="34" charset="0"/>
              </a:rPr>
              <a:t>Depending on the audience, you can also emphasise that:</a:t>
            </a:r>
          </a:p>
          <a:p>
            <a:pPr marL="0" indent="0">
              <a:buFont typeface="Arial" panose="020B0604020202020204" pitchFamily="34" charset="0"/>
              <a:buNone/>
            </a:pPr>
            <a:endPar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GB" sz="1200" dirty="0">
                <a:effectLst/>
                <a:latin typeface="Arial" panose="020B0604020202020204" pitchFamily="34" charset="0"/>
                <a:ea typeface="Calibri" panose="020F0502020204030204" pitchFamily="34" charset="0"/>
                <a:cs typeface="Arial" panose="020B0604020202020204" pitchFamily="34" charset="0"/>
              </a:rPr>
              <a:t>as technology is very important for people with VI it is also important that they are supported by staff who are not fearful of tech, but can help the child develop a certain resilience when things go wrong or change.</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171450" indent="-171450">
              <a:buFont typeface="Arial" panose="020B0604020202020204" pitchFamily="34" charset="0"/>
              <a:buChar char="•"/>
            </a:pPr>
            <a:r>
              <a:rPr lang="en-GB" sz="1200" dirty="0">
                <a:solidFill>
                  <a:srgbClr val="333333"/>
                </a:solidFill>
                <a:effectLst/>
                <a:latin typeface="Arial" panose="020B0604020202020204" pitchFamily="34" charset="0"/>
                <a:ea typeface="Calibri" panose="020F0502020204030204" pitchFamily="34" charset="0"/>
                <a:cs typeface="Arial" panose="020B0604020202020204" pitchFamily="34" charset="0"/>
              </a:rPr>
              <a:t>an important role of QTVI is to ensure mainstream staff gain knowledge of how the technology is used by the CYPVI so that they can fully understand how to facilitate it's use in the classroom.</a:t>
            </a:r>
          </a:p>
          <a:p>
            <a:endParaRPr lang="en-GB" sz="1200" dirty="0">
              <a:latin typeface="Arial" panose="020B0604020202020204" pitchFamily="34" charset="0"/>
              <a:ea typeface="Times New Roman" panose="02020603050405020304" pitchFamily="18" charset="0"/>
              <a:cs typeface="Arial" panose="020B0604020202020204" pitchFamily="34" charset="0"/>
            </a:endParaRPr>
          </a:p>
          <a:p>
            <a:r>
              <a:rPr lang="en-GB" sz="1200" b="1" i="0" dirty="0">
                <a:effectLst/>
                <a:latin typeface="Arial" panose="020B0604020202020204" pitchFamily="34" charset="0"/>
                <a:ea typeface="Times New Roman" panose="02020603050405020304" pitchFamily="18" charset="0"/>
                <a:cs typeface="Arial" panose="020B0604020202020204" pitchFamily="34" charset="0"/>
              </a:rPr>
              <a:t>Guidance for speaker</a:t>
            </a:r>
          </a:p>
          <a:p>
            <a:endParaRPr lang="en-GB" sz="1200" b="1" i="0" dirty="0">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This can be a confusing area as a range of terms are drawn upon in education to describe the ways in which technologies are designed and used.</a:t>
            </a: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1" fontAlgn="auto" latinLnBrk="0" hangingPunct="1">
              <a:lnSpc>
                <a:spcPct val="107000"/>
              </a:lnSpc>
              <a:spcBef>
                <a:spcPts val="0"/>
              </a:spcBef>
              <a:spcAft>
                <a:spcPts val="800"/>
              </a:spcAft>
              <a:buClrTx/>
              <a:buSzTx/>
              <a:buFont typeface="Arial" panose="020B0604020202020204" pitchFamily="34" charset="0"/>
              <a:buNone/>
              <a:tabLst/>
              <a:defRPr/>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The term </a:t>
            </a: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educational technology</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sometimes known as </a:t>
            </a: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EdTech</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is  commonly drawn upon to describe the wide range of devices and products that can be used to enable CYPVI to access learning in different settings. If you want to consider terminology in further detail four optional slides are included next that provide an introduction to three broad categories of technology (majority, adaptive, assistive). </a:t>
            </a:r>
            <a:endParaRPr lang="en-GB" sz="1200" dirty="0">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Font typeface="Arial" panose="020B0604020202020204" pitchFamily="34" charset="0"/>
              <a:buNone/>
            </a:pPr>
            <a:endPar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endParaRPr>
          </a:p>
          <a:p>
            <a:pPr marL="0" indent="0">
              <a:lnSpc>
                <a:spcPct val="107000"/>
              </a:lnSpc>
              <a:spcAft>
                <a:spcPts val="800"/>
              </a:spcAft>
              <a:buFont typeface="Arial" panose="020B0604020202020204" pitchFamily="34" charset="0"/>
              <a:buNone/>
            </a:pP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Although we are mainly concerned with the use of technology in </a:t>
            </a: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formal</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education such as schools and colleges, it is important to remind colleagues as well that we should also always consider the important opportunities for children to access learning in </a:t>
            </a:r>
            <a:r>
              <a:rPr lang="en-GB" sz="1200" b="1" dirty="0">
                <a:solidFill>
                  <a:srgbClr val="000000"/>
                </a:solidFill>
                <a:effectLst/>
                <a:latin typeface="Arial" panose="020B0604020202020204" pitchFamily="34" charset="0"/>
                <a:ea typeface="Calibri" panose="020F0502020204030204" pitchFamily="34" charset="0"/>
                <a:cs typeface="Arial" panose="020B0604020202020204" pitchFamily="34" charset="0"/>
              </a:rPr>
              <a:t>non-formal</a:t>
            </a:r>
            <a:r>
              <a:rPr lang="en-GB" sz="1200" dirty="0">
                <a:solidFill>
                  <a:srgbClr val="000000"/>
                </a:solidFill>
                <a:effectLst/>
                <a:latin typeface="Arial" panose="020B0604020202020204" pitchFamily="34" charset="0"/>
                <a:ea typeface="Calibri" panose="020F0502020204030204" pitchFamily="34" charset="0"/>
                <a:cs typeface="Arial" panose="020B0604020202020204" pitchFamily="34" charset="0"/>
              </a:rPr>
              <a:t> education such as their home and wider community. </a:t>
            </a:r>
            <a:endParaRPr lang="en-GB" sz="1200" dirty="0">
              <a:effectLst/>
              <a:latin typeface="Arial" panose="020B0604020202020204" pitchFamily="34" charset="0"/>
              <a:ea typeface="Times New Roman" panose="02020603050405020304" pitchFamily="18" charset="0"/>
              <a:cs typeface="Arial" panose="020B0604020202020204" pitchFamily="34" charset="0"/>
            </a:endParaRPr>
          </a:p>
          <a:p>
            <a:pPr lvl="0" algn="just"/>
            <a:endParaRPr lang="en-GB" sz="1100" b="0" i="0" dirty="0">
              <a:latin typeface="Arial" panose="020B0604020202020204" pitchFamily="34" charset="0"/>
              <a:ea typeface="Times New Roman" panose="02020603050405020304" pitchFamily="18"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6</a:t>
            </a:fld>
            <a:endParaRPr lang="en-GB" dirty="0"/>
          </a:p>
        </p:txBody>
      </p:sp>
    </p:spTree>
    <p:extLst>
      <p:ext uri="{BB962C8B-B14F-4D97-AF65-F5344CB8AC3E}">
        <p14:creationId xmlns:p14="http://schemas.microsoft.com/office/powerpoint/2010/main" val="7138956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r>
              <a:rPr lang="en-GB" sz="1200" b="1" i="0" dirty="0">
                <a:latin typeface="Arial" panose="020B0604020202020204" pitchFamily="34" charset="0"/>
                <a:cs typeface="Arial" panose="020B0604020202020204" pitchFamily="34" charset="0"/>
              </a:rPr>
              <a:t>Speaker notes</a:t>
            </a:r>
          </a:p>
          <a:p>
            <a:pPr algn="l"/>
            <a:endParaRPr lang="en-GB" sz="1200" b="1" i="0" dirty="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GB" sz="1200" i="0" dirty="0">
                <a:latin typeface="Arial" panose="020B0604020202020204" pitchFamily="34" charset="0"/>
                <a:cs typeface="Arial" panose="020B0604020202020204" pitchFamily="34" charset="0"/>
              </a:rPr>
              <a:t>We can start by thinking about potential barriers to access associated with vision impairment in this area through use of some short scenarios. </a:t>
            </a:r>
          </a:p>
          <a:p>
            <a:pPr marL="171450" indent="-171450" algn="l">
              <a:buFont typeface="Arial" panose="020B0604020202020204" pitchFamily="34" charset="0"/>
              <a:buChar char="•"/>
            </a:pPr>
            <a:r>
              <a:rPr lang="en-GB" sz="1200" i="0" dirty="0">
                <a:latin typeface="Arial" panose="020B0604020202020204" pitchFamily="34" charset="0"/>
                <a:cs typeface="Arial" panose="020B0604020202020204" pitchFamily="34" charset="0"/>
              </a:rPr>
              <a:t>In this slide we first consider how vision can inform a primary aged pupil without a vision impairment when using a touch screen tablet to search the internet for class topic work.</a:t>
            </a:r>
          </a:p>
          <a:p>
            <a:pPr marL="171450" indent="-171450" algn="l">
              <a:buFont typeface="Arial" panose="020B0604020202020204" pitchFamily="34" charset="0"/>
              <a:buChar char="•"/>
            </a:pPr>
            <a:r>
              <a:rPr lang="en-GB" sz="1200" i="0" dirty="0">
                <a:latin typeface="Arial" panose="020B0604020202020204" pitchFamily="34" charset="0"/>
                <a:cs typeface="Arial" panose="020B0604020202020204" pitchFamily="34" charset="0"/>
              </a:rPr>
              <a:t>Run through the various key points about what vision tells the child in this situation and invite the audience to generate further ones. </a:t>
            </a:r>
          </a:p>
          <a:p>
            <a:pPr marL="171450" indent="-171450" algn="l">
              <a:buFont typeface="Arial" panose="020B0604020202020204" pitchFamily="34" charset="0"/>
              <a:buChar char="•"/>
            </a:pPr>
            <a:r>
              <a:rPr lang="en-GB" sz="1200" i="0" dirty="0">
                <a:latin typeface="Arial" panose="020B0604020202020204" pitchFamily="34" charset="0"/>
                <a:cs typeface="Arial" panose="020B0604020202020204" pitchFamily="34" charset="0"/>
              </a:rPr>
              <a:t>On the next slide we consider a similar situation for a student who has low vision and needs to be very close to the screen to read the text and see pictures. </a:t>
            </a:r>
          </a:p>
          <a:p>
            <a:pPr marL="0" indent="0" algn="l">
              <a:buFont typeface="Arial" panose="020B0604020202020204" pitchFamily="34" charset="0"/>
              <a:buNone/>
            </a:pPr>
            <a:endParaRPr lang="en-GB" sz="1200" i="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200" b="1" i="0" dirty="0">
                <a:latin typeface="Arial" panose="020B0604020202020204" pitchFamily="34" charset="0"/>
                <a:cs typeface="Arial" panose="020B0604020202020204" pitchFamily="34" charset="0"/>
              </a:rPr>
              <a:t>Guidance for speaker</a:t>
            </a:r>
          </a:p>
          <a:p>
            <a:pPr marL="0" indent="0" algn="l">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200" i="0" dirty="0">
                <a:latin typeface="Arial" panose="020B0604020202020204" pitchFamily="34" charset="0"/>
                <a:cs typeface="Arial" panose="020B0604020202020204" pitchFamily="34" charset="0"/>
              </a:rPr>
              <a:t>You may wish to modify the scenario to make it more relevant to the audience. </a:t>
            </a:r>
          </a:p>
          <a:p>
            <a:pPr marL="0" indent="0" algn="l">
              <a:buFont typeface="Arial" panose="020B0604020202020204" pitchFamily="34" charset="0"/>
              <a:buNone/>
            </a:pPr>
            <a:endParaRPr lang="en-GB" sz="1200" i="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200" i="0" dirty="0">
                <a:latin typeface="Arial" panose="020B0604020202020204" pitchFamily="34" charset="0"/>
                <a:cs typeface="Arial" panose="020B0604020202020204" pitchFamily="34" charset="0"/>
              </a:rPr>
              <a:t>Ideas for other scenarios that were suggested by the Consultative Group when developing these resources include:</a:t>
            </a:r>
          </a:p>
          <a:p>
            <a:pPr marL="0" indent="0" algn="l">
              <a:buFont typeface="Arial" panose="020B0604020202020204" pitchFamily="34" charset="0"/>
              <a:buNone/>
            </a:pPr>
            <a:endParaRPr lang="en-GB" sz="1200" i="0" dirty="0">
              <a:latin typeface="Arial" panose="020B0604020202020204" pitchFamily="34" charset="0"/>
              <a:cs typeface="Arial" panose="020B0604020202020204" pitchFamily="34" charset="0"/>
            </a:endParaRP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a scenario based in a primary classroom around access to an educational game on the smart board which students are interacting with as whole class activity.</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200" i="0" dirty="0">
                <a:solidFill>
                  <a:srgbClr val="333333"/>
                </a:solidFill>
                <a:effectLst/>
                <a:latin typeface="Arial" panose="020B0604020202020204" pitchFamily="34" charset="0"/>
                <a:ea typeface="Calibri" panose="020F0502020204030204" pitchFamily="34" charset="0"/>
                <a:cs typeface="Arial" panose="020B0604020202020204" pitchFamily="34" charset="0"/>
              </a:rPr>
              <a:t>a scenario where students are learning to use ‘Scratch’ (</a:t>
            </a:r>
            <a:r>
              <a:rPr lang="en-US" sz="1200" b="0" i="0" dirty="0">
                <a:solidFill>
                  <a:srgbClr val="575E75"/>
                </a:solidFill>
                <a:effectLst/>
                <a:latin typeface="Arial" panose="020B0604020202020204" pitchFamily="34" charset="0"/>
                <a:cs typeface="Arial" panose="020B0604020202020204" pitchFamily="34" charset="0"/>
              </a:rPr>
              <a:t>a coding language with a simple visual interface that allows young people to create digital stories, games, and animations)</a:t>
            </a:r>
            <a:r>
              <a:rPr lang="en-GB" sz="1200" b="0" i="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r>
              <a:rPr lang="en-GB" sz="1200" i="0" dirty="0">
                <a:solidFill>
                  <a:srgbClr val="333333"/>
                </a:solidFill>
                <a:effectLst/>
                <a:latin typeface="Arial" panose="020B0604020202020204" pitchFamily="34" charset="0"/>
                <a:ea typeface="Calibri" panose="020F0502020204030204" pitchFamily="34" charset="0"/>
                <a:cs typeface="Arial" panose="020B0604020202020204" pitchFamily="34" charset="0"/>
              </a:rPr>
              <a:t>on the computer or are engaged in a fact-finding information using the internet. </a:t>
            </a:r>
          </a:p>
          <a:p>
            <a:pPr marL="285750" marR="0" lvl="0" indent="-285750" algn="l" defTabSz="914400" rtl="0" eaLnBrk="1" fontAlgn="auto" latinLnBrk="0" hangingPunct="1">
              <a:lnSpc>
                <a:spcPct val="100000"/>
              </a:lnSpc>
              <a:spcBef>
                <a:spcPts val="0"/>
              </a:spcBef>
              <a:spcAft>
                <a:spcPts val="0"/>
              </a:spcAft>
              <a:buClrTx/>
              <a:buSzTx/>
              <a:buFont typeface="Wingdings" panose="05000000000000000000" pitchFamily="2" charset="2"/>
              <a:buChar char="§"/>
              <a:tabLst/>
              <a:defRPr/>
            </a:pPr>
            <a:r>
              <a:rPr lang="en-GB" sz="1200" i="0" dirty="0">
                <a:solidFill>
                  <a:srgbClr val="333333"/>
                </a:solidFill>
                <a:effectLst/>
                <a:latin typeface="Arial" panose="020B0604020202020204" pitchFamily="34" charset="0"/>
                <a:ea typeface="Calibri" panose="020F0502020204030204" pitchFamily="34" charset="0"/>
                <a:cs typeface="Arial" panose="020B0604020202020204" pitchFamily="34" charset="0"/>
              </a:rPr>
              <a:t>a scenario based on visual displays indicating that something has gone wrong with the technology </a:t>
            </a:r>
            <a:r>
              <a:rPr lang="en-GB" sz="1200" i="0" dirty="0">
                <a:solidFill>
                  <a:srgbClr val="333333"/>
                </a:solidFill>
                <a:effectLst/>
                <a:latin typeface="Arial" panose="020B0604020202020204" pitchFamily="34" charset="0"/>
                <a:ea typeface="Times New Roman" panose="02020603050405020304" pitchFamily="18" charset="0"/>
                <a:cs typeface="Arial" panose="020B0604020202020204" pitchFamily="34" charset="0"/>
              </a:rPr>
              <a:t>e.g. pop-up windows on a desktop computer, low battery warning on a laptop, etc.</a:t>
            </a:r>
            <a:endParaRPr lang="en-GB" sz="1200" i="0" dirty="0">
              <a:effectLst/>
              <a:latin typeface="Arial" panose="020B0604020202020204" pitchFamily="34" charset="0"/>
              <a:ea typeface="Times New Roman" panose="02020603050405020304" pitchFamily="18" charset="0"/>
              <a:cs typeface="Arial" panose="020B0604020202020204" pitchFamily="34" charset="0"/>
            </a:endParaRPr>
          </a:p>
          <a:p>
            <a:pPr marL="457200" algn="l">
              <a:lnSpc>
                <a:spcPct val="107000"/>
              </a:lnSpc>
              <a:spcAft>
                <a:spcPts val="800"/>
              </a:spcAft>
            </a:pPr>
            <a:r>
              <a:rPr lang="en-GB" sz="1200" i="0" dirty="0">
                <a:solidFill>
                  <a:srgbClr val="333333"/>
                </a:solidFill>
                <a:effectLst/>
                <a:latin typeface="Arial" panose="020B0604020202020204" pitchFamily="34" charset="0"/>
                <a:ea typeface="Calibri" panose="020F0502020204030204" pitchFamily="34" charset="0"/>
                <a:cs typeface="Arial" panose="020B0604020202020204" pitchFamily="34" charset="0"/>
              </a:rPr>
              <a:t> </a:t>
            </a:r>
            <a:endParaRPr lang="en-GB" sz="1200" i="0" dirty="0">
              <a:latin typeface="Arial" panose="020B0604020202020204" pitchFamily="34" charset="0"/>
              <a:cs typeface="Arial" panose="020B0604020202020204" pitchFamily="34" charset="0"/>
            </a:endParaRPr>
          </a:p>
          <a:p>
            <a:pPr marL="0" indent="0" algn="l">
              <a:buFont typeface="Arial" panose="020B0604020202020204" pitchFamily="34" charset="0"/>
              <a:buNone/>
            </a:pPr>
            <a:r>
              <a:rPr lang="en-GB" sz="1200" b="1" i="0" dirty="0">
                <a:latin typeface="Arial" panose="020B0604020202020204" pitchFamily="34" charset="0"/>
                <a:cs typeface="Arial" panose="020B0604020202020204" pitchFamily="34" charset="0"/>
              </a:rPr>
              <a:t>Optional activity</a:t>
            </a:r>
          </a:p>
          <a:p>
            <a:pPr marL="0" indent="0" algn="l">
              <a:buFont typeface="Arial" panose="020B0604020202020204" pitchFamily="34" charset="0"/>
              <a:buNone/>
            </a:pPr>
            <a:endParaRPr lang="en-GB" sz="1200" b="1" i="0" dirty="0">
              <a:latin typeface="Arial" panose="020B0604020202020204" pitchFamily="34" charset="0"/>
              <a:cs typeface="Arial" panose="020B0604020202020204" pitchFamily="34" charset="0"/>
            </a:endParaRPr>
          </a:p>
          <a:p>
            <a:pPr marL="171450" indent="-171450" algn="l">
              <a:buFont typeface="Arial" panose="020B0604020202020204" pitchFamily="34" charset="0"/>
              <a:buChar char="•"/>
            </a:pPr>
            <a:r>
              <a:rPr lang="en-GB" sz="1200" i="0" dirty="0">
                <a:latin typeface="Arial" panose="020B0604020202020204" pitchFamily="34" charset="0"/>
                <a:cs typeface="Arial" panose="020B0604020202020204" pitchFamily="34" charset="0"/>
              </a:rPr>
              <a:t>You could mock up this scenario with the group and invite some members of the audience to try a similar key word search on their phones if they have internet access. Following the activity ask them to share how they used vision to inform their search and how it might be structured to ensure it is accessible for a person who has reduced vision. This forms a useful context for the next slide. </a:t>
            </a:r>
          </a:p>
        </p:txBody>
      </p:sp>
      <p:sp>
        <p:nvSpPr>
          <p:cNvPr id="4" name="Slide Number Placeholder 3"/>
          <p:cNvSpPr>
            <a:spLocks noGrp="1"/>
          </p:cNvSpPr>
          <p:nvPr>
            <p:ph type="sldNum" sz="quarter" idx="5"/>
          </p:nvPr>
        </p:nvSpPr>
        <p:spPr/>
        <p:txBody>
          <a:bodyPr/>
          <a:lstStyle/>
          <a:p>
            <a:fld id="{5FF31439-7C6A-4E4D-B290-0D604FA9395E}" type="slidenum">
              <a:rPr lang="en-GB" smtClean="0"/>
              <a:t>7</a:t>
            </a:fld>
            <a:endParaRPr lang="en-GB"/>
          </a:p>
        </p:txBody>
      </p:sp>
    </p:spTree>
    <p:extLst>
      <p:ext uri="{BB962C8B-B14F-4D97-AF65-F5344CB8AC3E}">
        <p14:creationId xmlns:p14="http://schemas.microsoft.com/office/powerpoint/2010/main" val="372727066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Speaker notes</a:t>
            </a:r>
          </a:p>
          <a:p>
            <a:pPr marL="0" indent="0">
              <a:buFont typeface="Arial" panose="020B0604020202020204" pitchFamily="34" charset="0"/>
              <a:buNone/>
            </a:pPr>
            <a:endParaRPr lang="en-GB"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dirty="0">
                <a:latin typeface="Arial" panose="020B0604020202020204" pitchFamily="34" charset="0"/>
                <a:cs typeface="Arial" panose="020B0604020202020204" pitchFamily="34" charset="0"/>
              </a:rPr>
              <a:t>Consider the same situation for a pupil who has reduced near and distance vision.</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Invite the audience to share their views about the ways the pupil’s experience of this situation might differ in comparison to one without a vision impairment. </a:t>
            </a: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Discuss some of the ways in which potential barriers to access for this pupil can be reduced in the scenario. To structure the discussion you can consider – adaptations to the technology; adaptations to the environment (including position of the tablet);  use of additional resources; physical environment (including seating position/lighting etc); involvement of the child/young person etc. </a:t>
            </a:r>
          </a:p>
          <a:p>
            <a:pPr marL="171450" indent="-171450">
              <a:buFont typeface="Arial" panose="020B0604020202020204" pitchFamily="34" charset="0"/>
              <a:buChar char="•"/>
            </a:pPr>
            <a:endParaRPr lang="en-GB"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i="0" dirty="0">
                <a:latin typeface="Arial" panose="020B0604020202020204" pitchFamily="34" charset="0"/>
                <a:cs typeface="Arial" panose="020B0604020202020204" pitchFamily="34" charset="0"/>
              </a:rPr>
              <a:t>A </a:t>
            </a:r>
            <a:r>
              <a:rPr lang="en-GB" b="1" i="0" dirty="0">
                <a:latin typeface="Arial" panose="020B0604020202020204" pitchFamily="34" charset="0"/>
                <a:cs typeface="Arial" panose="020B0604020202020204" pitchFamily="34" charset="0"/>
              </a:rPr>
              <a:t>customisable slide </a:t>
            </a:r>
            <a:r>
              <a:rPr lang="en-GB" i="0" dirty="0">
                <a:latin typeface="Arial" panose="020B0604020202020204" pitchFamily="34" charset="0"/>
                <a:cs typeface="Arial" panose="020B0604020202020204" pitchFamily="34" charset="0"/>
              </a:rPr>
              <a:t>is included in this resource for you to develop your own scenario/s. </a:t>
            </a: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endParaRPr lang="en-GB" dirty="0"/>
          </a:p>
        </p:txBody>
      </p:sp>
      <p:sp>
        <p:nvSpPr>
          <p:cNvPr id="4" name="Slide Number Placeholder 3"/>
          <p:cNvSpPr>
            <a:spLocks noGrp="1"/>
          </p:cNvSpPr>
          <p:nvPr>
            <p:ph type="sldNum" sz="quarter" idx="5"/>
          </p:nvPr>
        </p:nvSpPr>
        <p:spPr/>
        <p:txBody>
          <a:bodyPr/>
          <a:lstStyle/>
          <a:p>
            <a:fld id="{5FF31439-7C6A-4E4D-B290-0D604FA9395E}" type="slidenum">
              <a:rPr lang="en-GB" smtClean="0"/>
              <a:t>8</a:t>
            </a:fld>
            <a:endParaRPr lang="en-GB"/>
          </a:p>
        </p:txBody>
      </p:sp>
    </p:spTree>
    <p:extLst>
      <p:ext uri="{BB962C8B-B14F-4D97-AF65-F5344CB8AC3E}">
        <p14:creationId xmlns:p14="http://schemas.microsoft.com/office/powerpoint/2010/main" val="34673954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212850"/>
            <a:ext cx="5486400" cy="3086100"/>
          </a:xfrm>
        </p:spPr>
      </p:sp>
      <p:sp>
        <p:nvSpPr>
          <p:cNvPr id="3" name="Notes Placeholder 2"/>
          <p:cNvSpPr>
            <a:spLocks noGrp="1"/>
          </p:cNvSpPr>
          <p:nvPr>
            <p:ph type="body" idx="1"/>
          </p:nvPr>
        </p:nvSpPr>
        <p:spPr/>
        <p:txBody>
          <a:bodyPr/>
          <a:lstStyle/>
          <a:p>
            <a:pPr marL="0" indent="0">
              <a:buFont typeface="Arial" panose="020B0604020202020204" pitchFamily="34" charset="0"/>
              <a:buNone/>
            </a:pPr>
            <a:r>
              <a:rPr lang="en-GB" sz="1200" b="1" dirty="0">
                <a:latin typeface="Arial" panose="020B0604020202020204" pitchFamily="34" charset="0"/>
                <a:cs typeface="Arial" panose="020B0604020202020204" pitchFamily="34" charset="0"/>
              </a:rPr>
              <a:t>Guidance for speaker</a:t>
            </a:r>
          </a:p>
          <a:p>
            <a:pPr marL="0" indent="0">
              <a:buFont typeface="Arial" panose="020B0604020202020204" pitchFamily="34" charset="0"/>
              <a:buNone/>
            </a:pPr>
            <a:endParaRPr lang="en-GB" sz="1200" i="1" dirty="0">
              <a:latin typeface="Arial" panose="020B0604020202020204" pitchFamily="34" charset="0"/>
              <a:cs typeface="Arial" panose="020B0604020202020204" pitchFamily="34" charset="0"/>
            </a:endParaRPr>
          </a:p>
          <a:p>
            <a:pPr marL="171450" indent="-171450">
              <a:buFont typeface="Arial" panose="020B0604020202020204" pitchFamily="34" charset="0"/>
              <a:buChar char="•"/>
            </a:pPr>
            <a:r>
              <a:rPr lang="en-GB" sz="1200" i="0" dirty="0">
                <a:latin typeface="Arial" panose="020B0604020202020204" pitchFamily="34" charset="0"/>
                <a:cs typeface="Arial" panose="020B0604020202020204" pitchFamily="34" charset="0"/>
              </a:rPr>
              <a:t>This is a customisable slide that allows you to create your own scenario/s for a discussion about potential barriers to access and how these can be reduced.  </a:t>
            </a:r>
          </a:p>
          <a:p>
            <a:pPr marL="171450" indent="-171450">
              <a:buFont typeface="Arial" panose="020B0604020202020204" pitchFamily="34" charset="0"/>
              <a:buChar char="•"/>
            </a:pPr>
            <a:endParaRPr lang="en-GB" sz="1200" i="0" dirty="0">
              <a:latin typeface="Arial" panose="020B0604020202020204" pitchFamily="34" charset="0"/>
              <a:cs typeface="Arial" panose="020B0604020202020204" pitchFamily="34" charset="0"/>
            </a:endParaRPr>
          </a:p>
          <a:p>
            <a:pPr marL="0" indent="0">
              <a:buFont typeface="Arial" panose="020B0604020202020204" pitchFamily="34" charset="0"/>
              <a:buNone/>
            </a:pPr>
            <a:r>
              <a:rPr lang="en-GB" sz="1200" b="1" i="0" dirty="0">
                <a:latin typeface="Arial" panose="020B0604020202020204" pitchFamily="34" charset="0"/>
                <a:cs typeface="Arial" panose="020B0604020202020204" pitchFamily="34" charset="0"/>
              </a:rPr>
              <a:t>An example of a scenario has been provided by the Consultation Group who helped in the development of this resource:</a:t>
            </a:r>
          </a:p>
          <a:p>
            <a:pPr marL="0" indent="0">
              <a:buFont typeface="Arial" panose="020B0604020202020204" pitchFamily="34" charset="0"/>
              <a:buNone/>
            </a:pPr>
            <a:endParaRPr lang="en-GB" sz="1200" i="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b="1" i="0" dirty="0">
                <a:effectLst/>
                <a:latin typeface="Arial" panose="020B0604020202020204" pitchFamily="34" charset="0"/>
                <a:ea typeface="Calibri" panose="020F0502020204030204" pitchFamily="34" charset="0"/>
                <a:cs typeface="Arial" panose="020B0604020202020204" pitchFamily="34" charset="0"/>
              </a:rPr>
              <a:t>Scenario: A child with VI (print size N24) taking part in a Coding lesson with their class. </a:t>
            </a:r>
          </a:p>
          <a:p>
            <a:pPr marL="0" indent="0">
              <a:buFont typeface="Arial" panose="020B0604020202020204" pitchFamily="34" charset="0"/>
              <a:buNone/>
            </a:pPr>
            <a:endParaRPr lang="en-GB" sz="1200" i="0" dirty="0">
              <a:effectLst/>
              <a:latin typeface="Arial" panose="020B0604020202020204" pitchFamily="34" charset="0"/>
              <a:ea typeface="Calibri" panose="020F0502020204030204" pitchFamily="34" charset="0"/>
              <a:cs typeface="Arial" panose="020B0604020202020204" pitchFamily="34" charset="0"/>
            </a:endParaRPr>
          </a:p>
          <a:p>
            <a:pPr marL="0" indent="0">
              <a:buFont typeface="Arial" panose="020B0604020202020204" pitchFamily="34" charset="0"/>
              <a:buNone/>
            </a:pPr>
            <a:r>
              <a:rPr lang="en-GB" sz="1200" i="0" dirty="0">
                <a:effectLst/>
                <a:latin typeface="Arial" panose="020B0604020202020204" pitchFamily="34" charset="0"/>
                <a:ea typeface="Calibri" panose="020F0502020204030204" pitchFamily="34" charset="0"/>
                <a:cs typeface="Arial" panose="020B0604020202020204" pitchFamily="34" charset="0"/>
              </a:rPr>
              <a:t>The class are using a computer program (Scratch) and are working in pairs to complete tasks set.</a:t>
            </a:r>
          </a:p>
          <a:p>
            <a:pPr marL="228600">
              <a:lnSpc>
                <a:spcPct val="107000"/>
              </a:lnSpc>
              <a:spcAft>
                <a:spcPts val="800"/>
              </a:spcAft>
            </a:pPr>
            <a:endParaRPr lang="en-GB" sz="1200" i="0" dirty="0">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1200" i="0" dirty="0">
                <a:effectLst/>
                <a:latin typeface="Arial" panose="020B0604020202020204" pitchFamily="34" charset="0"/>
                <a:ea typeface="Calibri" panose="020F0502020204030204" pitchFamily="34" charset="0"/>
                <a:cs typeface="Arial" panose="020B0604020202020204" pitchFamily="34" charset="0"/>
              </a:rPr>
              <a:t>Reducing barriers to access:</a:t>
            </a:r>
          </a:p>
          <a:p>
            <a:pPr>
              <a:lnSpc>
                <a:spcPct val="107000"/>
              </a:lnSpc>
              <a:spcAft>
                <a:spcPts val="800"/>
              </a:spcAft>
            </a:pPr>
            <a:endParaRPr lang="en-GB" sz="1200" i="0" dirty="0">
              <a:effectLst/>
              <a:latin typeface="Arial" panose="020B060402020202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1200" i="0" dirty="0">
                <a:effectLst/>
                <a:latin typeface="Arial" panose="020B0604020202020204" pitchFamily="34" charset="0"/>
                <a:ea typeface="Calibri" panose="020F0502020204030204" pitchFamily="34" charset="0"/>
                <a:cs typeface="Arial" panose="020B0604020202020204" pitchFamily="34" charset="0"/>
              </a:rPr>
              <a:t>-Previous assessment of coding programs to learn whether program is applicable for child with VI to access visually.</a:t>
            </a:r>
            <a:endParaRPr lang="en-GB" sz="1200" i="0" dirty="0">
              <a:effectLst/>
              <a:latin typeface="Arial" panose="020B060402020202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1200" i="0" dirty="0">
                <a:effectLst/>
                <a:latin typeface="Arial" panose="020B0604020202020204" pitchFamily="34" charset="0"/>
                <a:ea typeface="Calibri" panose="020F0502020204030204" pitchFamily="34" charset="0"/>
                <a:cs typeface="Arial" panose="020B0604020202020204" pitchFamily="34" charset="0"/>
              </a:rPr>
              <a:t>-Pre-teaching may need to take place to ensure child knows what coding is/what it is used for/purpose of lesson.</a:t>
            </a:r>
            <a:endParaRPr lang="en-GB" sz="1200" i="0" dirty="0">
              <a:effectLst/>
              <a:latin typeface="Arial" panose="020B060402020202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1200" i="0" dirty="0">
                <a:effectLst/>
                <a:latin typeface="Arial" panose="020B0604020202020204" pitchFamily="34" charset="0"/>
                <a:ea typeface="Calibri" panose="020F0502020204030204" pitchFamily="34" charset="0"/>
                <a:cs typeface="Arial" panose="020B0604020202020204" pitchFamily="34" charset="0"/>
              </a:rPr>
              <a:t>-If program is not accessible, is there another way to make coding accessible to learner, so that they can work collaboratively on tasks with peer(s)? e.g. consider tech such as </a:t>
            </a:r>
            <a:r>
              <a:rPr lang="en-GB" sz="1200" i="0" dirty="0" err="1">
                <a:effectLst/>
                <a:latin typeface="Arial" panose="020B0604020202020204" pitchFamily="34" charset="0"/>
                <a:ea typeface="Calibri" panose="020F0502020204030204" pitchFamily="34" charset="0"/>
                <a:cs typeface="Arial" panose="020B0604020202020204" pitchFamily="34" charset="0"/>
              </a:rPr>
              <a:t>CodeJumper</a:t>
            </a:r>
            <a:r>
              <a:rPr lang="en-GB" sz="1200" i="0" dirty="0">
                <a:effectLst/>
                <a:latin typeface="Arial" panose="020B0604020202020204" pitchFamily="34" charset="0"/>
                <a:ea typeface="Calibri" panose="020F0502020204030204" pitchFamily="34" charset="0"/>
                <a:cs typeface="Arial" panose="020B0604020202020204" pitchFamily="34" charset="0"/>
              </a:rPr>
              <a:t>.</a:t>
            </a:r>
            <a:endParaRPr lang="en-GB" sz="1200" i="0" dirty="0">
              <a:effectLst/>
              <a:latin typeface="Arial" panose="020B060402020202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1200" i="0" dirty="0">
                <a:effectLst/>
                <a:latin typeface="Arial" panose="020B0604020202020204" pitchFamily="34" charset="0"/>
                <a:ea typeface="Calibri" panose="020F0502020204030204" pitchFamily="34" charset="0"/>
                <a:cs typeface="Arial" panose="020B0604020202020204" pitchFamily="34" charset="0"/>
              </a:rPr>
              <a:t>-Teach Child/peer/staff how to use </a:t>
            </a:r>
            <a:r>
              <a:rPr lang="en-GB" sz="1200" i="0" dirty="0" err="1">
                <a:effectLst/>
                <a:latin typeface="Arial" panose="020B0604020202020204" pitchFamily="34" charset="0"/>
                <a:ea typeface="Calibri" panose="020F0502020204030204" pitchFamily="34" charset="0"/>
                <a:cs typeface="Arial" panose="020B0604020202020204" pitchFamily="34" charset="0"/>
              </a:rPr>
              <a:t>CodeJumper</a:t>
            </a:r>
            <a:r>
              <a:rPr lang="en-GB" sz="1200" i="0" dirty="0">
                <a:effectLst/>
                <a:latin typeface="Arial" panose="020B0604020202020204" pitchFamily="34" charset="0"/>
                <a:ea typeface="Calibri" panose="020F0502020204030204" pitchFamily="34" charset="0"/>
                <a:cs typeface="Arial" panose="020B0604020202020204" pitchFamily="34" charset="0"/>
              </a:rPr>
              <a:t> to access Coding lessons in accessible way.</a:t>
            </a:r>
            <a:endParaRPr lang="en-GB" sz="1200" i="0" dirty="0">
              <a:effectLst/>
              <a:latin typeface="Arial" panose="020B0604020202020204" pitchFamily="34" charset="0"/>
              <a:ea typeface="Calibri" panose="020F0502020204030204" pitchFamily="34" charset="0"/>
              <a:cs typeface="Times New Roman" panose="02020603050405020304" pitchFamily="18" charset="0"/>
            </a:endParaRPr>
          </a:p>
          <a:p>
            <a:pPr marL="228600">
              <a:lnSpc>
                <a:spcPct val="107000"/>
              </a:lnSpc>
              <a:spcAft>
                <a:spcPts val="800"/>
              </a:spcAft>
            </a:pPr>
            <a:r>
              <a:rPr lang="en-GB" sz="1200" i="0" dirty="0">
                <a:effectLst/>
                <a:latin typeface="Arial" panose="020B0604020202020204" pitchFamily="34" charset="0"/>
                <a:ea typeface="Calibri" panose="020F0502020204030204" pitchFamily="34" charset="0"/>
                <a:cs typeface="Arial" panose="020B0604020202020204" pitchFamily="34" charset="0"/>
              </a:rPr>
              <a:t>-Consider how child with VI will access Coding in the next academic year, as this is something that is considered in Digital Tech lessons every year at a different academic level.</a:t>
            </a:r>
            <a:endParaRPr lang="en-GB" sz="1200" i="0" dirty="0">
              <a:effectLst/>
              <a:latin typeface="Arial" panose="020B0604020202020204" pitchFamily="34" charset="0"/>
              <a:ea typeface="Calibri" panose="020F0502020204030204" pitchFamily="34" charset="0"/>
              <a:cs typeface="Times New Roman" panose="02020603050405020304" pitchFamily="18" charset="0"/>
            </a:endParaRP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GB" i="1"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5FF31439-7C6A-4E4D-B290-0D604FA9395E}" type="slidenum">
              <a:rPr lang="en-GB" smtClean="0"/>
              <a:t>9</a:t>
            </a:fld>
            <a:endParaRPr lang="en-GB"/>
          </a:p>
        </p:txBody>
      </p:sp>
    </p:spTree>
    <p:extLst>
      <p:ext uri="{BB962C8B-B14F-4D97-AF65-F5344CB8AC3E}">
        <p14:creationId xmlns:p14="http://schemas.microsoft.com/office/powerpoint/2010/main" val="19013606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7979D7-8BF2-DD6B-A3E9-49BC7B51CD23}"/>
              </a:ext>
            </a:extLst>
          </p:cNvPr>
          <p:cNvSpPr>
            <a:spLocks noGrp="1"/>
          </p:cNvSpPr>
          <p:nvPr>
            <p:ph type="ctrTitle"/>
          </p:nvPr>
        </p:nvSpPr>
        <p:spPr>
          <a:xfrm>
            <a:off x="599440" y="1122363"/>
            <a:ext cx="9458960" cy="2387600"/>
          </a:xfrm>
        </p:spPr>
        <p:txBody>
          <a:bodyPr anchor="b">
            <a:normAutofit/>
          </a:bodyPr>
          <a:lstStyle>
            <a:lvl1pPr algn="l">
              <a:defRPr sz="5400"/>
            </a:lvl1pPr>
          </a:lstStyle>
          <a:p>
            <a:r>
              <a:rPr lang="en-GB"/>
              <a:t>Click to edit Master title style</a:t>
            </a:r>
            <a:endParaRPr lang="en-GB" dirty="0"/>
          </a:p>
        </p:txBody>
      </p:sp>
      <p:sp>
        <p:nvSpPr>
          <p:cNvPr id="3" name="Subtitle 2">
            <a:extLst>
              <a:ext uri="{FF2B5EF4-FFF2-40B4-BE49-F238E27FC236}">
                <a16:creationId xmlns:a16="http://schemas.microsoft.com/office/drawing/2014/main" id="{D2B03C5E-A375-D7DD-CCB9-CBACEBE246A3}"/>
              </a:ext>
            </a:extLst>
          </p:cNvPr>
          <p:cNvSpPr>
            <a:spLocks noGrp="1"/>
          </p:cNvSpPr>
          <p:nvPr>
            <p:ph type="subTitle" idx="1"/>
          </p:nvPr>
        </p:nvSpPr>
        <p:spPr>
          <a:xfrm>
            <a:off x="599440" y="3602038"/>
            <a:ext cx="9458960" cy="1655762"/>
          </a:xfrm>
        </p:spPr>
        <p:txBody>
          <a:bodyPr>
            <a:normAutofit/>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dirty="0"/>
              <a:t>Click to edit Master subtitle style</a:t>
            </a:r>
          </a:p>
        </p:txBody>
      </p:sp>
    </p:spTree>
    <p:extLst>
      <p:ext uri="{BB962C8B-B14F-4D97-AF65-F5344CB8AC3E}">
        <p14:creationId xmlns:p14="http://schemas.microsoft.com/office/powerpoint/2010/main" val="966519333"/>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Image x 2">
    <p:spTree>
      <p:nvGrpSpPr>
        <p:cNvPr id="1" name=""/>
        <p:cNvGrpSpPr/>
        <p:nvPr/>
      </p:nvGrpSpPr>
      <p:grpSpPr>
        <a:xfrm>
          <a:off x="0" y="0"/>
          <a:ext cx="0" cy="0"/>
          <a:chOff x="0" y="0"/>
          <a:chExt cx="0" cy="0"/>
        </a:xfrm>
      </p:grpSpPr>
      <p:sp>
        <p:nvSpPr>
          <p:cNvPr id="5" name="Title 1">
            <a:extLst>
              <a:ext uri="{FF2B5EF4-FFF2-40B4-BE49-F238E27FC236}">
                <a16:creationId xmlns:a16="http://schemas.microsoft.com/office/drawing/2014/main" id="{A79E4E14-DCE3-B911-1740-2456102E1295}"/>
              </a:ext>
            </a:extLst>
          </p:cNvPr>
          <p:cNvSpPr>
            <a:spLocks noGrp="1"/>
          </p:cNvSpPr>
          <p:nvPr>
            <p:ph type="title"/>
          </p:nvPr>
        </p:nvSpPr>
        <p:spPr>
          <a:xfrm>
            <a:off x="1249680" y="365125"/>
            <a:ext cx="8544560" cy="1325563"/>
          </a:xfrm>
          <a:prstGeom prst="rect">
            <a:avLst/>
          </a:prstGeom>
        </p:spPr>
        <p:txBody>
          <a:bodyPr/>
          <a:lstStyle/>
          <a:p>
            <a:r>
              <a:rPr lang="en-GB"/>
              <a:t>Click to edit Master title style</a:t>
            </a:r>
            <a:endParaRPr lang="en-GB" dirty="0"/>
          </a:p>
        </p:txBody>
      </p:sp>
      <p:sp>
        <p:nvSpPr>
          <p:cNvPr id="6" name="Text Placeholder 2">
            <a:extLst>
              <a:ext uri="{FF2B5EF4-FFF2-40B4-BE49-F238E27FC236}">
                <a16:creationId xmlns:a16="http://schemas.microsoft.com/office/drawing/2014/main" id="{ED379978-41B2-27EF-D699-F5C185542928}"/>
              </a:ext>
            </a:extLst>
          </p:cNvPr>
          <p:cNvSpPr>
            <a:spLocks noGrp="1"/>
          </p:cNvSpPr>
          <p:nvPr>
            <p:ph type="body" idx="1"/>
          </p:nvPr>
        </p:nvSpPr>
        <p:spPr>
          <a:xfrm>
            <a:off x="558800" y="1690688"/>
            <a:ext cx="5157787"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55308" y="2505075"/>
            <a:ext cx="5157787"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Text Placeholder 4">
            <a:extLst>
              <a:ext uri="{FF2B5EF4-FFF2-40B4-BE49-F238E27FC236}">
                <a16:creationId xmlns:a16="http://schemas.microsoft.com/office/drawing/2014/main" id="{624F9C77-9CAC-8AC1-38B1-1CC48D570E98}"/>
              </a:ext>
            </a:extLst>
          </p:cNvPr>
          <p:cNvSpPr>
            <a:spLocks noGrp="1"/>
          </p:cNvSpPr>
          <p:nvPr>
            <p:ph type="body" sz="quarter" idx="3"/>
          </p:nvPr>
        </p:nvSpPr>
        <p:spPr>
          <a:xfrm>
            <a:off x="6172200" y="1681163"/>
            <a:ext cx="5183188" cy="82391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9" name="Content Placeholder 5">
            <a:extLst>
              <a:ext uri="{FF2B5EF4-FFF2-40B4-BE49-F238E27FC236}">
                <a16:creationId xmlns:a16="http://schemas.microsoft.com/office/drawing/2014/main" id="{3D480B58-F81A-C04A-EAD3-D8EBF34EBFB3}"/>
              </a:ext>
            </a:extLst>
          </p:cNvPr>
          <p:cNvSpPr>
            <a:spLocks noGrp="1"/>
          </p:cNvSpPr>
          <p:nvPr>
            <p:ph sz="quarter" idx="4"/>
          </p:nvPr>
        </p:nvSpPr>
        <p:spPr>
          <a:xfrm>
            <a:off x="6172200" y="2505075"/>
            <a:ext cx="5183188" cy="3684588"/>
          </a:xfrm>
          <a:prstGeom prst="rect">
            <a:avLst/>
          </a:prstGeo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10" name="Rectangle 9">
            <a:extLst>
              <a:ext uri="{FF2B5EF4-FFF2-40B4-BE49-F238E27FC236}">
                <a16:creationId xmlns:a16="http://schemas.microsoft.com/office/drawing/2014/main" id="{1710905C-757E-0B1D-4C14-8259B0854477}"/>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spTree>
    <p:extLst>
      <p:ext uri="{BB962C8B-B14F-4D97-AF65-F5344CB8AC3E}">
        <p14:creationId xmlns:p14="http://schemas.microsoft.com/office/powerpoint/2010/main" val="3222661791"/>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harity number slide">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1590639B-1DA3-BCCC-3AE2-0DFDB4E5AA17}"/>
              </a:ext>
            </a:extLst>
          </p:cNvPr>
          <p:cNvSpPr txBox="1"/>
          <p:nvPr userDrawn="1"/>
        </p:nvSpPr>
        <p:spPr>
          <a:xfrm>
            <a:off x="6647498" y="6307138"/>
            <a:ext cx="5351462" cy="415498"/>
          </a:xfrm>
          <a:prstGeom prst="rect">
            <a:avLst/>
          </a:prstGeom>
          <a:noFill/>
        </p:spPr>
        <p:txBody>
          <a:bodyPr>
            <a:spAutoFit/>
          </a:bodyPr>
          <a:lstStyle/>
          <a:p>
            <a:pPr eaLnBrk="1" fontAlgn="auto" hangingPunct="1">
              <a:spcBef>
                <a:spcPts val="0"/>
              </a:spcBef>
              <a:spcAft>
                <a:spcPts val="0"/>
              </a:spcAft>
              <a:defRPr/>
            </a:pPr>
            <a:r>
              <a:rPr lang="en-GB" sz="1050" dirty="0">
                <a:latin typeface="Ingra" pitchFamily="2" charset="77"/>
              </a:rPr>
              <a:t>© RNIB registered charity in England and Wales (226227), Scotland (SC039316), Isle of Man (1226). Also operating in Northern Ireland.</a:t>
            </a:r>
          </a:p>
        </p:txBody>
      </p:sp>
    </p:spTree>
    <p:extLst>
      <p:ext uri="{BB962C8B-B14F-4D97-AF65-F5344CB8AC3E}">
        <p14:creationId xmlns:p14="http://schemas.microsoft.com/office/powerpoint/2010/main" val="2165072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35ADE6-6467-4D5A-7ADE-AE34C1DBD093}"/>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id="{42025071-4CBC-56D7-6062-3D4246001D97}"/>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32482957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A119FF6-22F8-41B4-21A8-6C7DC35B791A}"/>
              </a:ext>
            </a:extLst>
          </p:cNvPr>
          <p:cNvSpPr>
            <a:spLocks noGrp="1"/>
          </p:cNvSpPr>
          <p:nvPr>
            <p:ph type="title"/>
          </p:nvPr>
        </p:nvSpPr>
        <p:spPr>
          <a:xfrm>
            <a:off x="831850" y="1709738"/>
            <a:ext cx="9013190" cy="2852737"/>
          </a:xfrm>
        </p:spPr>
        <p:txBody>
          <a:bodyPr anchor="b"/>
          <a:lstStyle>
            <a:lvl1pPr>
              <a:defRPr sz="6000"/>
            </a:lvl1pPr>
          </a:lstStyle>
          <a:p>
            <a:r>
              <a:rPr lang="en-GB"/>
              <a:t>Click to edit Master title style</a:t>
            </a:r>
          </a:p>
        </p:txBody>
      </p:sp>
      <p:sp>
        <p:nvSpPr>
          <p:cNvPr id="3" name="Text Placeholder 2">
            <a:extLst>
              <a:ext uri="{FF2B5EF4-FFF2-40B4-BE49-F238E27FC236}">
                <a16:creationId xmlns:a16="http://schemas.microsoft.com/office/drawing/2014/main" id="{783C3A2F-5EE9-2881-3076-4DCD062D925C}"/>
              </a:ext>
            </a:extLst>
          </p:cNvPr>
          <p:cNvSpPr>
            <a:spLocks noGrp="1"/>
          </p:cNvSpPr>
          <p:nvPr>
            <p:ph type="body" idx="1"/>
          </p:nvPr>
        </p:nvSpPr>
        <p:spPr>
          <a:xfrm>
            <a:off x="831850" y="4589463"/>
            <a:ext cx="901319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23800395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377537-D879-5EE2-24E9-75E68A657234}"/>
              </a:ext>
            </a:extLst>
          </p:cNvPr>
          <p:cNvSpPr>
            <a:spLocks noGrp="1"/>
          </p:cNvSpPr>
          <p:nvPr>
            <p:ph type="title"/>
          </p:nvPr>
        </p:nvSpPr>
        <p:spPr/>
        <p:txBody>
          <a:bodyPr/>
          <a:lstStyle/>
          <a:p>
            <a:r>
              <a:rPr lang="en-GB"/>
              <a:t>Click to edit Master title style</a:t>
            </a:r>
            <a:endParaRPr lang="en-GB" dirty="0"/>
          </a:p>
        </p:txBody>
      </p:sp>
      <p:sp>
        <p:nvSpPr>
          <p:cNvPr id="3" name="Content Placeholder 2">
            <a:extLst>
              <a:ext uri="{FF2B5EF4-FFF2-40B4-BE49-F238E27FC236}">
                <a16:creationId xmlns:a16="http://schemas.microsoft.com/office/drawing/2014/main" id="{F91503F8-222A-3BC6-011E-52149677E284}"/>
              </a:ext>
            </a:extLst>
          </p:cNvPr>
          <p:cNvSpPr>
            <a:spLocks noGrp="1"/>
          </p:cNvSpPr>
          <p:nvPr>
            <p:ph sz="half" idx="1"/>
          </p:nvPr>
        </p:nvSpPr>
        <p:spPr>
          <a:xfrm>
            <a:off x="838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GB" dirty="0"/>
          </a:p>
        </p:txBody>
      </p:sp>
      <p:sp>
        <p:nvSpPr>
          <p:cNvPr id="4" name="Content Placeholder 3">
            <a:extLst>
              <a:ext uri="{FF2B5EF4-FFF2-40B4-BE49-F238E27FC236}">
                <a16:creationId xmlns:a16="http://schemas.microsoft.com/office/drawing/2014/main" id="{599C0211-4C2C-6658-1897-A2155154EDAB}"/>
              </a:ext>
            </a:extLst>
          </p:cNvPr>
          <p:cNvSpPr>
            <a:spLocks noGrp="1"/>
          </p:cNvSpPr>
          <p:nvPr>
            <p:ph sz="half" idx="2"/>
          </p:nvPr>
        </p:nvSpPr>
        <p:spPr>
          <a:xfrm>
            <a:off x="6172200" y="1825625"/>
            <a:ext cx="5181600" cy="435133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1441762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19AB4A-1E57-36CD-0904-0D33EB15FB5C}"/>
              </a:ext>
            </a:extLst>
          </p:cNvPr>
          <p:cNvSpPr>
            <a:spLocks noGrp="1"/>
          </p:cNvSpPr>
          <p:nvPr>
            <p:ph type="title"/>
          </p:nvPr>
        </p:nvSpPr>
        <p:spPr>
          <a:xfrm>
            <a:off x="1249680" y="365125"/>
            <a:ext cx="8544560" cy="1325563"/>
          </a:xfrm>
        </p:spPr>
        <p:txBody>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5921DBCB-FB8E-E222-1701-3A15F1293C6D}"/>
              </a:ext>
            </a:extLst>
          </p:cNvPr>
          <p:cNvSpPr>
            <a:spLocks noGrp="1"/>
          </p:cNvSpPr>
          <p:nvPr>
            <p:ph type="body" idx="1"/>
          </p:nvPr>
        </p:nvSpPr>
        <p:spPr>
          <a:xfrm>
            <a:off x="558800" y="1690688"/>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4" name="Content Placeholder 3">
            <a:extLst>
              <a:ext uri="{FF2B5EF4-FFF2-40B4-BE49-F238E27FC236}">
                <a16:creationId xmlns:a16="http://schemas.microsoft.com/office/drawing/2014/main" id="{11C37664-1662-EC63-9EF7-99BCA8815F88}"/>
              </a:ext>
            </a:extLst>
          </p:cNvPr>
          <p:cNvSpPr>
            <a:spLocks noGrp="1"/>
          </p:cNvSpPr>
          <p:nvPr>
            <p:ph sz="half" idx="2"/>
          </p:nvPr>
        </p:nvSpPr>
        <p:spPr>
          <a:xfrm>
            <a:off x="555308" y="2505075"/>
            <a:ext cx="5157787"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5" name="Text Placeholder 4">
            <a:extLst>
              <a:ext uri="{FF2B5EF4-FFF2-40B4-BE49-F238E27FC236}">
                <a16:creationId xmlns:a16="http://schemas.microsoft.com/office/drawing/2014/main" id="{BD1F69E5-CD5D-A602-C436-C7B57BEC9241}"/>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GB"/>
              <a:t>Click to edit Master text styles</a:t>
            </a:r>
          </a:p>
        </p:txBody>
      </p:sp>
      <p:sp>
        <p:nvSpPr>
          <p:cNvPr id="6" name="Content Placeholder 5">
            <a:extLst>
              <a:ext uri="{FF2B5EF4-FFF2-40B4-BE49-F238E27FC236}">
                <a16:creationId xmlns:a16="http://schemas.microsoft.com/office/drawing/2014/main" id="{679AE2B4-73A6-965B-18E0-CF874A785D4C}"/>
              </a:ext>
            </a:extLst>
          </p:cNvPr>
          <p:cNvSpPr>
            <a:spLocks noGrp="1"/>
          </p:cNvSpPr>
          <p:nvPr>
            <p:ph sz="quarter" idx="4"/>
          </p:nvPr>
        </p:nvSpPr>
        <p:spPr>
          <a:xfrm>
            <a:off x="6172200" y="2505075"/>
            <a:ext cx="5183188" cy="3684588"/>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Tree>
    <p:extLst>
      <p:ext uri="{BB962C8B-B14F-4D97-AF65-F5344CB8AC3E}">
        <p14:creationId xmlns:p14="http://schemas.microsoft.com/office/powerpoint/2010/main" val="20437809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B62FB7-4247-87C8-0B67-2F0EC6D64547}"/>
              </a:ext>
            </a:extLst>
          </p:cNvPr>
          <p:cNvSpPr>
            <a:spLocks noGrp="1"/>
          </p:cNvSpPr>
          <p:nvPr>
            <p:ph type="title"/>
          </p:nvPr>
        </p:nvSpPr>
        <p:spPr/>
        <p:txBody>
          <a:bodyPr/>
          <a:lstStyle/>
          <a:p>
            <a:r>
              <a:rPr lang="en-GB"/>
              <a:t>Click to edit Master title style</a:t>
            </a:r>
          </a:p>
        </p:txBody>
      </p:sp>
    </p:spTree>
    <p:extLst>
      <p:ext uri="{BB962C8B-B14F-4D97-AF65-F5344CB8AC3E}">
        <p14:creationId xmlns:p14="http://schemas.microsoft.com/office/powerpoint/2010/main" val="7434902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Section starter">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A9D9CD4F-1329-DE3F-8CF9-D847FBAC72FD}"/>
              </a:ext>
            </a:extLst>
          </p:cNvPr>
          <p:cNvSpPr/>
          <p:nvPr userDrawn="1"/>
        </p:nvSpPr>
        <p:spPr>
          <a:xfrm>
            <a:off x="0" y="0"/>
            <a:ext cx="12192000" cy="6858000"/>
          </a:xfrm>
          <a:prstGeom prst="rect">
            <a:avLst/>
          </a:prstGeom>
          <a:solidFill>
            <a:srgbClr val="0098B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n>
                <a:noFill/>
              </a:ln>
              <a:solidFill>
                <a:schemeClr val="bg1">
                  <a:lumMod val="65000"/>
                </a:schemeClr>
              </a:solidFill>
            </a:endParaRPr>
          </a:p>
        </p:txBody>
      </p:sp>
      <p:sp>
        <p:nvSpPr>
          <p:cNvPr id="9" name="Title 8">
            <a:extLst>
              <a:ext uri="{FF2B5EF4-FFF2-40B4-BE49-F238E27FC236}">
                <a16:creationId xmlns:a16="http://schemas.microsoft.com/office/drawing/2014/main" id="{EC6FCCB0-A624-7AF7-87A5-71303F6EBAE1}"/>
              </a:ext>
            </a:extLst>
          </p:cNvPr>
          <p:cNvSpPr>
            <a:spLocks noGrp="1"/>
          </p:cNvSpPr>
          <p:nvPr>
            <p:ph type="title"/>
          </p:nvPr>
        </p:nvSpPr>
        <p:spPr>
          <a:xfrm>
            <a:off x="949960" y="2550160"/>
            <a:ext cx="10515600" cy="1229677"/>
          </a:xfrm>
        </p:spPr>
        <p:txBody>
          <a:bodyPr>
            <a:normAutofit/>
          </a:bodyPr>
          <a:lstStyle>
            <a:lvl1pPr algn="ctr">
              <a:defRPr sz="4400">
                <a:solidFill>
                  <a:schemeClr val="bg1"/>
                </a:solidFill>
              </a:defRPr>
            </a:lvl1pPr>
          </a:lstStyle>
          <a:p>
            <a:r>
              <a:rPr lang="en-GB"/>
              <a:t>Click to edit Master title style</a:t>
            </a:r>
            <a:endParaRPr lang="en-GB" dirty="0"/>
          </a:p>
        </p:txBody>
      </p:sp>
    </p:spTree>
    <p:extLst>
      <p:ext uri="{BB962C8B-B14F-4D97-AF65-F5344CB8AC3E}">
        <p14:creationId xmlns:p14="http://schemas.microsoft.com/office/powerpoint/2010/main" val="4218420777"/>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userDrawn="1">
  <p:cSld name="1_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401DE180-89D7-7645-3FC4-94E903A67607}"/>
              </a:ext>
            </a:extLst>
          </p:cNvPr>
          <p:cNvSpPr>
            <a:spLocks noGrp="1"/>
          </p:cNvSpPr>
          <p:nvPr>
            <p:ph type="dt" sz="half" idx="10"/>
          </p:nvPr>
        </p:nvSpPr>
        <p:spPr>
          <a:xfrm>
            <a:off x="838200" y="6356350"/>
            <a:ext cx="2743200" cy="365125"/>
          </a:xfrm>
          <a:prstGeom prst="rect">
            <a:avLst/>
          </a:prstGeom>
        </p:spPr>
        <p:txBody>
          <a:bodyPr/>
          <a:lstStyle/>
          <a:p>
            <a:fld id="{DDD0D54A-6D25-3242-B1EA-8B20045BAAA1}" type="datetimeFigureOut">
              <a:rPr lang="en-GB" smtClean="0"/>
              <a:t>13/09/2023</a:t>
            </a:fld>
            <a:endParaRPr lang="en-GB"/>
          </a:p>
        </p:txBody>
      </p:sp>
      <p:sp>
        <p:nvSpPr>
          <p:cNvPr id="4" name="Footer Placeholder 3">
            <a:extLst>
              <a:ext uri="{FF2B5EF4-FFF2-40B4-BE49-F238E27FC236}">
                <a16:creationId xmlns:a16="http://schemas.microsoft.com/office/drawing/2014/main" id="{82A88DB2-D140-82D8-98E5-789075DB72AC}"/>
              </a:ext>
            </a:extLst>
          </p:cNvPr>
          <p:cNvSpPr>
            <a:spLocks noGrp="1"/>
          </p:cNvSpPr>
          <p:nvPr>
            <p:ph type="ftr" sz="quarter" idx="11"/>
          </p:nvPr>
        </p:nvSpPr>
        <p:spPr>
          <a:xfrm>
            <a:off x="4038600" y="6356350"/>
            <a:ext cx="4114800" cy="365125"/>
          </a:xfrm>
          <a:prstGeom prst="rect">
            <a:avLst/>
          </a:prstGeom>
        </p:spPr>
        <p:txBody>
          <a:bodyPr/>
          <a:lstStyle/>
          <a:p>
            <a:endParaRPr lang="en-GB"/>
          </a:p>
        </p:txBody>
      </p:sp>
      <p:sp>
        <p:nvSpPr>
          <p:cNvPr id="5" name="Slide Number Placeholder 4">
            <a:extLst>
              <a:ext uri="{FF2B5EF4-FFF2-40B4-BE49-F238E27FC236}">
                <a16:creationId xmlns:a16="http://schemas.microsoft.com/office/drawing/2014/main" id="{441B1BE6-C0D9-D072-211B-D10F502092B5}"/>
              </a:ext>
            </a:extLst>
          </p:cNvPr>
          <p:cNvSpPr>
            <a:spLocks noGrp="1"/>
          </p:cNvSpPr>
          <p:nvPr>
            <p:ph type="sldNum" sz="quarter" idx="12"/>
          </p:nvPr>
        </p:nvSpPr>
        <p:spPr>
          <a:xfrm>
            <a:off x="8610600" y="6356350"/>
            <a:ext cx="2743200" cy="365125"/>
          </a:xfrm>
          <a:prstGeom prst="rect">
            <a:avLst/>
          </a:prstGeom>
        </p:spPr>
        <p:txBody>
          <a:bodyPr/>
          <a:lstStyle/>
          <a:p>
            <a:fld id="{BD67F713-26CB-0945-8C63-C4B3CBAA6489}" type="slidenum">
              <a:rPr lang="en-GB" smtClean="0"/>
              <a:t>‹#›</a:t>
            </a:fld>
            <a:endParaRPr lang="en-GB"/>
          </a:p>
        </p:txBody>
      </p:sp>
    </p:spTree>
    <p:extLst>
      <p:ext uri="{BB962C8B-B14F-4D97-AF65-F5344CB8AC3E}">
        <p14:creationId xmlns:p14="http://schemas.microsoft.com/office/powerpoint/2010/main" val="3667656719"/>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Image x1">
    <p:spTree>
      <p:nvGrpSpPr>
        <p:cNvPr id="1" name=""/>
        <p:cNvGrpSpPr/>
        <p:nvPr/>
      </p:nvGrpSpPr>
      <p:grpSpPr>
        <a:xfrm>
          <a:off x="0" y="0"/>
          <a:ext cx="0" cy="0"/>
          <a:chOff x="0" y="0"/>
          <a:chExt cx="0" cy="0"/>
        </a:xfrm>
      </p:grpSpPr>
      <p:sp>
        <p:nvSpPr>
          <p:cNvPr id="7" name="Content Placeholder 3">
            <a:extLst>
              <a:ext uri="{FF2B5EF4-FFF2-40B4-BE49-F238E27FC236}">
                <a16:creationId xmlns:a16="http://schemas.microsoft.com/office/drawing/2014/main" id="{D4E884A2-C0B2-C00B-5802-F25AAA3BC1AA}"/>
              </a:ext>
            </a:extLst>
          </p:cNvPr>
          <p:cNvSpPr>
            <a:spLocks noGrp="1"/>
          </p:cNvSpPr>
          <p:nvPr>
            <p:ph sz="half" idx="2"/>
          </p:nvPr>
        </p:nvSpPr>
        <p:spPr>
          <a:xfrm>
            <a:off x="568960" y="426720"/>
            <a:ext cx="11074400" cy="5762943"/>
          </a:xfrm>
          <a:prstGeom prst="rect">
            <a:avLst/>
          </a:prstGeom>
        </p:spPr>
        <p:txBody>
          <a:bodyPr/>
          <a:lstStyle>
            <a:lvl1pPr marL="0" indent="0">
              <a:buNone/>
              <a:defRPr/>
            </a:lvl1pPr>
          </a:lstStyle>
          <a:p>
            <a:pPr lvl="0"/>
            <a:endParaRPr lang="en-GB" dirty="0"/>
          </a:p>
        </p:txBody>
      </p:sp>
    </p:spTree>
    <p:extLst>
      <p:ext uri="{BB962C8B-B14F-4D97-AF65-F5344CB8AC3E}">
        <p14:creationId xmlns:p14="http://schemas.microsoft.com/office/powerpoint/2010/main" val="3982252556"/>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1.xml"/><Relationship Id="rId2" Type="http://schemas.openxmlformats.org/officeDocument/2006/relationships/slideLayout" Target="../slideLayouts/slideLayout10.xml"/><Relationship Id="rId1" Type="http://schemas.openxmlformats.org/officeDocument/2006/relationships/slideLayout" Target="../slideLayouts/slideLayout9.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8B797D6-0242-5680-5AA8-BE74C323B877}"/>
              </a:ext>
            </a:extLst>
          </p:cNvPr>
          <p:cNvSpPr>
            <a:spLocks noGrp="1"/>
          </p:cNvSpPr>
          <p:nvPr>
            <p:ph type="title"/>
          </p:nvPr>
        </p:nvSpPr>
        <p:spPr>
          <a:xfrm>
            <a:off x="1361440" y="365125"/>
            <a:ext cx="8778240" cy="1325563"/>
          </a:xfrm>
          <a:prstGeom prst="rect">
            <a:avLst/>
          </a:prstGeom>
        </p:spPr>
        <p:txBody>
          <a:bodyPr vert="horz" lIns="91440" tIns="45720" rIns="91440" bIns="45720" rtlCol="0" anchor="ctr">
            <a:normAutofit/>
          </a:bodyPr>
          <a:lstStyle/>
          <a:p>
            <a:r>
              <a:rPr lang="en-GB"/>
              <a:t>Click to edit Master title style</a:t>
            </a:r>
            <a:endParaRPr lang="en-GB" dirty="0"/>
          </a:p>
        </p:txBody>
      </p:sp>
      <p:sp>
        <p:nvSpPr>
          <p:cNvPr id="3" name="Text Placeholder 2">
            <a:extLst>
              <a:ext uri="{FF2B5EF4-FFF2-40B4-BE49-F238E27FC236}">
                <a16:creationId xmlns:a16="http://schemas.microsoft.com/office/drawing/2014/main" id="{AB877764-1D85-BF19-1981-938F976B03F8}"/>
              </a:ext>
            </a:extLst>
          </p:cNvPr>
          <p:cNvSpPr>
            <a:spLocks noGrp="1"/>
          </p:cNvSpPr>
          <p:nvPr>
            <p:ph type="body" idx="1"/>
          </p:nvPr>
        </p:nvSpPr>
        <p:spPr>
          <a:xfrm>
            <a:off x="1361440" y="1872456"/>
            <a:ext cx="8778240" cy="4351338"/>
          </a:xfrm>
          <a:prstGeom prst="rect">
            <a:avLst/>
          </a:prstGeom>
        </p:spPr>
        <p:txBody>
          <a:bodyPr vert="horz" lIns="91440" tIns="45720" rIns="91440" bIns="45720" rtlCol="0">
            <a:normAutofit/>
          </a:bodyPr>
          <a:lstStyle/>
          <a:p>
            <a:pPr lvl="0"/>
            <a:r>
              <a:rPr lang="en-GB" dirty="0"/>
              <a:t>Click to edit Master text styles</a:t>
            </a:r>
          </a:p>
          <a:p>
            <a:pPr lvl="1"/>
            <a:r>
              <a:rPr lang="en-GB" dirty="0"/>
              <a:t>Second level</a:t>
            </a:r>
          </a:p>
          <a:p>
            <a:pPr lvl="2"/>
            <a:r>
              <a:rPr lang="en-GB" dirty="0"/>
              <a:t>Third level</a:t>
            </a:r>
          </a:p>
          <a:p>
            <a:pPr lvl="3"/>
            <a:r>
              <a:rPr lang="en-GB" dirty="0"/>
              <a:t>Fourth level</a:t>
            </a:r>
          </a:p>
          <a:p>
            <a:pPr lvl="4"/>
            <a:r>
              <a:rPr lang="en-GB" dirty="0"/>
              <a:t>Fifth level</a:t>
            </a:r>
          </a:p>
        </p:txBody>
      </p:sp>
      <p:sp>
        <p:nvSpPr>
          <p:cNvPr id="7" name="Rectangle 6">
            <a:extLst>
              <a:ext uri="{FF2B5EF4-FFF2-40B4-BE49-F238E27FC236}">
                <a16:creationId xmlns:a16="http://schemas.microsoft.com/office/drawing/2014/main" id="{41397C7C-2451-2CC1-563F-D8BDE60A74CB}"/>
              </a:ext>
            </a:extLst>
          </p:cNvPr>
          <p:cNvSpPr/>
          <p:nvPr userDrawn="1"/>
        </p:nvSpPr>
        <p:spPr>
          <a:xfrm>
            <a:off x="595313" y="0"/>
            <a:ext cx="596900" cy="1443038"/>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350"/>
          </a:p>
        </p:txBody>
      </p:sp>
      <p:pic>
        <p:nvPicPr>
          <p:cNvPr id="8" name="Picture 1" descr="RNIB&#10;See differently&#10;(Logo)">
            <a:extLst>
              <a:ext uri="{FF2B5EF4-FFF2-40B4-BE49-F238E27FC236}">
                <a16:creationId xmlns:a16="http://schemas.microsoft.com/office/drawing/2014/main" id="{63CE3D43-523D-9265-6094-A9E81A8E4684}"/>
              </a:ext>
            </a:extLst>
          </p:cNvPr>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9" name="Rectangle 8">
            <a:extLst>
              <a:ext uri="{FF2B5EF4-FFF2-40B4-BE49-F238E27FC236}">
                <a16:creationId xmlns:a16="http://schemas.microsoft.com/office/drawing/2014/main" id="{5C553644-5296-649A-494E-5049BB06F6E9}"/>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31779770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71" r:id="rId8"/>
  </p:sldLayoutIdLst>
  <p:txStyles>
    <p:titleStyle>
      <a:lvl1pPr algn="l" defTabSz="914400" rtl="0" eaLnBrk="1" latinLnBrk="0" hangingPunct="1">
        <a:lnSpc>
          <a:spcPct val="90000"/>
        </a:lnSpc>
        <a:spcBef>
          <a:spcPct val="0"/>
        </a:spcBef>
        <a:buNone/>
        <a:defRPr sz="4400" b="1" kern="1200">
          <a:solidFill>
            <a:schemeClr val="tx1"/>
          </a:solidFill>
          <a:latin typeface="Arial" panose="020B0604020202020204" pitchFamily="34" charset="0"/>
          <a:ea typeface="+mj-ea"/>
          <a:cs typeface="Arial" panose="020B0604020202020204" pitchFamily="34"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Arial" panose="020B0604020202020204" pitchFamily="34" charset="0"/>
          <a:ea typeface="+mn-ea"/>
          <a:cs typeface="Arial" panose="020B0604020202020204" pitchFamily="34" charset="0"/>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08BC8B9E-7850-DBAA-67E9-2B353D30BFE4}"/>
              </a:ext>
            </a:extLst>
          </p:cNvPr>
          <p:cNvSpPr/>
          <p:nvPr userDrawn="1"/>
        </p:nvSpPr>
        <p:spPr>
          <a:xfrm>
            <a:off x="0" y="6380798"/>
            <a:ext cx="5919788" cy="117475"/>
          </a:xfrm>
          <a:prstGeom prst="rect">
            <a:avLst/>
          </a:prstGeom>
          <a:solidFill>
            <a:srgbClr val="E5007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eaLnBrk="1" fontAlgn="auto" hangingPunct="1">
              <a:spcBef>
                <a:spcPts val="0"/>
              </a:spcBef>
              <a:spcAft>
                <a:spcPts val="0"/>
              </a:spcAft>
              <a:defRPr/>
            </a:pPr>
            <a:endParaRPr lang="en-US" sz="1600" dirty="0">
              <a:solidFill>
                <a:srgbClr val="0098B9"/>
              </a:solidFill>
            </a:endParaRPr>
          </a:p>
        </p:txBody>
      </p:sp>
    </p:spTree>
    <p:extLst>
      <p:ext uri="{BB962C8B-B14F-4D97-AF65-F5344CB8AC3E}">
        <p14:creationId xmlns:p14="http://schemas.microsoft.com/office/powerpoint/2010/main" val="640814290"/>
      </p:ext>
    </p:extLst>
  </p:cSld>
  <p:clrMap bg1="lt1" tx1="dk1" bg2="lt2" tx2="dk2" accent1="accent1" accent2="accent2" accent3="accent3" accent4="accent4" accent5="accent5" accent6="accent6" hlink="hlink" folHlink="folHlink"/>
  <p:sldLayoutIdLst>
    <p:sldLayoutId id="2147483666" r:id="rId1"/>
    <p:sldLayoutId id="2147483665" r:id="rId2"/>
    <p:sldLayoutId id="2147483657" r:id="rId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1.jpeg"/><Relationship Id="rId5" Type="http://schemas.openxmlformats.org/officeDocument/2006/relationships/image" Target="../media/image4.jpeg"/><Relationship Id="rId4" Type="http://schemas.openxmlformats.org/officeDocument/2006/relationships/image" Target="../media/image3.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e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rnibbookshare.org/cms/curriculum-framework-children-and-young-people-vision-impairment-cfvi-resource-hub"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5" Type="http://schemas.openxmlformats.org/officeDocument/2006/relationships/hyperlink" Target="https://www.rnib.org.uk/professionals/health-social-care-education-professionals/education-professionals/curriculum-framework-for-children-and-young-people-with-vision-impairment/" TargetMode="External"/><Relationship Id="rId4" Type="http://schemas.openxmlformats.org/officeDocument/2006/relationships/hyperlink" Target="https://www.rnibbookshare.org/cms/technology-1"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8.xml"/><Relationship Id="rId4" Type="http://schemas.openxmlformats.org/officeDocument/2006/relationships/image" Target="../media/image6.emf"/></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E6AE2-234D-CABF-247B-D6358D85D117}"/>
              </a:ext>
            </a:extLst>
          </p:cNvPr>
          <p:cNvSpPr>
            <a:spLocks noGrp="1"/>
          </p:cNvSpPr>
          <p:nvPr>
            <p:ph type="ctrTitle"/>
          </p:nvPr>
        </p:nvSpPr>
        <p:spPr>
          <a:xfrm>
            <a:off x="685148" y="3623772"/>
            <a:ext cx="8620018" cy="1288788"/>
          </a:xfrm>
        </p:spPr>
        <p:txBody>
          <a:bodyPr>
            <a:normAutofit fontScale="90000"/>
          </a:bodyPr>
          <a:lstStyle/>
          <a:p>
            <a:r>
              <a:rPr lang="en-GB" sz="2700" dirty="0"/>
              <a:t>Curriculum Framework for Children and Young People with Vision Impairment (CFVI): Core Training Resource 9</a:t>
            </a:r>
            <a:br>
              <a:rPr lang="en-GB" sz="2700" dirty="0"/>
            </a:br>
            <a:br>
              <a:rPr lang="en-GB" sz="2700" dirty="0"/>
            </a:br>
            <a:br>
              <a:rPr lang="en-GB" sz="2700" dirty="0"/>
            </a:br>
            <a:r>
              <a:rPr lang="en-GB" sz="2700" dirty="0"/>
              <a:t>Area 8: Technology</a:t>
            </a:r>
            <a:br>
              <a:rPr lang="en-GB" sz="2400" i="1" dirty="0"/>
            </a:br>
            <a:endParaRPr lang="en-GB" sz="2400" i="1" dirty="0"/>
          </a:p>
        </p:txBody>
      </p:sp>
      <p:pic>
        <p:nvPicPr>
          <p:cNvPr id="4" name="Picture 3" descr="Logo of VIEW">
            <a:extLst>
              <a:ext uri="{FF2B5EF4-FFF2-40B4-BE49-F238E27FC236}">
                <a16:creationId xmlns:a16="http://schemas.microsoft.com/office/drawing/2014/main" id="{D7EF78A1-3C76-B88F-11AF-027B1916B49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niversity of Birmingham, VICTAR Logo&#10;">
            <a:extLst>
              <a:ext uri="{FF2B5EF4-FFF2-40B4-BE49-F238E27FC236}">
                <a16:creationId xmlns:a16="http://schemas.microsoft.com/office/drawing/2014/main" id="{2AE217BD-F559-AA56-8219-FF30334E5C58}"/>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6" name="Picture 5" descr="Logo of Thomas Pocklington Trust&#10;">
            <a:extLst>
              <a:ext uri="{FF2B5EF4-FFF2-40B4-BE49-F238E27FC236}">
                <a16:creationId xmlns:a16="http://schemas.microsoft.com/office/drawing/2014/main" id="{48389E64-77A9-9F1D-A0E8-1FD89D38A2AE}"/>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pic>
        <p:nvPicPr>
          <p:cNvPr id="5" name="Picture 1" descr="RNIB&#10;See differently&#10;(Logo)">
            <a:extLst>
              <a:ext uri="{FF2B5EF4-FFF2-40B4-BE49-F238E27FC236}">
                <a16:creationId xmlns:a16="http://schemas.microsoft.com/office/drawing/2014/main" id="{4125758A-DB1E-6D6F-4AE9-EEE3E5EDE08C}"/>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0392410" y="5168900"/>
            <a:ext cx="1689100" cy="168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705527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7C67CC-767A-3ED4-EBFA-434E8902BB28}"/>
              </a:ext>
            </a:extLst>
          </p:cNvPr>
          <p:cNvSpPr>
            <a:spLocks noGrp="1"/>
          </p:cNvSpPr>
          <p:nvPr>
            <p:ph type="title"/>
          </p:nvPr>
        </p:nvSpPr>
        <p:spPr/>
        <p:txBody>
          <a:bodyPr>
            <a:normAutofit/>
          </a:bodyPr>
          <a:lstStyle/>
          <a:p>
            <a:r>
              <a:rPr lang="en-GB" sz="3000" dirty="0"/>
              <a:t>Why a focus on this area is important</a:t>
            </a:r>
          </a:p>
        </p:txBody>
      </p:sp>
      <p:sp>
        <p:nvSpPr>
          <p:cNvPr id="3" name="Content Placeholder 2">
            <a:extLst>
              <a:ext uri="{FF2B5EF4-FFF2-40B4-BE49-F238E27FC236}">
                <a16:creationId xmlns:a16="http://schemas.microsoft.com/office/drawing/2014/main" id="{1EFCFDD4-464F-426F-B17B-2B6E6F935A9C}"/>
              </a:ext>
            </a:extLst>
          </p:cNvPr>
          <p:cNvSpPr>
            <a:spLocks noGrp="1"/>
          </p:cNvSpPr>
          <p:nvPr>
            <p:ph idx="1"/>
          </p:nvPr>
        </p:nvSpPr>
        <p:spPr>
          <a:xfrm>
            <a:off x="1361440" y="1581150"/>
            <a:ext cx="8778240" cy="4642644"/>
          </a:xfrm>
        </p:spPr>
        <p:txBody>
          <a:bodyPr>
            <a:normAutofit/>
          </a:bodyPr>
          <a:lstStyle/>
          <a:p>
            <a:pPr marL="285750" marR="0" lvl="0" indent="-285750" algn="l" defTabSz="914400" rtl="0" eaLnBrk="1" fontAlgn="auto" latinLnBrk="0" hangingPunct="1">
              <a:lnSpc>
                <a:spcPct val="120000"/>
              </a:lnSpc>
              <a:spcBef>
                <a:spcPts val="0"/>
              </a:spcBef>
              <a:spcAft>
                <a:spcPts val="800"/>
              </a:spcAft>
              <a:buClrTx/>
              <a:buSzTx/>
              <a:buFont typeface="Arial" panose="020B0604020202020204" pitchFamily="34" charset="0"/>
              <a:buChar char="•"/>
              <a:tabLst/>
              <a:defRPr/>
            </a:pPr>
            <a:r>
              <a:rPr lang="en-GB" sz="2000" dirty="0">
                <a:solidFill>
                  <a:srgbClr val="000000"/>
                </a:solidFill>
                <a:ea typeface="Calibri" panose="020F0502020204030204" pitchFamily="34" charset="0"/>
                <a:cs typeface="Times New Roman" panose="02020603050405020304" pitchFamily="18" charset="0"/>
              </a:rPr>
              <a:t>Children and young people with vision impairment will have reduced access to visual information which can limit their participation in education.</a:t>
            </a:r>
          </a:p>
          <a:p>
            <a:pPr marL="285750" marR="0" lvl="0" indent="-285750" algn="l" defTabSz="914400" rtl="0" eaLnBrk="1" fontAlgn="auto" latinLnBrk="0" hangingPunct="1">
              <a:lnSpc>
                <a:spcPct val="120000"/>
              </a:lnSpc>
              <a:spcBef>
                <a:spcPts val="0"/>
              </a:spcBef>
              <a:spcAft>
                <a:spcPts val="800"/>
              </a:spcAft>
              <a:buClrTx/>
              <a:buSzTx/>
              <a:buFont typeface="Arial" panose="020B0604020202020204" pitchFamily="34" charset="0"/>
              <a:buChar char="•"/>
              <a:tabLst/>
              <a:defRPr/>
            </a:pPr>
            <a:r>
              <a:rPr lang="en-GB" sz="2000" dirty="0">
                <a:solidFill>
                  <a:srgbClr val="000000"/>
                </a:solidFill>
                <a:ea typeface="Calibri" panose="020F0502020204030204" pitchFamily="34" charset="0"/>
                <a:cs typeface="Times New Roman" panose="02020603050405020304" pitchFamily="18" charset="0"/>
              </a:rPr>
              <a:t>Technology is key in providing ‘access to learning’ and supporting the development of ‘learning to access’ skills. </a:t>
            </a:r>
          </a:p>
          <a:p>
            <a:pPr marL="285750" marR="0" lvl="0" indent="-285750" algn="l" defTabSz="914400" rtl="0" eaLnBrk="1" fontAlgn="auto" latinLnBrk="0" hangingPunct="1">
              <a:lnSpc>
                <a:spcPct val="120000"/>
              </a:lnSpc>
              <a:spcBef>
                <a:spcPts val="0"/>
              </a:spcBef>
              <a:spcAft>
                <a:spcPts val="800"/>
              </a:spcAft>
              <a:buClrTx/>
              <a:buSzTx/>
              <a:buFont typeface="Arial" panose="020B0604020202020204" pitchFamily="34" charset="0"/>
              <a:buChar char="•"/>
              <a:tabLst/>
              <a:defRPr/>
            </a:pP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When used effectively with clear educational purpose and is closely matched to individual access and support needs, technology can enable them to participate in many areas of education alongside their peers.</a:t>
            </a:r>
          </a:p>
          <a:p>
            <a:pPr marL="285750" marR="0" lvl="0" indent="-285750" algn="l" defTabSz="914400" rtl="0" eaLnBrk="1" fontAlgn="auto" latinLnBrk="0" hangingPunct="1">
              <a:lnSpc>
                <a:spcPct val="107000"/>
              </a:lnSpc>
              <a:spcBef>
                <a:spcPts val="0"/>
              </a:spcBef>
              <a:spcAft>
                <a:spcPts val="800"/>
              </a:spcAft>
              <a:buClrTx/>
              <a:buSzTx/>
              <a:buFont typeface="Arial" panose="020B0604020202020204" pitchFamily="34" charset="0"/>
              <a:buChar char="•"/>
              <a:tabLst/>
              <a:defRPr/>
            </a:pPr>
            <a:endParaRPr lang="en-GB" sz="2000" dirty="0">
              <a:effectLst/>
              <a:latin typeface="Arial" panose="020B0604020202020204" pitchFamily="34" charset="0"/>
              <a:ea typeface="Times New Roman" panose="02020603050405020304" pitchFamily="18" charset="0"/>
            </a:endParaRPr>
          </a:p>
          <a:p>
            <a:endParaRPr lang="en-GB" sz="2000" dirty="0"/>
          </a:p>
        </p:txBody>
      </p:sp>
    </p:spTree>
    <p:extLst>
      <p:ext uri="{BB962C8B-B14F-4D97-AF65-F5344CB8AC3E}">
        <p14:creationId xmlns:p14="http://schemas.microsoft.com/office/powerpoint/2010/main" val="101311683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About this area: Technology (2)</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a:noAutofit/>
          </a:bodyPr>
          <a:lstStyle/>
          <a:p>
            <a:pPr>
              <a:lnSpc>
                <a:spcPct val="100000"/>
              </a:lnSpc>
              <a:spcAft>
                <a:spcPts val="1100"/>
              </a:spcAft>
            </a:pPr>
            <a:r>
              <a:rPr lang="en-GB" sz="2000" dirty="0">
                <a:solidFill>
                  <a:srgbClr val="000000"/>
                </a:solidFill>
                <a:effectLst/>
                <a:latin typeface="+mn-lt"/>
                <a:ea typeface="Calibri" panose="020F0502020204030204" pitchFamily="34" charset="0"/>
                <a:cs typeface="Ingra"/>
              </a:rPr>
              <a:t>We need to recognise that some children and young people may have conditions which means they experience fatigue when using screens. Therefore, a balance of ‘high-tech’ and ‘low-tech’ solutions may be required. </a:t>
            </a:r>
          </a:p>
          <a:p>
            <a:pPr>
              <a:lnSpc>
                <a:spcPct val="100000"/>
              </a:lnSpc>
              <a:spcAft>
                <a:spcPts val="1100"/>
              </a:spcAft>
            </a:pPr>
            <a:r>
              <a:rPr lang="en-GB" sz="2000" dirty="0">
                <a:solidFill>
                  <a:srgbClr val="000000"/>
                </a:solidFill>
                <a:effectLst/>
                <a:latin typeface="+mn-lt"/>
                <a:ea typeface="Calibri" panose="020F0502020204030204" pitchFamily="34" charset="0"/>
                <a:cs typeface="Ingra"/>
              </a:rPr>
              <a:t>Where appropriate, it is also important that children and young people are empowered to be able to make informed choices about the most appropriate technology for them to use in different situations. </a:t>
            </a:r>
          </a:p>
          <a:p>
            <a:pPr>
              <a:lnSpc>
                <a:spcPct val="100000"/>
              </a:lnSpc>
              <a:spcAft>
                <a:spcPts val="1100"/>
              </a:spcAft>
            </a:pPr>
            <a:r>
              <a:rPr lang="en-GB" sz="2000" dirty="0">
                <a:solidFill>
                  <a:srgbClr val="000000"/>
                </a:solidFill>
                <a:effectLst/>
                <a:latin typeface="+mn-lt"/>
                <a:ea typeface="Calibri" panose="020F0502020204030204" pitchFamily="34" charset="0"/>
                <a:cs typeface="Ingra"/>
              </a:rPr>
              <a:t>Recognition should be given to the rapidly changing nature of this area due to technology advances. We need to provide opportunities for children and young people (and those advising and teaching them) to learn about the introduction of new technology</a:t>
            </a:r>
            <a:r>
              <a:rPr lang="en-GB" sz="2000" dirty="0">
                <a:solidFill>
                  <a:srgbClr val="000000"/>
                </a:solidFill>
                <a:latin typeface="+mn-lt"/>
                <a:ea typeface="Calibri" panose="020F0502020204030204" pitchFamily="34" charset="0"/>
                <a:cs typeface="Ingra"/>
              </a:rPr>
              <a:t> and how it could potentially be of benefit. </a:t>
            </a:r>
            <a:endParaRPr lang="en-GB" sz="2000" dirty="0">
              <a:effectLst/>
              <a:latin typeface="+mn-lt"/>
              <a:ea typeface="Calibri" panose="020F0502020204030204" pitchFamily="34" charset="0"/>
              <a:cs typeface="Times New Roman" panose="02020603050405020304" pitchFamily="18" charset="0"/>
            </a:endParaRPr>
          </a:p>
          <a:p>
            <a:pPr>
              <a:lnSpc>
                <a:spcPct val="100000"/>
              </a:lnSpc>
              <a:spcAft>
                <a:spcPts val="1100"/>
              </a:spcAft>
            </a:pPr>
            <a:endParaRPr lang="en-GB"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7376634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a:xfrm>
            <a:off x="1232651" y="139745"/>
            <a:ext cx="8778240" cy="1325563"/>
          </a:xfrm>
        </p:spPr>
        <p:txBody>
          <a:bodyPr>
            <a:normAutofit/>
          </a:bodyPr>
          <a:lstStyle/>
          <a:p>
            <a:r>
              <a:rPr lang="en-GB" sz="3000" dirty="0">
                <a:latin typeface="Arial"/>
                <a:cs typeface="Arial"/>
              </a:rPr>
              <a:t>Types of technology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a:noAutofit/>
          </a:bodyPr>
          <a:lstStyle/>
          <a:p>
            <a:pPr marL="0" indent="0">
              <a:lnSpc>
                <a:spcPct val="100000"/>
              </a:lnSpc>
              <a:spcAft>
                <a:spcPts val="1100"/>
              </a:spcAft>
              <a:buNone/>
            </a:pPr>
            <a:r>
              <a:rPr lang="en-GB" sz="2000" dirty="0">
                <a:solidFill>
                  <a:srgbClr val="000000"/>
                </a:solidFill>
                <a:effectLst/>
                <a:latin typeface="+mn-lt"/>
                <a:ea typeface="Calibri" panose="020F0502020204030204" pitchFamily="34" charset="0"/>
                <a:cs typeface="Ingra"/>
              </a:rPr>
              <a:t> </a:t>
            </a:r>
            <a:endParaRPr lang="en-GB" sz="2000" dirty="0">
              <a:effectLst/>
              <a:latin typeface="+mj-lt"/>
              <a:ea typeface="Calibri" panose="020F0502020204030204" pitchFamily="34" charset="0"/>
              <a:cs typeface="Times New Roman" panose="02020603050405020304" pitchFamily="18" charset="0"/>
            </a:endParaRPr>
          </a:p>
        </p:txBody>
      </p:sp>
      <p:graphicFrame>
        <p:nvGraphicFramePr>
          <p:cNvPr id="4" name="Table 3">
            <a:extLst>
              <a:ext uri="{FF2B5EF4-FFF2-40B4-BE49-F238E27FC236}">
                <a16:creationId xmlns:a16="http://schemas.microsoft.com/office/drawing/2014/main" id="{41E96268-92F2-A48C-5ABC-3D705D7E0AC1}"/>
              </a:ext>
            </a:extLst>
          </p:cNvPr>
          <p:cNvGraphicFramePr>
            <a:graphicFrameLocks noGrp="1"/>
          </p:cNvGraphicFramePr>
          <p:nvPr>
            <p:extLst>
              <p:ext uri="{D42A27DB-BD31-4B8C-83A1-F6EECF244321}">
                <p14:modId xmlns:p14="http://schemas.microsoft.com/office/powerpoint/2010/main" val="3642410023"/>
              </p:ext>
            </p:extLst>
          </p:nvPr>
        </p:nvGraphicFramePr>
        <p:xfrm>
          <a:off x="1313419" y="1298331"/>
          <a:ext cx="9018044" cy="5019478"/>
        </p:xfrm>
        <a:graphic>
          <a:graphicData uri="http://schemas.openxmlformats.org/drawingml/2006/table">
            <a:tbl>
              <a:tblPr firstRow="1" firstCol="1" bandRow="1">
                <a:tableStyleId>{5C22544A-7EE6-4342-B048-85BDC9FD1C3A}</a:tableStyleId>
              </a:tblPr>
              <a:tblGrid>
                <a:gridCol w="1865937">
                  <a:extLst>
                    <a:ext uri="{9D8B030D-6E8A-4147-A177-3AD203B41FA5}">
                      <a16:colId xmlns:a16="http://schemas.microsoft.com/office/drawing/2014/main" val="3155077717"/>
                    </a:ext>
                  </a:extLst>
                </a:gridCol>
                <a:gridCol w="3957753">
                  <a:extLst>
                    <a:ext uri="{9D8B030D-6E8A-4147-A177-3AD203B41FA5}">
                      <a16:colId xmlns:a16="http://schemas.microsoft.com/office/drawing/2014/main" val="984352310"/>
                    </a:ext>
                  </a:extLst>
                </a:gridCol>
                <a:gridCol w="3194354">
                  <a:extLst>
                    <a:ext uri="{9D8B030D-6E8A-4147-A177-3AD203B41FA5}">
                      <a16:colId xmlns:a16="http://schemas.microsoft.com/office/drawing/2014/main" val="1787604850"/>
                    </a:ext>
                  </a:extLst>
                </a:gridCol>
              </a:tblGrid>
              <a:tr h="480427">
                <a:tc>
                  <a:txBody>
                    <a:bodyPr/>
                    <a:lstStyle/>
                    <a:p>
                      <a:pPr>
                        <a:lnSpc>
                          <a:spcPct val="107000"/>
                        </a:lnSpc>
                        <a:spcAft>
                          <a:spcPts val="800"/>
                        </a:spcAft>
                      </a:pPr>
                      <a:r>
                        <a:rPr lang="en-GB" sz="1600" dirty="0">
                          <a:effectLst/>
                        </a:rPr>
                        <a:t>Type of technology</a:t>
                      </a:r>
                      <a:endParaRPr lang="en-GB" sz="160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a:effectLst/>
                        </a:rPr>
                        <a:t>Design use</a:t>
                      </a:r>
                      <a:endParaRPr lang="en-GB" sz="1600" dirty="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a:effectLst/>
                        </a:rPr>
                        <a:t>Examples</a:t>
                      </a:r>
                      <a:endParaRPr lang="en-GB" sz="1600">
                        <a:solidFill>
                          <a:srgbClr val="000000"/>
                        </a:solidFill>
                        <a:effectLst/>
                        <a:latin typeface="Calibri"/>
                        <a:ea typeface="Calibri" panose="020F0502020204030204" pitchFamily="34" charset="0"/>
                        <a:cs typeface="Times New Roman"/>
                      </a:endParaRPr>
                    </a:p>
                  </a:txBody>
                  <a:tcPr marL="53975" marR="53975" marT="53975" marB="53975"/>
                </a:tc>
                <a:extLst>
                  <a:ext uri="{0D108BD9-81ED-4DB2-BD59-A6C34878D82A}">
                    <a16:rowId xmlns:a16="http://schemas.microsoft.com/office/drawing/2014/main" val="3376933786"/>
                  </a:ext>
                </a:extLst>
              </a:tr>
              <a:tr h="1015081">
                <a:tc>
                  <a:txBody>
                    <a:bodyPr/>
                    <a:lstStyle/>
                    <a:p>
                      <a:pPr marL="342900" lvl="0" indent="-342900">
                        <a:lnSpc>
                          <a:spcPct val="107000"/>
                        </a:lnSpc>
                        <a:spcAft>
                          <a:spcPts val="800"/>
                        </a:spcAft>
                        <a:buFont typeface="+mj-lt"/>
                        <a:buAutoNum type="arabicPeriod"/>
                      </a:pPr>
                      <a:r>
                        <a:rPr lang="en-GB" sz="1600" dirty="0">
                          <a:effectLst/>
                        </a:rPr>
                        <a:t>Mainstream technologies  </a:t>
                      </a:r>
                    </a:p>
                    <a:p>
                      <a:pPr>
                        <a:lnSpc>
                          <a:spcPct val="107000"/>
                        </a:lnSpc>
                        <a:spcAft>
                          <a:spcPts val="800"/>
                        </a:spcAft>
                      </a:pPr>
                      <a:endParaRPr lang="en-GB" sz="160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a:effectLst/>
                        </a:rPr>
                        <a:t>Designed for general use without specific consideration for the needs of people with disabilities. Sometimes also referred to as ‘majority’ technologies. </a:t>
                      </a:r>
                      <a:endParaRPr lang="en-GB" sz="160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a:effectLst/>
                        </a:rPr>
                        <a:t> laptops, desktops, calculators, DVD players, radios, televisions etc. </a:t>
                      </a:r>
                      <a:endParaRPr lang="en-GB" sz="1600">
                        <a:solidFill>
                          <a:srgbClr val="000000"/>
                        </a:solidFill>
                        <a:effectLst/>
                        <a:latin typeface="Calibri"/>
                        <a:ea typeface="Calibri" panose="020F0502020204030204" pitchFamily="34" charset="0"/>
                        <a:cs typeface="Times New Roman"/>
                      </a:endParaRPr>
                    </a:p>
                  </a:txBody>
                  <a:tcPr marL="53975" marR="53975" marT="53975" marB="53975"/>
                </a:tc>
                <a:extLst>
                  <a:ext uri="{0D108BD9-81ED-4DB2-BD59-A6C34878D82A}">
                    <a16:rowId xmlns:a16="http://schemas.microsoft.com/office/drawing/2014/main" val="2430451856"/>
                  </a:ext>
                </a:extLst>
              </a:tr>
              <a:tr h="1747500">
                <a:tc>
                  <a:txBody>
                    <a:bodyPr/>
                    <a:lstStyle/>
                    <a:p>
                      <a:pPr marL="0" lvl="0" indent="0">
                        <a:lnSpc>
                          <a:spcPct val="107000"/>
                        </a:lnSpc>
                        <a:spcAft>
                          <a:spcPts val="800"/>
                        </a:spcAft>
                        <a:buFont typeface="+mj-lt"/>
                        <a:buNone/>
                      </a:pPr>
                      <a:r>
                        <a:rPr lang="en-GB" sz="1600" dirty="0">
                          <a:effectLst/>
                        </a:rPr>
                        <a:t>2. Accessible technologies </a:t>
                      </a:r>
                    </a:p>
                    <a:p>
                      <a:pPr>
                        <a:lnSpc>
                          <a:spcPct val="107000"/>
                        </a:lnSpc>
                        <a:spcAft>
                          <a:spcPts val="800"/>
                        </a:spcAft>
                      </a:pPr>
                      <a:endParaRPr lang="en-GB" sz="160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a:effectLst/>
                        </a:rPr>
                        <a:t>Designed for general use but which can be customised by people with disabilities to meet their specific needs. With well-designed adaptions many majority technologies can be made more accessible.</a:t>
                      </a:r>
                      <a:endParaRPr lang="en-GB" sz="1600" dirty="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a:effectLst/>
                        </a:rPr>
                        <a:t>tablets, laptops, smartphones with various features that can enhance accessibility</a:t>
                      </a:r>
                      <a:endParaRPr lang="en-GB" sz="1600">
                        <a:solidFill>
                          <a:srgbClr val="000000"/>
                        </a:solidFill>
                        <a:effectLst/>
                        <a:latin typeface="Calibri"/>
                        <a:ea typeface="Calibri" panose="020F0502020204030204" pitchFamily="34" charset="0"/>
                        <a:cs typeface="Times New Roman"/>
                      </a:endParaRPr>
                    </a:p>
                  </a:txBody>
                  <a:tcPr marL="53975" marR="53975" marT="53975" marB="53975"/>
                </a:tc>
                <a:extLst>
                  <a:ext uri="{0D108BD9-81ED-4DB2-BD59-A6C34878D82A}">
                    <a16:rowId xmlns:a16="http://schemas.microsoft.com/office/drawing/2014/main" val="2573484593"/>
                  </a:ext>
                </a:extLst>
              </a:tr>
              <a:tr h="1516965">
                <a:tc>
                  <a:txBody>
                    <a:bodyPr/>
                    <a:lstStyle/>
                    <a:p>
                      <a:pPr marL="0" lvl="0" indent="0">
                        <a:lnSpc>
                          <a:spcPct val="107000"/>
                        </a:lnSpc>
                        <a:spcAft>
                          <a:spcPts val="800"/>
                        </a:spcAft>
                        <a:buFont typeface="+mj-lt"/>
                        <a:buNone/>
                      </a:pPr>
                      <a:r>
                        <a:rPr lang="en-GB" sz="1600" dirty="0">
                          <a:effectLst/>
                        </a:rPr>
                        <a:t>3. Assistive technologies  </a:t>
                      </a:r>
                    </a:p>
                    <a:p>
                      <a:pPr>
                        <a:lnSpc>
                          <a:spcPct val="107000"/>
                        </a:lnSpc>
                        <a:spcAft>
                          <a:spcPts val="800"/>
                        </a:spcAft>
                      </a:pPr>
                      <a:endParaRPr lang="en-GB" sz="160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a:effectLst/>
                        </a:rPr>
                        <a:t>Specifically designed to enable people with different types of disabilities to perform tasks. </a:t>
                      </a:r>
                      <a:endParaRPr lang="en-GB" sz="1600">
                        <a:solidFill>
                          <a:srgbClr val="000000"/>
                        </a:solidFill>
                        <a:effectLst/>
                        <a:latin typeface="Calibri"/>
                        <a:ea typeface="Calibri" panose="020F0502020204030204" pitchFamily="34" charset="0"/>
                        <a:cs typeface="Times New Roman"/>
                      </a:endParaRPr>
                    </a:p>
                  </a:txBody>
                  <a:tcPr marL="53975" marR="53975" marT="53975" marB="53975"/>
                </a:tc>
                <a:tc>
                  <a:txBody>
                    <a:bodyPr/>
                    <a:lstStyle/>
                    <a:p>
                      <a:pPr>
                        <a:lnSpc>
                          <a:spcPct val="107000"/>
                        </a:lnSpc>
                        <a:spcAft>
                          <a:spcPts val="800"/>
                        </a:spcAft>
                      </a:pPr>
                      <a:r>
                        <a:rPr lang="en-GB" sz="1600" dirty="0" err="1">
                          <a:effectLst/>
                        </a:rPr>
                        <a:t>Braillers</a:t>
                      </a:r>
                      <a:r>
                        <a:rPr lang="en-GB" sz="1600" dirty="0">
                          <a:effectLst/>
                        </a:rPr>
                        <a:t> (manual and electronic), optical and non-optical low vision aids, enlargement software, screen readers</a:t>
                      </a:r>
                      <a:endParaRPr lang="en-GB" sz="1600" dirty="0">
                        <a:solidFill>
                          <a:srgbClr val="000000"/>
                        </a:solidFill>
                        <a:effectLst/>
                        <a:latin typeface="Calibri"/>
                        <a:ea typeface="Calibri" panose="020F0502020204030204" pitchFamily="34" charset="0"/>
                        <a:cs typeface="Times New Roman"/>
                      </a:endParaRPr>
                    </a:p>
                  </a:txBody>
                  <a:tcPr marL="53975" marR="53975" marT="53975" marB="53975"/>
                </a:tc>
                <a:extLst>
                  <a:ext uri="{0D108BD9-81ED-4DB2-BD59-A6C34878D82A}">
                    <a16:rowId xmlns:a16="http://schemas.microsoft.com/office/drawing/2014/main" val="3178562198"/>
                  </a:ext>
                </a:extLst>
              </a:tr>
            </a:tbl>
          </a:graphicData>
        </a:graphic>
      </p:graphicFrame>
    </p:spTree>
    <p:extLst>
      <p:ext uri="{BB962C8B-B14F-4D97-AF65-F5344CB8AC3E}">
        <p14:creationId xmlns:p14="http://schemas.microsoft.com/office/powerpoint/2010/main" val="24883386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Types of technology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500188"/>
            <a:ext cx="8778240" cy="4614862"/>
          </a:xfrm>
        </p:spPr>
        <p:txBody>
          <a:bodyPr vert="horz" lIns="91440" tIns="45720" rIns="91440" bIns="45720" rtlCol="0" anchor="t">
            <a:noAutofit/>
          </a:bodyPr>
          <a:lstStyle/>
          <a:p>
            <a:pPr marL="0" indent="0">
              <a:lnSpc>
                <a:spcPct val="100000"/>
              </a:lnSpc>
              <a:spcAft>
                <a:spcPts val="1100"/>
              </a:spcAft>
              <a:buNone/>
            </a:pPr>
            <a:r>
              <a:rPr lang="en-GB" sz="2000" dirty="0">
                <a:solidFill>
                  <a:srgbClr val="000000"/>
                </a:solidFill>
                <a:effectLst/>
                <a:latin typeface="+mn-lt"/>
                <a:ea typeface="Calibri" panose="020F0502020204030204" pitchFamily="34" charset="0"/>
                <a:cs typeface="Ingra"/>
              </a:rPr>
              <a:t> </a:t>
            </a:r>
            <a:r>
              <a:rPr lang="en-GB" sz="2000" b="1" dirty="0">
                <a:solidFill>
                  <a:srgbClr val="000000"/>
                </a:solidFill>
                <a:effectLst/>
                <a:latin typeface="+mn-lt"/>
                <a:ea typeface="Calibri" panose="020F0502020204030204" pitchFamily="34" charset="0"/>
                <a:cs typeface="Ingra"/>
              </a:rPr>
              <a:t>Mainstream Technologies</a:t>
            </a:r>
          </a:p>
          <a:p>
            <a:pPr>
              <a:lnSpc>
                <a:spcPct val="100000"/>
              </a:lnSpc>
              <a:spcAft>
                <a:spcPts val="1100"/>
              </a:spcAft>
            </a:pPr>
            <a:r>
              <a:rPr lang="en-GB" sz="2000" dirty="0">
                <a:solidFill>
                  <a:srgbClr val="000000"/>
                </a:solidFill>
                <a:effectLst/>
                <a:latin typeface="Arial"/>
                <a:ea typeface="Calibri" panose="020F0502020204030204" pitchFamily="34" charset="0"/>
                <a:cs typeface="Times New Roman"/>
              </a:rPr>
              <a:t>Many types of</a:t>
            </a:r>
            <a:r>
              <a:rPr lang="en-GB" sz="2000" i="1" dirty="0">
                <a:solidFill>
                  <a:srgbClr val="000000"/>
                </a:solidFill>
                <a:effectLst/>
                <a:latin typeface="Arial"/>
                <a:ea typeface="Calibri" panose="020F0502020204030204" pitchFamily="34" charset="0"/>
                <a:cs typeface="Times New Roman"/>
              </a:rPr>
              <a:t> </a:t>
            </a:r>
            <a:r>
              <a:rPr lang="en-GB" sz="2000" b="1" dirty="0">
                <a:solidFill>
                  <a:srgbClr val="000000"/>
                </a:solidFill>
                <a:effectLst/>
                <a:latin typeface="Arial"/>
                <a:ea typeface="Calibri" panose="020F0502020204030204" pitchFamily="34" charset="0"/>
                <a:cs typeface="Times New Roman"/>
              </a:rPr>
              <a:t>mainstream</a:t>
            </a:r>
            <a:r>
              <a:rPr lang="en-GB" sz="2000" dirty="0">
                <a:solidFill>
                  <a:srgbClr val="000000"/>
                </a:solidFill>
                <a:effectLst/>
                <a:latin typeface="Arial"/>
                <a:ea typeface="Calibri" panose="020F0502020204030204" pitchFamily="34" charset="0"/>
                <a:cs typeface="Times New Roman"/>
              </a:rPr>
              <a:t> technologies such as radios, television, radio, calculators, interactive whiteboards can be used by CYPVI to access learning without the need for them to be individually adapted.</a:t>
            </a:r>
            <a:r>
              <a:rPr lang="en-GB" sz="2000" dirty="0">
                <a:solidFill>
                  <a:srgbClr val="000000"/>
                </a:solidFill>
                <a:latin typeface="Arial"/>
                <a:ea typeface="Calibri" panose="020F0502020204030204" pitchFamily="34" charset="0"/>
                <a:cs typeface="Times New Roman"/>
              </a:rPr>
              <a:t> </a:t>
            </a:r>
            <a:endPar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0000"/>
              </a:lnSpc>
              <a:spcAft>
                <a:spcPts val="1100"/>
              </a:spcAft>
            </a:pPr>
            <a:r>
              <a:rPr lang="en-GB" sz="2000" dirty="0">
                <a:solidFill>
                  <a:srgbClr val="000000"/>
                </a:solidFill>
                <a:effectLst/>
                <a:latin typeface="Arial"/>
                <a:ea typeface="Calibri" panose="020F0502020204030204" pitchFamily="34" charset="0"/>
                <a:cs typeface="Times New Roman"/>
              </a:rPr>
              <a:t>The type of technology that is selected will depend on the nature and type of the disability e.g. a child with low vision may be able to make use of a standard large screen display calculator </a:t>
            </a:r>
            <a:r>
              <a:rPr lang="en-GB" sz="2000" dirty="0">
                <a:solidFill>
                  <a:srgbClr val="000000"/>
                </a:solidFill>
                <a:latin typeface="Arial"/>
                <a:ea typeface="Calibri" panose="020F0502020204030204" pitchFamily="34" charset="0"/>
                <a:cs typeface="Times New Roman"/>
              </a:rPr>
              <a:t>whereas </a:t>
            </a:r>
            <a:r>
              <a:rPr lang="en-GB" sz="2000" dirty="0">
                <a:solidFill>
                  <a:srgbClr val="000000"/>
                </a:solidFill>
                <a:effectLst/>
                <a:latin typeface="Arial"/>
                <a:ea typeface="Calibri" panose="020F0502020204030204" pitchFamily="34" charset="0"/>
                <a:cs typeface="Times New Roman"/>
              </a:rPr>
              <a:t>a child who is blind will require a more specialist talking calculator.</a:t>
            </a:r>
          </a:p>
          <a:p>
            <a:pPr>
              <a:lnSpc>
                <a:spcPct val="100000"/>
              </a:lnSpc>
              <a:spcAft>
                <a:spcPts val="1100"/>
              </a:spcAft>
            </a:pPr>
            <a:r>
              <a:rPr lang="en-GB" sz="2000" dirty="0">
                <a:solidFill>
                  <a:srgbClr val="000000"/>
                </a:solidFill>
                <a:effectLst/>
                <a:latin typeface="Arial"/>
                <a:ea typeface="Calibri" panose="020F0502020204030204" pitchFamily="34" charset="0"/>
                <a:cs typeface="Times New Roman"/>
              </a:rPr>
              <a:t>CYPVI may be able to participate in some activities with their peers and use the same types of majority technologies as children/young people without vision impairment to access learning (for example, radio, smart speaker etc)</a:t>
            </a:r>
            <a:endParaRPr lang="en-GB" sz="2000" dirty="0">
              <a:effectLst/>
              <a:latin typeface="Calibri"/>
              <a:ea typeface="Calibri" panose="020F0502020204030204" pitchFamily="34" charset="0"/>
              <a:cs typeface="Times New Roman" panose="02020603050405020304" pitchFamily="18" charset="0"/>
            </a:endParaRPr>
          </a:p>
          <a:p>
            <a:pPr marL="0" indent="0">
              <a:lnSpc>
                <a:spcPct val="100000"/>
              </a:lnSpc>
              <a:spcAft>
                <a:spcPts val="1100"/>
              </a:spcAft>
              <a:buNone/>
            </a:pPr>
            <a:endParaRPr lang="en-GB" sz="2000" dirty="0">
              <a:solidFill>
                <a:srgbClr val="000000"/>
              </a:solidFill>
              <a:latin typeface="+mn-lt"/>
              <a:ea typeface="Calibri" panose="020F0502020204030204" pitchFamily="34" charset="0"/>
              <a:cs typeface="Times New Roman" panose="02020603050405020304" pitchFamily="18" charset="0"/>
            </a:endParaRPr>
          </a:p>
          <a:p>
            <a:pPr marL="0" indent="0">
              <a:lnSpc>
                <a:spcPct val="100000"/>
              </a:lnSpc>
              <a:spcAft>
                <a:spcPts val="1100"/>
              </a:spcAft>
              <a:buNone/>
            </a:pPr>
            <a:endParaRPr lang="en-GB"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492613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Types of technology (3)</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439055"/>
            <a:ext cx="9469120" cy="4661941"/>
          </a:xfrm>
        </p:spPr>
        <p:txBody>
          <a:bodyPr vert="horz" lIns="91440" tIns="45720" rIns="91440" bIns="45720" rtlCol="0" anchor="t">
            <a:noAutofit/>
          </a:bodyPr>
          <a:lstStyle/>
          <a:p>
            <a:pPr marL="0" indent="0">
              <a:lnSpc>
                <a:spcPct val="100000"/>
              </a:lnSpc>
              <a:spcAft>
                <a:spcPts val="1100"/>
              </a:spcAft>
              <a:buNone/>
            </a:pPr>
            <a:r>
              <a:rPr lang="en-GB" sz="2000" dirty="0">
                <a:solidFill>
                  <a:srgbClr val="000000"/>
                </a:solidFill>
                <a:effectLst/>
                <a:latin typeface="+mn-lt"/>
                <a:ea typeface="Calibri" panose="020F0502020204030204" pitchFamily="34" charset="0"/>
                <a:cs typeface="Ingra"/>
              </a:rPr>
              <a:t> </a:t>
            </a:r>
            <a:r>
              <a:rPr lang="en-GB" sz="2000" b="1" dirty="0">
                <a:solidFill>
                  <a:srgbClr val="000000"/>
                </a:solidFill>
                <a:effectLst/>
                <a:latin typeface="+mn-lt"/>
                <a:ea typeface="Calibri" panose="020F0502020204030204" pitchFamily="34" charset="0"/>
                <a:cs typeface="Ingra"/>
              </a:rPr>
              <a:t>Accessible Technologies</a:t>
            </a:r>
          </a:p>
          <a:p>
            <a:pPr>
              <a:lnSpc>
                <a:spcPct val="107000"/>
              </a:lnSpc>
              <a:spcAft>
                <a:spcPts val="800"/>
              </a:spcAft>
            </a:pPr>
            <a:r>
              <a:rPr lang="en-GB" sz="2000" b="1" dirty="0">
                <a:solidFill>
                  <a:srgbClr val="000000"/>
                </a:solidFill>
                <a:effectLst/>
                <a:latin typeface="Arial"/>
                <a:ea typeface="Calibri" panose="020F0502020204030204" pitchFamily="34" charset="0"/>
                <a:cs typeface="Times New Roman"/>
              </a:rPr>
              <a:t>Accessible </a:t>
            </a:r>
            <a:r>
              <a:rPr lang="en-GB" sz="2000" dirty="0">
                <a:solidFill>
                  <a:srgbClr val="000000"/>
                </a:solidFill>
                <a:effectLst/>
                <a:latin typeface="Arial"/>
                <a:ea typeface="Calibri" panose="020F0502020204030204" pitchFamily="34" charset="0"/>
                <a:cs typeface="Times New Roman"/>
              </a:rPr>
              <a:t>technologies are designed to be used by the majority of people but they can be customised to make them more accessible for people with particular types of disabilities. </a:t>
            </a:r>
            <a:r>
              <a:rPr lang="en-GB" sz="2000" dirty="0">
                <a:solidFill>
                  <a:srgbClr val="000000"/>
                </a:solidFill>
                <a:latin typeface="Arial"/>
                <a:ea typeface="Calibri" panose="020F0502020204030204" pitchFamily="34" charset="0"/>
                <a:cs typeface="Times New Roman"/>
              </a:rPr>
              <a:t>These technologies offer opportunities for CYPVI to access learning in a wide range of settings. </a:t>
            </a:r>
            <a:endPar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There are many different types of devices available including pcs, laptops, mobile phones and tablets which include features meaning they can easily be customised for people with different types of access needs arising from vision impairment. </a:t>
            </a:r>
          </a:p>
          <a:p>
            <a:pPr>
              <a:lnSpc>
                <a:spcPct val="107000"/>
              </a:lnSpc>
              <a:spcAft>
                <a:spcPts val="800"/>
              </a:spcAft>
            </a:pPr>
            <a:r>
              <a:rPr lang="en-GB" sz="2000" dirty="0">
                <a:solidFill>
                  <a:srgbClr val="000000"/>
                </a:solidFill>
                <a:effectLst/>
                <a:latin typeface="Arial"/>
                <a:ea typeface="Calibri" panose="020F0502020204030204" pitchFamily="34" charset="0"/>
                <a:cs typeface="Times New Roman"/>
              </a:rPr>
              <a:t>These features include: </a:t>
            </a:r>
            <a:r>
              <a:rPr lang="en-GB" sz="2000" dirty="0">
                <a:solidFill>
                  <a:srgbClr val="000000"/>
                </a:solidFill>
                <a:latin typeface="Arial"/>
                <a:ea typeface="Calibri" panose="020F0502020204030204" pitchFamily="34" charset="0"/>
                <a:cs typeface="Times New Roman"/>
              </a:rPr>
              <a:t>I</a:t>
            </a:r>
            <a:r>
              <a:rPr lang="en-GB" sz="2000" dirty="0">
                <a:effectLst/>
                <a:latin typeface="Arial"/>
                <a:ea typeface="Calibri" panose="020F0502020204030204" pitchFamily="34" charset="0"/>
                <a:cs typeface="Arial"/>
              </a:rPr>
              <a:t>mmersive Reader in Word, voice over on iPad and iPhone, Windows narrator and magnifier, touch screen magnification on laptops etc.</a:t>
            </a:r>
          </a:p>
          <a:p>
            <a:pPr marL="0" indent="0">
              <a:lnSpc>
                <a:spcPct val="100000"/>
              </a:lnSpc>
              <a:spcAft>
                <a:spcPts val="1100"/>
              </a:spcAft>
              <a:buNone/>
            </a:pPr>
            <a:endParaRPr lang="en-GB" sz="2000" dirty="0">
              <a:solidFill>
                <a:srgbClr val="000000"/>
              </a:solidFill>
              <a:latin typeface="+mn-lt"/>
              <a:ea typeface="Calibri" panose="020F0502020204030204" pitchFamily="34" charset="0"/>
              <a:cs typeface="Times New Roman" panose="02020603050405020304" pitchFamily="18" charset="0"/>
            </a:endParaRPr>
          </a:p>
          <a:p>
            <a:pPr marL="0" indent="0">
              <a:lnSpc>
                <a:spcPct val="100000"/>
              </a:lnSpc>
              <a:spcAft>
                <a:spcPts val="1100"/>
              </a:spcAft>
              <a:buNone/>
            </a:pPr>
            <a:endParaRPr lang="en-GB"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795883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latin typeface="Arial"/>
                <a:cs typeface="Arial"/>
              </a:rPr>
              <a:t>Types of technology (4)</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690688"/>
            <a:ext cx="8778240" cy="4351338"/>
          </a:xfrm>
        </p:spPr>
        <p:txBody>
          <a:bodyPr>
            <a:noAutofit/>
          </a:bodyPr>
          <a:lstStyle/>
          <a:p>
            <a:pPr marL="0" indent="0">
              <a:lnSpc>
                <a:spcPct val="100000"/>
              </a:lnSpc>
              <a:spcAft>
                <a:spcPts val="1100"/>
              </a:spcAft>
              <a:buNone/>
            </a:pPr>
            <a:r>
              <a:rPr lang="en-GB" sz="2000" dirty="0">
                <a:solidFill>
                  <a:srgbClr val="000000"/>
                </a:solidFill>
                <a:effectLst/>
                <a:latin typeface="+mn-lt"/>
                <a:ea typeface="Calibri" panose="020F0502020204030204" pitchFamily="34" charset="0"/>
                <a:cs typeface="Ingra"/>
              </a:rPr>
              <a:t> </a:t>
            </a:r>
            <a:r>
              <a:rPr lang="en-GB" sz="2000" b="1" dirty="0">
                <a:solidFill>
                  <a:srgbClr val="000000"/>
                </a:solidFill>
                <a:effectLst/>
                <a:latin typeface="+mn-lt"/>
                <a:ea typeface="Calibri" panose="020F0502020204030204" pitchFamily="34" charset="0"/>
                <a:cs typeface="Ingra"/>
              </a:rPr>
              <a:t>Assistive Technologies</a:t>
            </a:r>
          </a:p>
          <a:p>
            <a:pPr>
              <a:lnSpc>
                <a:spcPct val="107000"/>
              </a:lnSpc>
              <a:spcAft>
                <a:spcPts val="800"/>
              </a:spcAft>
            </a:pPr>
            <a:r>
              <a:rPr lang="en-GB" sz="2000" dirty="0">
                <a:effectLst/>
                <a:latin typeface="Arial" panose="020B0604020202020204" pitchFamily="34" charset="0"/>
                <a:ea typeface="Calibri" panose="020F0502020204030204" pitchFamily="34" charset="0"/>
                <a:cs typeface="Times New Roman" panose="02020603050405020304" pitchFamily="18" charset="0"/>
              </a:rPr>
              <a:t>Unlike majority and accessible technologies </a:t>
            </a:r>
            <a:r>
              <a:rPr lang="en-GB" sz="2000" b="1" dirty="0">
                <a:effectLst/>
                <a:latin typeface="Arial" panose="020B0604020202020204" pitchFamily="34" charset="0"/>
                <a:ea typeface="Calibri" panose="020F0502020204030204" pitchFamily="34" charset="0"/>
                <a:cs typeface="Times New Roman" panose="02020603050405020304" pitchFamily="18" charset="0"/>
              </a:rPr>
              <a:t>assistive</a:t>
            </a:r>
            <a:r>
              <a:rPr lang="en-GB" sz="2000" dirty="0">
                <a:effectLst/>
                <a:latin typeface="Arial" panose="020B0604020202020204" pitchFamily="34" charset="0"/>
                <a:ea typeface="Calibri" panose="020F0502020204030204" pitchFamily="34" charset="0"/>
                <a:cs typeface="Times New Roman" panose="02020603050405020304" pitchFamily="18" charset="0"/>
              </a:rPr>
              <a:t> technologies are specifically designed to enable CYPVI to perform tasks. </a:t>
            </a:r>
          </a:p>
          <a:p>
            <a:pPr>
              <a:lnSpc>
                <a:spcPct val="107000"/>
              </a:lnSpc>
              <a:spcAft>
                <a:spcPts val="800"/>
              </a:spcAft>
            </a:pPr>
            <a:r>
              <a:rPr lang="en-GB" sz="2000" dirty="0">
                <a:effectLst/>
                <a:latin typeface="Arial" panose="020B0604020202020204" pitchFamily="34" charset="0"/>
                <a:ea typeface="Calibri" panose="020F0502020204030204" pitchFamily="34" charset="0"/>
                <a:cs typeface="Times New Roman" panose="02020603050405020304" pitchFamily="18" charset="0"/>
              </a:rPr>
              <a:t>There are very many assistive technologies available for people with vision impairment – some of these are relatively high-tech such as electronic devices for children/young people with communication difficulties, whilst others are relatively low-tech such as a reading stand.</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marL="0" indent="0">
              <a:lnSpc>
                <a:spcPct val="100000"/>
              </a:lnSpc>
              <a:spcAft>
                <a:spcPts val="1100"/>
              </a:spcAft>
              <a:buNone/>
            </a:pPr>
            <a:endParaRPr lang="en-GB" sz="2000" dirty="0">
              <a:effectLst/>
              <a:latin typeface="+mj-l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538723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8 listed in CFVI to reduce barriers</a:t>
            </a:r>
            <a:r>
              <a:rPr lang="en-GB" sz="3000" dirty="0">
                <a:latin typeface="Arial"/>
                <a:ea typeface="Times New Roman" panose="02020603050405020304" pitchFamily="18" charset="0"/>
                <a:cs typeface="Times New Roman"/>
              </a:rPr>
              <a:t> (1)</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216297" y="1799885"/>
            <a:ext cx="8778240" cy="4351338"/>
          </a:xfrm>
        </p:spPr>
        <p:txBody>
          <a:bodyPr vert="horz" lIns="91440" tIns="45720" rIns="91440" bIns="45720" rtlCol="0" anchor="t">
            <a:normAutofit/>
          </a:bodyPr>
          <a:lstStyle/>
          <a:p>
            <a:pPr marL="342900" lvl="0" indent="-342900">
              <a:lnSpc>
                <a:spcPct val="100000"/>
              </a:lnSpc>
              <a:buFont typeface="Symbol" panose="05050102010706020507" pitchFamily="18" charset="2"/>
              <a:buChar char=""/>
            </a:pPr>
            <a:endParaRPr lang="en-GB" sz="2000" dirty="0">
              <a:effectLst/>
              <a:latin typeface="+mn-lt"/>
              <a:ea typeface="Times New Roman" panose="02020603050405020304" pitchFamily="18" charset="0"/>
              <a:cs typeface="Times New Roman" panose="02020603050405020304" pitchFamily="18" charset="0"/>
            </a:endParaRPr>
          </a:p>
          <a:p>
            <a:pPr marL="177800" indent="-177800">
              <a:lnSpc>
                <a:spcPct val="100000"/>
              </a:lnSpc>
              <a:spcAft>
                <a:spcPts val="500"/>
              </a:spcAft>
            </a:pPr>
            <a:r>
              <a:rPr lang="en-GB" sz="2000" dirty="0">
                <a:solidFill>
                  <a:srgbClr val="000000"/>
                </a:solidFill>
                <a:effectLst/>
                <a:latin typeface="+mn-lt"/>
                <a:ea typeface="Calibri" panose="020F0502020204030204" pitchFamily="34" charset="0"/>
                <a:cs typeface="Ingra"/>
              </a:rPr>
              <a:t>Use of interactive whiteboards, screen sharing apps and software.</a:t>
            </a:r>
          </a:p>
          <a:p>
            <a:pPr marL="177800" indent="-177800">
              <a:lnSpc>
                <a:spcPct val="100000"/>
              </a:lnSpc>
              <a:spcAft>
                <a:spcPts val="500"/>
              </a:spcAft>
            </a:pPr>
            <a:r>
              <a:rPr lang="en-GB" sz="2000" dirty="0">
                <a:solidFill>
                  <a:srgbClr val="000000"/>
                </a:solidFill>
                <a:effectLst/>
                <a:latin typeface="+mn-lt"/>
                <a:ea typeface="Calibri" panose="020F0502020204030204" pitchFamily="34" charset="0"/>
                <a:cs typeface="Ingra"/>
              </a:rPr>
              <a:t> Magnification and screen reading software, braille displays and notetakers, touch monitors. </a:t>
            </a:r>
            <a:endParaRPr lang="en-GB" sz="2000" dirty="0">
              <a:latin typeface="+mn-lt"/>
              <a:ea typeface="Calibri" panose="020F0502020204030204" pitchFamily="34" charset="0"/>
              <a:cs typeface="Times New Roman" panose="02020603050405020304" pitchFamily="18" charset="0"/>
            </a:endParaRPr>
          </a:p>
          <a:p>
            <a:pPr marL="177800" indent="-177800">
              <a:lnSpc>
                <a:spcPct val="100000"/>
              </a:lnSpc>
              <a:spcAft>
                <a:spcPts val="500"/>
              </a:spcAft>
            </a:pPr>
            <a:r>
              <a:rPr lang="en-GB" sz="2000" dirty="0">
                <a:solidFill>
                  <a:srgbClr val="000000"/>
                </a:solidFill>
                <a:latin typeface="+mn-lt"/>
                <a:ea typeface="Calibri" panose="020F0502020204030204" pitchFamily="34" charset="0"/>
                <a:cs typeface="Ingra"/>
              </a:rPr>
              <a:t> </a:t>
            </a:r>
            <a:r>
              <a:rPr lang="en-GB" sz="2000" dirty="0">
                <a:solidFill>
                  <a:srgbClr val="000000"/>
                </a:solidFill>
                <a:effectLst/>
                <a:latin typeface="+mn-lt"/>
                <a:ea typeface="Calibri" panose="020F0502020204030204" pitchFamily="34" charset="0"/>
                <a:cs typeface="Ingra"/>
              </a:rPr>
              <a:t>Adaptations to accessible mainstream technology, e.g. tablets, accessibility tools and general / universal settings on standard operating systems</a:t>
            </a:r>
            <a:r>
              <a:rPr lang="en-GB" sz="2000" dirty="0">
                <a:solidFill>
                  <a:srgbClr val="000000"/>
                </a:solidFill>
                <a:latin typeface="+mn-lt"/>
                <a:ea typeface="Calibri" panose="020F0502020204030204" pitchFamily="34" charset="0"/>
                <a:cs typeface="Ingra"/>
              </a:rPr>
              <a:t>, apps for mobile phones/tablets. </a:t>
            </a:r>
            <a:endParaRPr lang="en-GB" sz="2000" dirty="0">
              <a:solidFill>
                <a:srgbClr val="000000"/>
              </a:solidFill>
              <a:effectLst/>
              <a:latin typeface="+mn-lt"/>
              <a:ea typeface="Calibri" panose="020F0502020204030204" pitchFamily="34" charset="0"/>
              <a:cs typeface="Ingra"/>
            </a:endParaRPr>
          </a:p>
          <a:p>
            <a:pPr marL="177800" indent="-177800">
              <a:lnSpc>
                <a:spcPct val="100000"/>
              </a:lnSpc>
              <a:spcAft>
                <a:spcPts val="500"/>
              </a:spcAft>
            </a:pPr>
            <a:endParaRPr lang="en-GB" sz="2000" dirty="0">
              <a:effectLst/>
              <a:latin typeface="+mn-lt"/>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12673646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8 listed in CFVI to reduce barriers</a:t>
            </a:r>
            <a:r>
              <a:rPr lang="en-GB" sz="3000" dirty="0">
                <a:latin typeface="Arial"/>
                <a:ea typeface="Times New Roman" panose="02020603050405020304" pitchFamily="18" charset="0"/>
                <a:cs typeface="Times New Roman"/>
              </a:rPr>
              <a:t> (2)</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a:normAutofit/>
          </a:bodyPr>
          <a:lstStyle/>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marL="177800" indent="-177800">
              <a:lnSpc>
                <a:spcPct val="100000"/>
              </a:lnSpc>
              <a:spcAft>
                <a:spcPts val="500"/>
              </a:spcAft>
            </a:pPr>
            <a:r>
              <a:rPr lang="en-GB" sz="2000" dirty="0">
                <a:solidFill>
                  <a:srgbClr val="000000"/>
                </a:solidFill>
                <a:effectLst/>
                <a:latin typeface="+mn-lt"/>
                <a:ea typeface="Calibri" panose="020F0502020204030204" pitchFamily="34" charset="0"/>
                <a:cs typeface="Ingra"/>
              </a:rPr>
              <a:t>Technology and equipment for accessing the curriculum and beyond: </a:t>
            </a:r>
            <a:endParaRPr lang="en-GB" sz="2000" dirty="0">
              <a:effectLst/>
              <a:latin typeface="+mn-lt"/>
              <a:ea typeface="Calibri" panose="020F0502020204030204" pitchFamily="34" charset="0"/>
              <a:cs typeface="Times New Roman" panose="02020603050405020304" pitchFamily="18" charset="0"/>
            </a:endParaRPr>
          </a:p>
          <a:p>
            <a:pPr>
              <a:lnSpc>
                <a:spcPct val="100000"/>
              </a:lnSpc>
              <a:spcAft>
                <a:spcPts val="800"/>
              </a:spcAft>
            </a:pPr>
            <a:r>
              <a:rPr lang="en-GB" sz="2000" dirty="0">
                <a:solidFill>
                  <a:srgbClr val="000000"/>
                </a:solidFill>
                <a:effectLst/>
                <a:latin typeface="+mn-lt"/>
                <a:ea typeface="Calibri" panose="020F0502020204030204" pitchFamily="34" charset="0"/>
                <a:cs typeface="Ingra"/>
              </a:rPr>
              <a:t>− e.g. switches, computers, accessible scientific calculators for non-visual learners, accessible music composition software programmes, tactile protractors.</a:t>
            </a:r>
            <a:endParaRPr lang="en-GB" sz="2000" dirty="0">
              <a:effectLst/>
              <a:latin typeface="+mn-lt"/>
              <a:ea typeface="Calibri" panose="020F0502020204030204" pitchFamily="34" charset="0"/>
              <a:cs typeface="Times New Roman" panose="02020603050405020304" pitchFamily="18" charset="0"/>
            </a:endParaRPr>
          </a:p>
          <a:p>
            <a:pPr marL="177800" indent="-177800">
              <a:lnSpc>
                <a:spcPct val="100000"/>
              </a:lnSpc>
              <a:spcAft>
                <a:spcPts val="500"/>
              </a:spcAft>
            </a:pPr>
            <a:r>
              <a:rPr lang="en-GB" sz="2000" dirty="0">
                <a:solidFill>
                  <a:srgbClr val="000000"/>
                </a:solidFill>
                <a:effectLst/>
                <a:latin typeface="+mn-lt"/>
                <a:ea typeface="Calibri" panose="020F0502020204030204" pitchFamily="34" charset="0"/>
                <a:cs typeface="Ingra"/>
              </a:rPr>
              <a:t>Technology for life: </a:t>
            </a:r>
            <a:r>
              <a:rPr lang="en-GB" sz="2000" dirty="0">
                <a:latin typeface="+mn-lt"/>
                <a:ea typeface="Calibri" panose="020F0502020204030204" pitchFamily="34" charset="0"/>
                <a:cs typeface="Times New Roman" panose="02020603050405020304" pitchFamily="18" charset="0"/>
              </a:rPr>
              <a:t> </a:t>
            </a:r>
            <a:r>
              <a:rPr lang="en-GB" sz="2000" dirty="0">
                <a:solidFill>
                  <a:srgbClr val="000000"/>
                </a:solidFill>
                <a:effectLst/>
                <a:latin typeface="+mn-lt"/>
                <a:ea typeface="Calibri" panose="020F0502020204030204" pitchFamily="34" charset="0"/>
                <a:cs typeface="Ingra"/>
              </a:rPr>
              <a:t> e.g. mobile phones, apps (including specialist apps such as colour recognition tools), GPS and navigation apps (including transportation apps), social media, speech input software. </a:t>
            </a:r>
            <a:endParaRPr lang="en-GB" sz="2000" dirty="0">
              <a:effectLst/>
              <a:latin typeface="+mn-lt"/>
              <a:ea typeface="Calibri" panose="020F0502020204030204" pitchFamily="34" charset="0"/>
              <a:cs typeface="Times New Roman" panose="02020603050405020304" pitchFamily="18" charset="0"/>
            </a:endParaRPr>
          </a:p>
          <a:p>
            <a:pPr marL="177800" indent="-177800">
              <a:lnSpc>
                <a:spcPct val="100000"/>
              </a:lnSpc>
              <a:spcAft>
                <a:spcPts val="500"/>
              </a:spcAft>
            </a:pPr>
            <a:r>
              <a:rPr lang="en-GB" sz="2000" dirty="0">
                <a:solidFill>
                  <a:srgbClr val="000000"/>
                </a:solidFill>
                <a:effectLst/>
                <a:latin typeface="+mn-lt"/>
                <a:ea typeface="Calibri" panose="020F0502020204030204" pitchFamily="34" charset="0"/>
                <a:cs typeface="Ingra"/>
              </a:rPr>
              <a:t>Access to E-learning, for example, virtual learning environments. </a:t>
            </a:r>
            <a:endParaRPr lang="en-GB" sz="2000" dirty="0">
              <a:effectLst/>
              <a:latin typeface="+mn-lt"/>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75098866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effectLst/>
                <a:latin typeface="Arial"/>
                <a:ea typeface="Times New Roman" panose="02020603050405020304" pitchFamily="18" charset="0"/>
                <a:cs typeface="Times New Roman"/>
              </a:rPr>
              <a:t>Examples of targeted intervention approaches for Area </a:t>
            </a:r>
            <a:r>
              <a:rPr lang="en-GB" sz="3000" dirty="0">
                <a:latin typeface="Arial"/>
                <a:ea typeface="Times New Roman" panose="02020603050405020304" pitchFamily="18" charset="0"/>
                <a:cs typeface="Times New Roman"/>
              </a:rPr>
              <a:t>8</a:t>
            </a:r>
            <a:r>
              <a:rPr lang="en-GB" sz="3000" dirty="0">
                <a:effectLst/>
                <a:latin typeface="Arial"/>
                <a:ea typeface="Times New Roman" panose="02020603050405020304" pitchFamily="18" charset="0"/>
                <a:cs typeface="Times New Roman"/>
              </a:rPr>
              <a:t> listed in CFVI to reduce barriers</a:t>
            </a:r>
            <a:r>
              <a:rPr lang="en-GB" sz="3000" dirty="0">
                <a:latin typeface="Arial"/>
                <a:ea typeface="Times New Roman" panose="02020603050405020304" pitchFamily="18" charset="0"/>
                <a:cs typeface="Times New Roman"/>
              </a:rPr>
              <a:t> (3)</a:t>
            </a:r>
            <a:endParaRPr lang="en-GB" sz="3000" dirty="0"/>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a:xfrm>
            <a:off x="1361440" y="1872456"/>
            <a:ext cx="8778240" cy="4351338"/>
          </a:xfrm>
        </p:spPr>
        <p:txBody>
          <a:bodyPr>
            <a:normAutofit/>
          </a:bodyPr>
          <a:lstStyle/>
          <a:p>
            <a:pPr marL="342900" lvl="0" indent="-342900">
              <a:lnSpc>
                <a:spcPct val="107000"/>
              </a:lnSpc>
              <a:buFont typeface="Symbol" panose="05050102010706020507" pitchFamily="18" charset="2"/>
              <a:buChar char=""/>
            </a:pPr>
            <a:endParaRPr lang="en-GB" sz="2000" dirty="0">
              <a:effectLst/>
              <a:latin typeface="Arial" panose="020B0604020202020204" pitchFamily="34" charset="0"/>
              <a:ea typeface="Times New Roman" panose="02020603050405020304" pitchFamily="18" charset="0"/>
              <a:cs typeface="Times New Roman" panose="02020603050405020304" pitchFamily="18" charset="0"/>
            </a:endParaRPr>
          </a:p>
          <a:p>
            <a:pPr>
              <a:lnSpc>
                <a:spcPct val="107000"/>
              </a:lnSpc>
              <a:spcAft>
                <a:spcPts val="500"/>
              </a:spcAft>
            </a:pPr>
            <a:r>
              <a:rPr lang="en-GB" sz="2000" dirty="0">
                <a:solidFill>
                  <a:srgbClr val="000000"/>
                </a:solidFill>
                <a:effectLst/>
                <a:latin typeface="+mn-lt"/>
                <a:ea typeface="Calibri" panose="020F0502020204030204" pitchFamily="34" charset="0"/>
                <a:cs typeface="Ingra"/>
              </a:rPr>
              <a:t>Touch typing, including keyboard shortcuts, navigation skills, scrolling, searching, tabbing through documents (e.g. headings, links). </a:t>
            </a:r>
            <a:endParaRPr lang="en-GB" sz="2000" dirty="0">
              <a:effectLst/>
              <a:latin typeface="+mn-lt"/>
              <a:ea typeface="Calibri" panose="020F0502020204030204" pitchFamily="34" charset="0"/>
              <a:cs typeface="Times New Roman" panose="02020603050405020304" pitchFamily="18" charset="0"/>
            </a:endParaRPr>
          </a:p>
          <a:p>
            <a:pPr marL="177800" indent="-177800">
              <a:lnSpc>
                <a:spcPct val="107000"/>
              </a:lnSpc>
              <a:spcAft>
                <a:spcPts val="500"/>
              </a:spcAft>
            </a:pPr>
            <a:r>
              <a:rPr lang="en-GB" sz="2000" dirty="0">
                <a:solidFill>
                  <a:srgbClr val="000000"/>
                </a:solidFill>
                <a:effectLst/>
                <a:latin typeface="+mn-lt"/>
                <a:ea typeface="Calibri" panose="020F0502020204030204" pitchFamily="34" charset="0"/>
                <a:cs typeface="Ingra"/>
              </a:rPr>
              <a:t>Understanding choice e.g. switches, computer programming. </a:t>
            </a:r>
            <a:endParaRPr lang="en-GB" sz="2000" dirty="0">
              <a:effectLst/>
              <a:latin typeface="+mn-lt"/>
              <a:ea typeface="Calibri" panose="020F0502020204030204" pitchFamily="34" charset="0"/>
              <a:cs typeface="Times New Roman" panose="02020603050405020304" pitchFamily="18" charset="0"/>
            </a:endParaRPr>
          </a:p>
          <a:p>
            <a:pPr>
              <a:lnSpc>
                <a:spcPct val="107000"/>
              </a:lnSpc>
              <a:spcAft>
                <a:spcPts val="800"/>
              </a:spcAft>
            </a:pPr>
            <a:r>
              <a:rPr lang="en-GB" sz="2000" dirty="0">
                <a:solidFill>
                  <a:srgbClr val="000000"/>
                </a:solidFill>
                <a:effectLst/>
                <a:latin typeface="+mn-lt"/>
                <a:ea typeface="Calibri" panose="020F0502020204030204" pitchFamily="34" charset="0"/>
                <a:cs typeface="Ingra"/>
              </a:rPr>
              <a:t>Keeping safe in a digital world.</a:t>
            </a:r>
            <a:endParaRPr lang="en-GB" sz="2000" dirty="0">
              <a:effectLst/>
              <a:latin typeface="+mn-lt"/>
              <a:ea typeface="Calibri" panose="020F0502020204030204" pitchFamily="34" charset="0"/>
              <a:cs typeface="Times New Roman" panose="02020603050405020304" pitchFamily="18" charset="0"/>
            </a:endParaRPr>
          </a:p>
          <a:p>
            <a:pPr indent="0">
              <a:lnSpc>
                <a:spcPct val="107000"/>
              </a:lnSpc>
              <a:spcAft>
                <a:spcPts val="800"/>
              </a:spcAft>
              <a:buNone/>
            </a:pPr>
            <a:endParaRPr lang="en-GB" sz="1800" dirty="0">
              <a:effectLst/>
              <a:latin typeface="Arial" panose="020B0604020202020204" pitchFamily="34" charset="0"/>
              <a:ea typeface="Calibri" panose="020F0502020204030204" pitchFamily="34" charset="0"/>
              <a:cs typeface="Times New Roman" panose="02020603050405020304" pitchFamily="18" charset="0"/>
            </a:endParaRPr>
          </a:p>
          <a:p>
            <a:pPr marL="0" indent="0">
              <a:buNone/>
            </a:pPr>
            <a:endParaRPr lang="en-GB" dirty="0"/>
          </a:p>
        </p:txBody>
      </p:sp>
    </p:spTree>
    <p:extLst>
      <p:ext uri="{BB962C8B-B14F-4D97-AF65-F5344CB8AC3E}">
        <p14:creationId xmlns:p14="http://schemas.microsoft.com/office/powerpoint/2010/main" val="301533366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1E689-83AC-74F5-40EF-8E41CBF3D87D}"/>
              </a:ext>
            </a:extLst>
          </p:cNvPr>
          <p:cNvSpPr>
            <a:spLocks noGrp="1"/>
          </p:cNvSpPr>
          <p:nvPr>
            <p:ph type="title"/>
          </p:nvPr>
        </p:nvSpPr>
        <p:spPr/>
        <p:txBody>
          <a:bodyPr>
            <a:normAutofit fontScale="90000"/>
          </a:bodyPr>
          <a:lstStyle/>
          <a:p>
            <a:r>
              <a:rPr lang="en-GB" sz="3000" dirty="0"/>
              <a:t>Why a focus on this area is important for (name of child/young person); what interventions are in place?</a:t>
            </a:r>
          </a:p>
        </p:txBody>
      </p:sp>
      <p:sp>
        <p:nvSpPr>
          <p:cNvPr id="3" name="Content Placeholder 2">
            <a:extLst>
              <a:ext uri="{FF2B5EF4-FFF2-40B4-BE49-F238E27FC236}">
                <a16:creationId xmlns:a16="http://schemas.microsoft.com/office/drawing/2014/main" id="{8F14A6D8-2FBF-BD77-361E-EAF48DF7A2EC}"/>
              </a:ext>
            </a:extLst>
          </p:cNvPr>
          <p:cNvSpPr>
            <a:spLocks noGrp="1"/>
          </p:cNvSpPr>
          <p:nvPr>
            <p:ph idx="1"/>
          </p:nvPr>
        </p:nvSpPr>
        <p:spPr/>
        <p:txBody>
          <a:bodyPr>
            <a:normAutofit/>
          </a:bodyPr>
          <a:lstStyle/>
          <a:p>
            <a:endParaRPr lang="en-GB" sz="2000" dirty="0"/>
          </a:p>
          <a:p>
            <a:r>
              <a:rPr lang="en-GB" sz="2000" dirty="0"/>
              <a:t>Details of pupil’s vision impairment</a:t>
            </a:r>
          </a:p>
          <a:p>
            <a:r>
              <a:rPr lang="en-GB" sz="2000" dirty="0"/>
              <a:t>How it influences their access to the curriculum/social interactions</a:t>
            </a:r>
          </a:p>
          <a:p>
            <a:r>
              <a:rPr lang="en-GB" sz="2000" dirty="0"/>
              <a:t>What interventions are in place to promote the efficient use of technology? What are the envisaged outcomes? </a:t>
            </a:r>
          </a:p>
          <a:p>
            <a:r>
              <a:rPr lang="en-GB" sz="2000" dirty="0"/>
              <a:t>Who delivers/works on these outcomes? </a:t>
            </a:r>
          </a:p>
          <a:p>
            <a:pPr marL="0" indent="0">
              <a:buNone/>
            </a:pPr>
            <a:endParaRPr lang="en-GB" sz="2400" i="1" dirty="0"/>
          </a:p>
          <a:p>
            <a:pPr marL="0" indent="0">
              <a:buNone/>
            </a:pPr>
            <a:endParaRPr lang="en-GB" sz="2400" i="1" dirty="0"/>
          </a:p>
          <a:p>
            <a:pPr marL="0" indent="0">
              <a:buNone/>
            </a:pPr>
            <a:endParaRPr lang="en-GB" sz="2200" i="1" dirty="0"/>
          </a:p>
          <a:p>
            <a:pPr marL="0" indent="0">
              <a:buNone/>
            </a:pPr>
            <a:endParaRPr lang="en-GB" sz="2200" i="1" dirty="0"/>
          </a:p>
        </p:txBody>
      </p:sp>
    </p:spTree>
    <p:extLst>
      <p:ext uri="{BB962C8B-B14F-4D97-AF65-F5344CB8AC3E}">
        <p14:creationId xmlns:p14="http://schemas.microsoft.com/office/powerpoint/2010/main" val="16805150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64"/>
        <p:cNvGrpSpPr/>
        <p:nvPr/>
      </p:nvGrpSpPr>
      <p:grpSpPr>
        <a:xfrm>
          <a:off x="0" y="0"/>
          <a:ext cx="0" cy="0"/>
          <a:chOff x="0" y="0"/>
          <a:chExt cx="0" cy="0"/>
        </a:xfrm>
      </p:grpSpPr>
      <p:sp>
        <p:nvSpPr>
          <p:cNvPr id="65" name="Google Shape;65;p2"/>
          <p:cNvSpPr txBox="1">
            <a:spLocks noGrp="1"/>
          </p:cNvSpPr>
          <p:nvPr>
            <p:ph type="title"/>
          </p:nvPr>
        </p:nvSpPr>
        <p:spPr>
          <a:xfrm>
            <a:off x="2597151" y="369345"/>
            <a:ext cx="5542279" cy="1048293"/>
          </a:xfrm>
          <a:prstGeom prst="rect">
            <a:avLst/>
          </a:prstGeom>
          <a:noFill/>
          <a:ln>
            <a:noFill/>
          </a:ln>
        </p:spPr>
        <p:txBody>
          <a:bodyPr spcFirstLastPara="1" vert="horz" wrap="square" lIns="91425" tIns="45700" rIns="91425" bIns="45700" rtlCol="0" anchor="t" anchorCtr="0">
            <a:noAutofit/>
          </a:bodyPr>
          <a:lstStyle/>
          <a:p>
            <a:pPr>
              <a:lnSpc>
                <a:spcPct val="100000"/>
              </a:lnSpc>
              <a:spcBef>
                <a:spcPts val="0"/>
              </a:spcBef>
              <a:buClr>
                <a:schemeClr val="dk1"/>
              </a:buClr>
              <a:buSzPts val="3000"/>
            </a:pPr>
            <a:r>
              <a:rPr lang="en-GB" sz="3000" dirty="0"/>
              <a:t>Project Partners</a:t>
            </a:r>
            <a:endParaRPr sz="3000" dirty="0"/>
          </a:p>
        </p:txBody>
      </p:sp>
      <p:sp>
        <p:nvSpPr>
          <p:cNvPr id="66" name="Google Shape;66;p2"/>
          <p:cNvSpPr txBox="1">
            <a:spLocks noGrp="1"/>
          </p:cNvSpPr>
          <p:nvPr>
            <p:ph type="body" idx="1"/>
          </p:nvPr>
        </p:nvSpPr>
        <p:spPr>
          <a:xfrm>
            <a:off x="1925720" y="1513285"/>
            <a:ext cx="8285080" cy="3833415"/>
          </a:xfrm>
          <a:prstGeom prst="rect">
            <a:avLst/>
          </a:prstGeom>
          <a:noFill/>
          <a:ln>
            <a:noFill/>
          </a:ln>
        </p:spPr>
        <p:txBody>
          <a:bodyPr spcFirstLastPara="1" vert="horz" wrap="square" lIns="91425" tIns="45700" rIns="91425" bIns="45700" rtlCol="0" anchor="t" anchorCtr="0">
            <a:normAutofit/>
          </a:bodyPr>
          <a:lstStyle/>
          <a:p>
            <a:pPr marL="0" indent="0">
              <a:spcBef>
                <a:spcPts val="0"/>
              </a:spcBef>
              <a:buNone/>
            </a:pPr>
            <a:r>
              <a:rPr lang="en-GB" sz="2000" dirty="0">
                <a:latin typeface="Arial"/>
                <a:ea typeface="Arial"/>
                <a:cs typeface="Arial"/>
                <a:sym typeface="Arial"/>
              </a:rPr>
              <a:t>There are 4 partner organisations involved in the CFVI project. </a:t>
            </a:r>
            <a:endParaRPr lang="en-GB" sz="2000" dirty="0">
              <a:latin typeface="Arial"/>
              <a:ea typeface="Arial"/>
              <a:cs typeface="Arial"/>
            </a:endParaRPr>
          </a:p>
          <a:p>
            <a:pPr marL="0" indent="0">
              <a:spcBef>
                <a:spcPts val="0"/>
              </a:spcBef>
            </a:pPr>
            <a:endParaRPr lang="en-GB" sz="2000" dirty="0"/>
          </a:p>
          <a:p>
            <a:pPr marL="0" indent="0">
              <a:spcBef>
                <a:spcPts val="0"/>
              </a:spcBef>
            </a:pPr>
            <a:endParaRPr lang="en-GB" sz="2000" dirty="0">
              <a:latin typeface="Arial"/>
              <a:ea typeface="Arial"/>
              <a:cs typeface="Arial"/>
            </a:endParaRPr>
          </a:p>
          <a:p>
            <a:pPr marL="0" indent="0">
              <a:spcBef>
                <a:spcPts val="0"/>
              </a:spcBef>
              <a:buNone/>
            </a:pPr>
            <a:r>
              <a:rPr lang="en-GB" sz="2000" dirty="0">
                <a:latin typeface="Arial"/>
                <a:ea typeface="Arial"/>
                <a:cs typeface="Arial"/>
                <a:sym typeface="Arial"/>
              </a:rPr>
              <a:t>The production of these training/continuing professional development materials was led by VIEW (The Professional Association for the Vision Impairment Education Workforce), in association with a consultation group of stakeholders working in the field of VI Education. </a:t>
            </a:r>
            <a:endParaRPr lang="en-GB" sz="2000" dirty="0"/>
          </a:p>
          <a:p>
            <a:pPr marL="0" indent="0">
              <a:lnSpc>
                <a:spcPct val="100000"/>
              </a:lnSpc>
              <a:spcBef>
                <a:spcPts val="0"/>
              </a:spcBef>
              <a:buClr>
                <a:schemeClr val="dk1"/>
              </a:buClr>
              <a:buSzPts val="2600"/>
              <a:buNone/>
            </a:pPr>
            <a:endParaRPr dirty="0"/>
          </a:p>
        </p:txBody>
      </p:sp>
      <p:pic>
        <p:nvPicPr>
          <p:cNvPr id="3" name="Picture 2" descr="Logo of VIEW">
            <a:extLst>
              <a:ext uri="{FF2B5EF4-FFF2-40B4-BE49-F238E27FC236}">
                <a16:creationId xmlns:a16="http://schemas.microsoft.com/office/drawing/2014/main" id="{9E3CDD9A-5DB3-D504-A109-BE1DCD3F8D6A}"/>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926521" y="5618746"/>
            <a:ext cx="1885603" cy="109993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4" descr="University of Birmingham, VICTAR Logo&#10;">
            <a:extLst>
              <a:ext uri="{FF2B5EF4-FFF2-40B4-BE49-F238E27FC236}">
                <a16:creationId xmlns:a16="http://schemas.microsoft.com/office/drawing/2014/main" id="{B2DF1A6E-CC26-AC52-F9AE-855CA95CF861}"/>
              </a:ext>
            </a:extLst>
          </p:cNvPr>
          <p:cNvPicPr/>
          <p:nvPr/>
        </p:nvPicPr>
        <p:blipFill>
          <a:blip r:embed="rId4">
            <a:extLst>
              <a:ext uri="{28A0092B-C50C-407E-A947-70E740481C1C}">
                <a14:useLocalDpi xmlns:a14="http://schemas.microsoft.com/office/drawing/2010/main" val="0"/>
              </a:ext>
            </a:extLst>
          </a:blip>
          <a:srcRect/>
          <a:stretch>
            <a:fillRect/>
          </a:stretch>
        </p:blipFill>
        <p:spPr bwMode="auto">
          <a:xfrm>
            <a:off x="4812124" y="5565747"/>
            <a:ext cx="3842391" cy="1099935"/>
          </a:xfrm>
          <a:prstGeom prst="rect">
            <a:avLst/>
          </a:prstGeom>
          <a:noFill/>
        </p:spPr>
      </p:pic>
      <p:pic>
        <p:nvPicPr>
          <p:cNvPr id="7" name="Picture 6" descr="Logo of Thomas Pocklington Trust&#10;">
            <a:extLst>
              <a:ext uri="{FF2B5EF4-FFF2-40B4-BE49-F238E27FC236}">
                <a16:creationId xmlns:a16="http://schemas.microsoft.com/office/drawing/2014/main" id="{3C217317-393C-9509-2D1E-1A7C73E0C628}"/>
              </a:ext>
            </a:extLst>
          </p:cNvPr>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8762915" y="5618746"/>
            <a:ext cx="1295485" cy="911743"/>
          </a:xfrm>
          <a:prstGeom prst="rect">
            <a:avLst/>
          </a:prstGeom>
          <a:noFill/>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BE98B3-5146-D69C-D04A-1E4DBFA004BF}"/>
              </a:ext>
            </a:extLst>
          </p:cNvPr>
          <p:cNvSpPr>
            <a:spLocks noGrp="1"/>
          </p:cNvSpPr>
          <p:nvPr>
            <p:ph type="title"/>
          </p:nvPr>
        </p:nvSpPr>
        <p:spPr/>
        <p:txBody>
          <a:bodyPr>
            <a:normAutofit/>
          </a:bodyPr>
          <a:lstStyle/>
          <a:p>
            <a:r>
              <a:rPr lang="en-GB" sz="3000" dirty="0"/>
              <a:t>Summing up</a:t>
            </a:r>
          </a:p>
        </p:txBody>
      </p:sp>
      <p:sp>
        <p:nvSpPr>
          <p:cNvPr id="3" name="Content Placeholder 2">
            <a:extLst>
              <a:ext uri="{FF2B5EF4-FFF2-40B4-BE49-F238E27FC236}">
                <a16:creationId xmlns:a16="http://schemas.microsoft.com/office/drawing/2014/main" id="{763925C0-90CD-A5E7-6D59-110860F4F8F1}"/>
              </a:ext>
            </a:extLst>
          </p:cNvPr>
          <p:cNvSpPr>
            <a:spLocks noGrp="1"/>
          </p:cNvSpPr>
          <p:nvPr>
            <p:ph idx="1"/>
          </p:nvPr>
        </p:nvSpPr>
        <p:spPr>
          <a:xfrm>
            <a:off x="1523673" y="1425217"/>
            <a:ext cx="8778240" cy="4351338"/>
          </a:xfrm>
        </p:spPr>
        <p:txBody>
          <a:bodyPr>
            <a:normAutofit/>
          </a:bodyPr>
          <a:lstStyle/>
          <a:p>
            <a:endParaRPr lang="en-GB" sz="2000" dirty="0">
              <a:ea typeface="Times New Roman" panose="02020603050405020304" pitchFamily="18" charset="0"/>
            </a:endParaRPr>
          </a:p>
          <a:p>
            <a:r>
              <a:rPr lang="en-GB" sz="2000" dirty="0">
                <a:ea typeface="Times New Roman" panose="02020603050405020304" pitchFamily="18" charset="0"/>
              </a:rPr>
              <a:t>Vision impairment creates distinctive barriers to access, learning and participation for children and young people. This includes identifying potential barriers to using technology in a given setting. </a:t>
            </a:r>
          </a:p>
          <a:p>
            <a:r>
              <a:rPr lang="en-GB" sz="2000" dirty="0">
                <a:ea typeface="Times New Roman" panose="02020603050405020304" pitchFamily="18" charset="0"/>
              </a:rPr>
              <a:t>Targeted intervention approaches within inclusive learning environments (See CFVI, Area 1) are required to promote effective use of technology. </a:t>
            </a:r>
          </a:p>
          <a:p>
            <a:r>
              <a:rPr lang="en-GB" sz="2000" dirty="0">
                <a:solidFill>
                  <a:srgbClr val="000000"/>
                </a:solidFill>
                <a:ea typeface="Calibri" panose="020F0502020204030204" pitchFamily="34" charset="0"/>
                <a:cs typeface="Times New Roman" panose="02020603050405020304" pitchFamily="18" charset="0"/>
              </a:rPr>
              <a:t>A</a:t>
            </a: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 wide range of devices can be used to enable CYPVI to access learning in education and with appropriate learning to access skills, develop increasing control of their learning.</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en-GB" sz="2000" dirty="0">
                <a:solidFill>
                  <a:srgbClr val="000000"/>
                </a:solidFill>
                <a:effectLst/>
                <a:latin typeface="Arial" panose="020B0604020202020204" pitchFamily="34" charset="0"/>
                <a:ea typeface="Calibri" panose="020F0502020204030204" pitchFamily="34" charset="0"/>
                <a:cs typeface="Times New Roman" panose="02020603050405020304" pitchFamily="18" charset="0"/>
              </a:rPr>
              <a:t>In considering the role of technology we need to be concerned not only with providing a child/young person with access to a particular device, but also with ensuring that the child is able to use it effectively and with increasing independence as they get older. </a:t>
            </a:r>
            <a:endParaRPr lang="en-GB" sz="2000" dirty="0"/>
          </a:p>
        </p:txBody>
      </p:sp>
    </p:spTree>
    <p:extLst>
      <p:ext uri="{BB962C8B-B14F-4D97-AF65-F5344CB8AC3E}">
        <p14:creationId xmlns:p14="http://schemas.microsoft.com/office/powerpoint/2010/main" val="277429872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200" dirty="0"/>
              <a:t>What resources are available</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pPr marL="342900" indent="-342900">
              <a:lnSpc>
                <a:spcPct val="150000"/>
              </a:lnSpc>
              <a:buFont typeface="Symbol" panose="05050102010706020507" pitchFamily="18" charset="2"/>
              <a:buChar char=""/>
            </a:pPr>
            <a:r>
              <a:rPr lang="en-GB" sz="2000" dirty="0">
                <a:effectLst/>
                <a:latin typeface="+mn-lt"/>
                <a:ea typeface="Times New Roman" panose="02020603050405020304" pitchFamily="18" charset="0"/>
                <a:cs typeface="Arial"/>
                <a:hlinkClick r:id="rId3">
                  <a:extLst>
                    <a:ext uri="{A12FA001-AC4F-418D-AE19-62706E023703}">
                      <ahyp:hlinkClr xmlns:ahyp="http://schemas.microsoft.com/office/drawing/2018/hyperlinkcolor" val="tx"/>
                    </a:ext>
                  </a:extLst>
                </a:hlinkClick>
              </a:rPr>
              <a:t>The Bookshare Hub hosting resources to support the delivery of the CFVI is available from the RNIB (External)</a:t>
            </a:r>
            <a:r>
              <a:rPr lang="en-GB" sz="2000" dirty="0">
                <a:latin typeface="+mn-lt"/>
                <a:ea typeface="Times New Roman" panose="02020603050405020304" pitchFamily="18" charset="0"/>
                <a:cs typeface="Arial"/>
              </a:rPr>
              <a:t>. </a:t>
            </a:r>
            <a:endParaRPr lang="en-GB" sz="2000" dirty="0">
              <a:latin typeface="+mn-lt"/>
              <a:ea typeface="Times New Roman" panose="02020603050405020304" pitchFamily="18" charset="0"/>
            </a:endParaRPr>
          </a:p>
          <a:p>
            <a:pPr marL="342900" indent="-342900">
              <a:lnSpc>
                <a:spcPct val="150000"/>
              </a:lnSpc>
              <a:buFont typeface="Symbol" panose="05050102010706020507" pitchFamily="18" charset="2"/>
              <a:buChar char=""/>
            </a:pPr>
            <a:r>
              <a:rPr lang="en-GB" sz="2000" dirty="0">
                <a:latin typeface="+mn-lt"/>
                <a:ea typeface="Times New Roman" panose="02020603050405020304" pitchFamily="18" charset="0"/>
                <a:cs typeface="Arial"/>
              </a:rPr>
              <a:t>Of particular relevance to this area is the </a:t>
            </a:r>
            <a:r>
              <a:rPr lang="en-GB" sz="2000" dirty="0">
                <a:latin typeface="+mn-lt"/>
                <a:ea typeface="Times New Roman" panose="02020603050405020304" pitchFamily="18" charset="0"/>
                <a:cs typeface="Segoe UI"/>
                <a:hlinkClick r:id="rId4">
                  <a:extLst>
                    <a:ext uri="{A12FA001-AC4F-418D-AE19-62706E023703}">
                      <ahyp:hlinkClr xmlns:ahyp="http://schemas.microsoft.com/office/drawing/2018/hyperlinkcolor" val="tx"/>
                    </a:ext>
                  </a:extLst>
                </a:hlinkClick>
              </a:rPr>
              <a:t>Technology</a:t>
            </a:r>
            <a:r>
              <a:rPr lang="en-GB" sz="2000" dirty="0">
                <a:latin typeface="+mn-lt"/>
                <a:ea typeface="Times New Roman" panose="02020603050405020304" pitchFamily="18" charset="0"/>
                <a:cs typeface="Segoe UI"/>
              </a:rPr>
              <a:t> category </a:t>
            </a:r>
            <a:r>
              <a:rPr lang="en-GB" sz="2000" dirty="0">
                <a:latin typeface="+mn-lt"/>
                <a:ea typeface="Times New Roman" panose="02020603050405020304" pitchFamily="18" charset="0"/>
                <a:cs typeface="Arial"/>
              </a:rPr>
              <a:t>of the CFVI Resource Hub</a:t>
            </a:r>
          </a:p>
          <a:p>
            <a:pPr marL="342900" indent="-342900">
              <a:lnSpc>
                <a:spcPct val="150000"/>
              </a:lnSpc>
              <a:buFont typeface="Symbol,Sans-Serif" panose="05050102010706020507" pitchFamily="18" charset="2"/>
              <a:buChar char=""/>
            </a:pPr>
            <a:r>
              <a:rPr lang="en-GB" sz="2000" dirty="0">
                <a:effectLst/>
                <a:latin typeface="+mn-lt"/>
                <a:ea typeface="Calibri" panose="020F0502020204030204" pitchFamily="34" charset="0"/>
                <a:cs typeface="Arial"/>
              </a:rPr>
              <a:t>The CFVI provides a list of targeted intervention approaches</a:t>
            </a:r>
            <a:r>
              <a:rPr lang="en-GB" sz="2000" dirty="0">
                <a:latin typeface="+mn-lt"/>
                <a:ea typeface="Calibri" panose="020F0502020204030204" pitchFamily="34" charset="0"/>
                <a:cs typeface="Arial"/>
              </a:rPr>
              <a:t> (pages 28 and 29): </a:t>
            </a:r>
            <a:r>
              <a:rPr lang="en-GB" sz="2000" dirty="0">
                <a:latin typeface="+mn-lt"/>
                <a:ea typeface="Calibri" panose="020F0502020204030204" pitchFamily="34" charset="0"/>
                <a:cs typeface="Arial"/>
                <a:hlinkClick r:id="rId5">
                  <a:extLst>
                    <a:ext uri="{A12FA001-AC4F-418D-AE19-62706E023703}">
                      <ahyp:hlinkClr xmlns:ahyp="http://schemas.microsoft.com/office/drawing/2018/hyperlinkcolor" val="tx"/>
                    </a:ext>
                  </a:extLst>
                </a:hlinkClick>
              </a:rPr>
              <a:t>Curriculum Framework for Children and Young People with Vision Impairment | RNIB</a:t>
            </a:r>
            <a:endParaRPr lang="en-GB" sz="2000">
              <a:latin typeface="+mn-lt"/>
              <a:ea typeface="Calibri" panose="020F0502020204030204" pitchFamily="34" charset="0"/>
              <a:cs typeface="Arial"/>
            </a:endParaRPr>
          </a:p>
          <a:p>
            <a:pPr marL="342900" lvl="0" indent="-342900">
              <a:lnSpc>
                <a:spcPct val="150000"/>
              </a:lnSpc>
              <a:buFont typeface="Symbol" panose="05050102010706020507" pitchFamily="18" charset="2"/>
              <a:buChar char=""/>
            </a:pPr>
            <a:endParaRPr lang="en-GB" sz="2000" dirty="0">
              <a:effectLst/>
              <a:latin typeface="+mn-lt"/>
              <a:ea typeface="Calibri" panose="020F0502020204030204" pitchFamily="34" charset="0"/>
            </a:endParaRPr>
          </a:p>
          <a:p>
            <a:pPr marL="342900" lvl="0" indent="-342900">
              <a:lnSpc>
                <a:spcPct val="150000"/>
              </a:lnSpc>
              <a:buFont typeface="Symbol" panose="05050102010706020507" pitchFamily="18" charset="2"/>
              <a:buChar char=""/>
            </a:pPr>
            <a:endParaRPr lang="en-GB" sz="2000" dirty="0"/>
          </a:p>
        </p:txBody>
      </p:sp>
    </p:spTree>
    <p:extLst>
      <p:ext uri="{BB962C8B-B14F-4D97-AF65-F5344CB8AC3E}">
        <p14:creationId xmlns:p14="http://schemas.microsoft.com/office/powerpoint/2010/main" val="9417763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References</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rmAutofit/>
          </a:bodyPr>
          <a:lstStyle/>
          <a:p>
            <a:endParaRPr lang="en-GB" sz="2000" dirty="0">
              <a:effectLst/>
              <a:latin typeface="Arial" panose="020B0604020202020204" pitchFamily="34" charset="0"/>
              <a:ea typeface="Arial" panose="020B0604020202020204" pitchFamily="34" charset="0"/>
            </a:endParaRPr>
          </a:p>
          <a:p>
            <a:r>
              <a:rPr lang="en-GB" sz="2000" dirty="0">
                <a:effectLst/>
                <a:latin typeface="Arial"/>
                <a:ea typeface="Arial" panose="020B0604020202020204" pitchFamily="34" charset="0"/>
                <a:cs typeface="Arial"/>
              </a:rPr>
              <a:t>Hewett, R., Douglas, G., McLinden, M., James, L., Brydon, G., Chattaway, </a:t>
            </a:r>
            <a:r>
              <a:rPr lang="en-GB" sz="2000" err="1">
                <a:effectLst/>
                <a:latin typeface="Arial"/>
                <a:ea typeface="Arial" panose="020B0604020202020204" pitchFamily="34" charset="0"/>
                <a:cs typeface="Arial"/>
              </a:rPr>
              <a:t>T.,Cobb</a:t>
            </a:r>
            <a:r>
              <a:rPr lang="en-GB" sz="2000" dirty="0">
                <a:effectLst/>
                <a:latin typeface="Arial"/>
                <a:ea typeface="Arial" panose="020B0604020202020204" pitchFamily="34" charset="0"/>
                <a:cs typeface="Arial"/>
              </a:rPr>
              <a:t>, R., Keil, S., Raisanen, S., Sutherland, C., Taylor, J., (2022) </a:t>
            </a:r>
            <a:r>
              <a:rPr lang="en-GB" sz="2000" b="1" dirty="0">
                <a:effectLst/>
                <a:latin typeface="Arial"/>
                <a:ea typeface="Arial" panose="020B0604020202020204" pitchFamily="34" charset="0"/>
                <a:cs typeface="Arial"/>
              </a:rPr>
              <a:t>Curriculum</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Framework for Children and young People with Vision Impairment</a:t>
            </a:r>
            <a:r>
              <a:rPr lang="en-GB" sz="2000" b="1" dirty="0">
                <a:latin typeface="Arial"/>
                <a:ea typeface="Arial" panose="020B0604020202020204" pitchFamily="34" charset="0"/>
                <a:cs typeface="Arial"/>
              </a:rPr>
              <a:t> </a:t>
            </a:r>
            <a:r>
              <a:rPr lang="en-GB" sz="2000" b="1" dirty="0">
                <a:effectLst/>
                <a:latin typeface="Arial"/>
                <a:ea typeface="Arial" panose="020B0604020202020204" pitchFamily="34" charset="0"/>
                <a:cs typeface="Arial"/>
              </a:rPr>
              <a:t>[CFVI]:</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Defining specialist skills development and best practice support to promote</a:t>
            </a:r>
            <a:r>
              <a:rPr lang="en-GB" sz="2000" b="1" dirty="0">
                <a:effectLst/>
                <a:latin typeface="Arial"/>
                <a:ea typeface="Times New Roman" panose="02020603050405020304" pitchFamily="18" charset="0"/>
                <a:cs typeface="Arial"/>
              </a:rPr>
              <a:t> </a:t>
            </a:r>
            <a:r>
              <a:rPr lang="en-GB" sz="2000" b="1" dirty="0">
                <a:effectLst/>
                <a:latin typeface="Arial"/>
                <a:ea typeface="Arial" panose="020B0604020202020204" pitchFamily="34" charset="0"/>
                <a:cs typeface="Arial"/>
              </a:rPr>
              <a:t>equity, inclusion and personal agency.</a:t>
            </a:r>
            <a:r>
              <a:rPr lang="en-GB" sz="2000" i="1" dirty="0">
                <a:effectLst/>
                <a:latin typeface="Arial"/>
                <a:ea typeface="Arial" panose="020B0604020202020204" pitchFamily="34" charset="0"/>
                <a:cs typeface="Arial"/>
              </a:rPr>
              <a:t> </a:t>
            </a:r>
            <a:r>
              <a:rPr lang="en-GB" sz="2000" dirty="0">
                <a:effectLst/>
                <a:latin typeface="Arial"/>
                <a:ea typeface="Arial" panose="020B0604020202020204" pitchFamily="34" charset="0"/>
                <a:cs typeface="Arial"/>
              </a:rPr>
              <a:t>RNIB</a:t>
            </a:r>
            <a:endParaRPr lang="en-GB" sz="2000" dirty="0">
              <a:effectLst/>
              <a:latin typeface="Arial"/>
              <a:ea typeface="Times New Roman" panose="02020603050405020304" pitchFamily="18" charset="0"/>
              <a:cs typeface="Arial"/>
            </a:endParaRPr>
          </a:p>
          <a:p>
            <a:endParaRPr lang="en-GB" dirty="0"/>
          </a:p>
        </p:txBody>
      </p:sp>
    </p:spTree>
    <p:extLst>
      <p:ext uri="{BB962C8B-B14F-4D97-AF65-F5344CB8AC3E}">
        <p14:creationId xmlns:p14="http://schemas.microsoft.com/office/powerpoint/2010/main" val="3393748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790691-296F-3034-21E3-4063AA8F20A3}"/>
              </a:ext>
            </a:extLst>
          </p:cNvPr>
          <p:cNvSpPr txBox="1">
            <a:spLocks noGrp="1"/>
          </p:cNvSpPr>
          <p:nvPr>
            <p:ph type="title" idx="4294967295"/>
          </p:nvPr>
        </p:nvSpPr>
        <p:spPr>
          <a:xfrm>
            <a:off x="1566930" y="364901"/>
            <a:ext cx="8929351" cy="1015663"/>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3000" b="1" i="0" u="none" strike="noStrike" kern="1200" cap="none" spc="0" normalizeH="0" baseline="0" noProof="0" dirty="0">
                <a:ln>
                  <a:noFill/>
                </a:ln>
                <a:solidFill>
                  <a:schemeClr val="tx1"/>
                </a:solidFill>
                <a:effectLst/>
                <a:uLnTx/>
                <a:uFillTx/>
                <a:latin typeface="+mn-lt"/>
                <a:ea typeface="+mn-lt"/>
                <a:cs typeface="+mn-lt"/>
              </a:rPr>
              <a:t>Curriculum Framework for Children and Young People with Vision Impairment (2022, p.15) </a:t>
            </a:r>
            <a:endParaRPr kumimoji="0" lang="en-US" sz="3000" b="1" i="0" u="none" strike="noStrike" kern="1200" cap="none" spc="0" normalizeH="0" baseline="0" noProof="0" dirty="0">
              <a:ln>
                <a:noFill/>
              </a:ln>
              <a:solidFill>
                <a:schemeClr val="tx1"/>
              </a:solidFill>
              <a:effectLst/>
              <a:uLnTx/>
              <a:uFillTx/>
              <a:latin typeface="+mn-lt"/>
              <a:ea typeface="+mn-ea"/>
              <a:cs typeface="Arial"/>
            </a:endParaRPr>
          </a:p>
        </p:txBody>
      </p:sp>
      <p:pic>
        <p:nvPicPr>
          <p:cNvPr id="7" name="Picture 6" descr="This image provides an illustration of the 11 areas of the CFVI, located around the ‘active child/young person.’ It shows the area of focus: technology - highlighted in pink.">
            <a:extLst>
              <a:ext uri="{FF2B5EF4-FFF2-40B4-BE49-F238E27FC236}">
                <a16:creationId xmlns:a16="http://schemas.microsoft.com/office/drawing/2014/main" id="{992B8067-6F2F-A8C7-DC03-7AB372B4C37F}"/>
              </a:ext>
            </a:extLst>
          </p:cNvPr>
          <p:cNvPicPr>
            <a:picLocks noChangeAspect="1"/>
          </p:cNvPicPr>
          <p:nvPr/>
        </p:nvPicPr>
        <p:blipFill>
          <a:blip r:embed="rId3"/>
          <a:stretch>
            <a:fillRect/>
          </a:stretch>
        </p:blipFill>
        <p:spPr>
          <a:xfrm>
            <a:off x="2893883" y="1436272"/>
            <a:ext cx="6397692" cy="4855758"/>
          </a:xfrm>
          <a:prstGeom prst="rect">
            <a:avLst/>
          </a:prstGeom>
        </p:spPr>
      </p:pic>
      <p:pic>
        <p:nvPicPr>
          <p:cNvPr id="14" name="Picture 13" descr="This image shows the area of focus: technology, highlighted in pink.">
            <a:extLst>
              <a:ext uri="{FF2B5EF4-FFF2-40B4-BE49-F238E27FC236}">
                <a16:creationId xmlns:a16="http://schemas.microsoft.com/office/drawing/2014/main" id="{731ED330-7695-7647-9D00-686897916EE4}"/>
              </a:ext>
            </a:extLst>
          </p:cNvPr>
          <p:cNvPicPr>
            <a:picLocks noChangeAspect="1"/>
          </p:cNvPicPr>
          <p:nvPr/>
        </p:nvPicPr>
        <p:blipFill>
          <a:blip r:embed="rId4">
            <a:alphaModFix amt="20000"/>
          </a:blip>
          <a:stretch>
            <a:fillRect/>
          </a:stretch>
        </p:blipFill>
        <p:spPr>
          <a:xfrm>
            <a:off x="3546821" y="5154608"/>
            <a:ext cx="1279440" cy="1008088"/>
          </a:xfrm>
          <a:prstGeom prst="rect">
            <a:avLst/>
          </a:prstGeom>
        </p:spPr>
      </p:pic>
    </p:spTree>
    <p:extLst>
      <p:ext uri="{BB962C8B-B14F-4D97-AF65-F5344CB8AC3E}">
        <p14:creationId xmlns:p14="http://schemas.microsoft.com/office/powerpoint/2010/main" val="74512465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BB00C3-789B-B656-4AAE-6B43BBD15539}"/>
              </a:ext>
            </a:extLst>
          </p:cNvPr>
          <p:cNvSpPr>
            <a:spLocks noGrp="1"/>
          </p:cNvSpPr>
          <p:nvPr>
            <p:ph type="title"/>
          </p:nvPr>
        </p:nvSpPr>
        <p:spPr/>
        <p:txBody>
          <a:bodyPr>
            <a:normAutofit/>
          </a:bodyPr>
          <a:lstStyle/>
          <a:p>
            <a:r>
              <a:rPr lang="en-GB" sz="3000" dirty="0">
                <a:latin typeface="Arial"/>
                <a:cs typeface="Arial"/>
              </a:rPr>
              <a:t>Training Objectives (1)</a:t>
            </a:r>
            <a:endParaRPr lang="en-GB" sz="3000" dirty="0"/>
          </a:p>
        </p:txBody>
      </p:sp>
      <p:sp>
        <p:nvSpPr>
          <p:cNvPr id="3" name="Content Placeholder 2">
            <a:extLst>
              <a:ext uri="{FF2B5EF4-FFF2-40B4-BE49-F238E27FC236}">
                <a16:creationId xmlns:a16="http://schemas.microsoft.com/office/drawing/2014/main" id="{7C2C03E8-EBA3-BDBE-0065-18A8A57F2358}"/>
              </a:ext>
            </a:extLst>
          </p:cNvPr>
          <p:cNvSpPr>
            <a:spLocks noGrp="1"/>
          </p:cNvSpPr>
          <p:nvPr>
            <p:ph idx="1"/>
          </p:nvPr>
        </p:nvSpPr>
        <p:spPr>
          <a:xfrm>
            <a:off x="1361439" y="1518494"/>
            <a:ext cx="9030789" cy="4867791"/>
          </a:xfrm>
        </p:spPr>
        <p:txBody>
          <a:bodyPr vert="horz" lIns="91440" tIns="45720" rIns="91440" bIns="45720" rtlCol="0" anchor="t">
            <a:normAutofit fontScale="77500" lnSpcReduction="20000"/>
          </a:bodyPr>
          <a:lstStyle/>
          <a:p>
            <a:pPr marL="0" indent="0">
              <a:buNone/>
            </a:pPr>
            <a:endParaRPr lang="en-GB" sz="2000" dirty="0"/>
          </a:p>
          <a:p>
            <a:pPr marL="0" indent="0">
              <a:lnSpc>
                <a:spcPct val="110000"/>
              </a:lnSpc>
              <a:buNone/>
            </a:pPr>
            <a:r>
              <a:rPr lang="en-GB" sz="2600" dirty="0">
                <a:latin typeface="+mn-lt"/>
              </a:rPr>
              <a:t>The objectives of this training resource are to:</a:t>
            </a:r>
          </a:p>
          <a:p>
            <a:pPr>
              <a:lnSpc>
                <a:spcPct val="110000"/>
              </a:lnSpc>
            </a:pPr>
            <a:r>
              <a:rPr lang="en-GB" sz="2600" dirty="0">
                <a:latin typeface="+mn-lt"/>
                <a:cs typeface="Arial"/>
              </a:rPr>
              <a:t>Provide an introduction to Area 8 of the CFVI: </a:t>
            </a:r>
            <a:r>
              <a:rPr lang="en-GB" sz="2600" b="1" dirty="0">
                <a:latin typeface="+mn-lt"/>
                <a:cs typeface="Arial"/>
              </a:rPr>
              <a:t>Technology.</a:t>
            </a:r>
          </a:p>
          <a:p>
            <a:pPr>
              <a:lnSpc>
                <a:spcPct val="110000"/>
              </a:lnSpc>
            </a:pPr>
            <a:r>
              <a:rPr lang="en-GB" sz="2600" dirty="0">
                <a:latin typeface="+mn-lt"/>
                <a:cs typeface="Arial"/>
              </a:rPr>
              <a:t>Examine why a focus on this area is important for learners with vision impairment.</a:t>
            </a:r>
          </a:p>
          <a:p>
            <a:pPr>
              <a:lnSpc>
                <a:spcPct val="110000"/>
              </a:lnSpc>
            </a:pPr>
            <a:r>
              <a:rPr lang="en-GB" sz="2600" dirty="0">
                <a:latin typeface="+mn-lt"/>
                <a:cs typeface="Arial"/>
              </a:rPr>
              <a:t>Outline a range of technologies that might be used by CYPVI to access learning.</a:t>
            </a:r>
          </a:p>
          <a:p>
            <a:pPr>
              <a:lnSpc>
                <a:spcPct val="110000"/>
              </a:lnSpc>
            </a:pPr>
            <a:r>
              <a:rPr lang="en-GB" sz="2600" dirty="0">
                <a:latin typeface="+mn-lt"/>
                <a:cs typeface="Arial"/>
              </a:rPr>
              <a:t>Explore potential barriers that may limit access and use of different technologies and </a:t>
            </a:r>
            <a:r>
              <a:rPr lang="en-GB" sz="2600" dirty="0">
                <a:effectLst/>
                <a:latin typeface="+mn-lt"/>
                <a:cs typeface="Arial"/>
              </a:rPr>
              <a:t>how we can work together</a:t>
            </a:r>
            <a:r>
              <a:rPr lang="en-GB" sz="2600" dirty="0">
                <a:latin typeface="+mn-lt"/>
                <a:cs typeface="Arial"/>
              </a:rPr>
              <a:t> to help reduce these.</a:t>
            </a:r>
          </a:p>
          <a:p>
            <a:pPr>
              <a:lnSpc>
                <a:spcPct val="110000"/>
              </a:lnSpc>
            </a:pPr>
            <a:r>
              <a:rPr lang="en-GB" sz="2600" dirty="0">
                <a:latin typeface="+mn-lt"/>
                <a:cs typeface="Arial"/>
              </a:rPr>
              <a:t>Provide</a:t>
            </a:r>
            <a:r>
              <a:rPr lang="en-GB" sz="2600" dirty="0">
                <a:effectLst/>
                <a:latin typeface="+mn-lt"/>
                <a:cs typeface="Arial"/>
              </a:rPr>
              <a:t> links to </a:t>
            </a:r>
            <a:r>
              <a:rPr lang="en-GB" sz="2600" dirty="0">
                <a:effectLst/>
                <a:latin typeface="+mn-lt"/>
                <a:ea typeface="Calibri" panose="020F0502020204030204" pitchFamily="34" charset="0"/>
                <a:cs typeface="Arial"/>
              </a:rPr>
              <a:t>useful resources/websites</a:t>
            </a:r>
            <a:r>
              <a:rPr lang="en-GB" sz="2600" dirty="0">
                <a:latin typeface="+mn-lt"/>
                <a:ea typeface="Calibri" panose="020F0502020204030204" pitchFamily="34" charset="0"/>
                <a:cs typeface="Arial"/>
              </a:rPr>
              <a:t>.</a:t>
            </a:r>
            <a:endParaRPr lang="en-GB" sz="2600" dirty="0">
              <a:effectLst/>
              <a:latin typeface="+mn-lt"/>
              <a:ea typeface="Times New Roman" panose="02020603050405020304" pitchFamily="18" charset="0"/>
              <a:cs typeface="Arial"/>
            </a:endParaRPr>
          </a:p>
          <a:p>
            <a:pPr>
              <a:lnSpc>
                <a:spcPct val="120000"/>
              </a:lnSpc>
            </a:pPr>
            <a:endParaRPr lang="en-GB" sz="4500" dirty="0">
              <a:effectLst/>
              <a:latin typeface="+mj-lt"/>
            </a:endParaRPr>
          </a:p>
          <a:p>
            <a:pPr marL="0" indent="0">
              <a:buNone/>
            </a:pPr>
            <a:br>
              <a:rPr lang="en-GB" sz="1800" dirty="0">
                <a:effectLst/>
                <a:latin typeface="Segoe UI" panose="020B0502040204020203" pitchFamily="34" charset="0"/>
              </a:rPr>
            </a:br>
            <a:endParaRPr lang="en-GB" sz="2000" dirty="0"/>
          </a:p>
        </p:txBody>
      </p:sp>
    </p:spTree>
    <p:extLst>
      <p:ext uri="{BB962C8B-B14F-4D97-AF65-F5344CB8AC3E}">
        <p14:creationId xmlns:p14="http://schemas.microsoft.com/office/powerpoint/2010/main" val="14920831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949B1-3D6F-442B-7AB8-BE33C086F637}"/>
              </a:ext>
            </a:extLst>
          </p:cNvPr>
          <p:cNvSpPr>
            <a:spLocks noGrp="1"/>
          </p:cNvSpPr>
          <p:nvPr>
            <p:ph type="title"/>
          </p:nvPr>
        </p:nvSpPr>
        <p:spPr/>
        <p:txBody>
          <a:bodyPr>
            <a:normAutofit/>
          </a:bodyPr>
          <a:lstStyle/>
          <a:p>
            <a:r>
              <a:rPr lang="en-GB" sz="3000" dirty="0">
                <a:latin typeface="Arial"/>
                <a:cs typeface="Arial"/>
              </a:rPr>
              <a:t>Training Objectives (2)</a:t>
            </a:r>
            <a:endParaRPr lang="en-GB" sz="3000" dirty="0"/>
          </a:p>
        </p:txBody>
      </p:sp>
      <p:sp>
        <p:nvSpPr>
          <p:cNvPr id="3" name="Content Placeholder 2">
            <a:extLst>
              <a:ext uri="{FF2B5EF4-FFF2-40B4-BE49-F238E27FC236}">
                <a16:creationId xmlns:a16="http://schemas.microsoft.com/office/drawing/2014/main" id="{C47FEBBB-19F8-D15E-B5EE-154031F5FCCA}"/>
              </a:ext>
            </a:extLst>
          </p:cNvPr>
          <p:cNvSpPr>
            <a:spLocks noGrp="1"/>
          </p:cNvSpPr>
          <p:nvPr>
            <p:ph idx="1"/>
          </p:nvPr>
        </p:nvSpPr>
        <p:spPr>
          <a:xfrm>
            <a:off x="1243452" y="1690688"/>
            <a:ext cx="8778240" cy="4351338"/>
          </a:xfrm>
        </p:spPr>
        <p:txBody>
          <a:bodyPr vert="horz" lIns="91440" tIns="45720" rIns="91440" bIns="45720" rtlCol="0" anchor="t">
            <a:normAutofit/>
          </a:bodyPr>
          <a:lstStyle/>
          <a:p>
            <a:pPr marL="0" indent="0">
              <a:buNone/>
            </a:pPr>
            <a:r>
              <a:rPr lang="en-GB" sz="2000" dirty="0">
                <a:latin typeface="Arial"/>
                <a:cs typeface="Arial"/>
              </a:rPr>
              <a:t>Customisable slide if needed (see notes which give examples of training objectives that you could consider, depending on the nature of your presentation).</a:t>
            </a:r>
            <a:endParaRPr lang="en-US" sz="2000" dirty="0">
              <a:latin typeface="Arial"/>
              <a:cs typeface="Arial"/>
            </a:endParaRPr>
          </a:p>
          <a:p>
            <a:pPr marL="0" indent="0">
              <a:buNone/>
            </a:pPr>
            <a:endParaRPr lang="en-GB" dirty="0"/>
          </a:p>
          <a:p>
            <a:pPr marL="0" indent="0">
              <a:buNone/>
            </a:pPr>
            <a:endParaRPr lang="en-GB" sz="2000" dirty="0"/>
          </a:p>
        </p:txBody>
      </p:sp>
    </p:spTree>
    <p:extLst>
      <p:ext uri="{BB962C8B-B14F-4D97-AF65-F5344CB8AC3E}">
        <p14:creationId xmlns:p14="http://schemas.microsoft.com/office/powerpoint/2010/main" val="588331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4C66D0-3F07-EB44-11A2-A96C028CAEA1}"/>
              </a:ext>
            </a:extLst>
          </p:cNvPr>
          <p:cNvSpPr>
            <a:spLocks noGrp="1"/>
          </p:cNvSpPr>
          <p:nvPr>
            <p:ph type="title"/>
          </p:nvPr>
        </p:nvSpPr>
        <p:spPr/>
        <p:txBody>
          <a:bodyPr>
            <a:normAutofit/>
          </a:bodyPr>
          <a:lstStyle/>
          <a:p>
            <a:r>
              <a:rPr lang="en-GB" sz="3000" dirty="0"/>
              <a:t>About this area: Technology (1)</a:t>
            </a:r>
          </a:p>
        </p:txBody>
      </p:sp>
      <p:sp>
        <p:nvSpPr>
          <p:cNvPr id="3" name="Content Placeholder 2">
            <a:extLst>
              <a:ext uri="{FF2B5EF4-FFF2-40B4-BE49-F238E27FC236}">
                <a16:creationId xmlns:a16="http://schemas.microsoft.com/office/drawing/2014/main" id="{C42C4E53-6986-902D-133A-420D45663422}"/>
              </a:ext>
            </a:extLst>
          </p:cNvPr>
          <p:cNvSpPr>
            <a:spLocks noGrp="1"/>
          </p:cNvSpPr>
          <p:nvPr>
            <p:ph idx="1"/>
          </p:nvPr>
        </p:nvSpPr>
        <p:spPr/>
        <p:txBody>
          <a:bodyPr vert="horz" lIns="91440" tIns="45720" rIns="91440" bIns="45720" rtlCol="0" anchor="t">
            <a:noAutofit/>
          </a:bodyPr>
          <a:lstStyle/>
          <a:p>
            <a:pPr>
              <a:lnSpc>
                <a:spcPct val="100000"/>
              </a:lnSpc>
              <a:spcAft>
                <a:spcPts val="1100"/>
              </a:spcAft>
            </a:pPr>
            <a:r>
              <a:rPr lang="en-GB" sz="2000" dirty="0">
                <a:solidFill>
                  <a:srgbClr val="000000"/>
                </a:solidFill>
                <a:effectLst/>
                <a:latin typeface="+mn-lt"/>
                <a:ea typeface="Calibri" panose="020F0502020204030204" pitchFamily="34" charset="0"/>
                <a:cs typeface="Ingra"/>
              </a:rPr>
              <a:t>This area of the framework recognises the importance of children and young people with vision impairment being provided with the training and opportunity to be able to use technology and equipment with as much independence as possible.</a:t>
            </a:r>
          </a:p>
          <a:p>
            <a:pPr>
              <a:lnSpc>
                <a:spcPct val="100000"/>
              </a:lnSpc>
              <a:spcAft>
                <a:spcPts val="1100"/>
              </a:spcAft>
            </a:pPr>
            <a:r>
              <a:rPr lang="en-GB" sz="2000" dirty="0">
                <a:solidFill>
                  <a:srgbClr val="000000"/>
                </a:solidFill>
                <a:effectLst/>
                <a:latin typeface="+mn-lt"/>
                <a:ea typeface="Calibri" panose="020F0502020204030204" pitchFamily="34" charset="0"/>
                <a:cs typeface="Ingra"/>
              </a:rPr>
              <a:t>Some technologies require bespoke teaching and will need to be delivered by a professional with specialist knowledge of that technology. </a:t>
            </a:r>
          </a:p>
          <a:p>
            <a:pPr>
              <a:lnSpc>
                <a:spcPct val="100000"/>
              </a:lnSpc>
              <a:spcAft>
                <a:spcPts val="1100"/>
              </a:spcAft>
            </a:pPr>
            <a:r>
              <a:rPr lang="en-GB" sz="2000" dirty="0">
                <a:solidFill>
                  <a:srgbClr val="000000"/>
                </a:solidFill>
                <a:effectLst/>
                <a:latin typeface="+mn-lt"/>
                <a:ea typeface="Calibri" panose="020F0502020204030204" pitchFamily="34" charset="0"/>
                <a:cs typeface="Ingra"/>
              </a:rPr>
              <a:t>It is important that children and young people have access to the most appropriate technology for their needs at as early an age as is possible, and that this is facilitated within their day to day working</a:t>
            </a:r>
            <a:r>
              <a:rPr lang="en-GB" sz="2000" dirty="0">
                <a:solidFill>
                  <a:srgbClr val="000000"/>
                </a:solidFill>
                <a:latin typeface="+mn-lt"/>
                <a:ea typeface="Calibri" panose="020F0502020204030204" pitchFamily="34" charset="0"/>
                <a:cs typeface="Ingra"/>
              </a:rPr>
              <a:t>.</a:t>
            </a:r>
            <a:endParaRPr lang="en-GB" sz="2000" dirty="0">
              <a:solidFill>
                <a:srgbClr val="000000"/>
              </a:solidFill>
              <a:effectLst/>
              <a:latin typeface="+mn-lt"/>
              <a:ea typeface="Calibri" panose="020F0502020204030204" pitchFamily="34" charset="0"/>
              <a:cs typeface="Ingra"/>
            </a:endParaRPr>
          </a:p>
        </p:txBody>
      </p:sp>
    </p:spTree>
    <p:extLst>
      <p:ext uri="{BB962C8B-B14F-4D97-AF65-F5344CB8AC3E}">
        <p14:creationId xmlns:p14="http://schemas.microsoft.com/office/powerpoint/2010/main" val="3136523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(1)</a:t>
            </a:r>
            <a:br>
              <a:rPr lang="en-GB" sz="3200" b="0" i="0" u="none" strike="noStrike" dirty="0">
                <a:effectLst/>
                <a:latin typeface="Arial" panose="020B0604020202020204" pitchFamily="34" charset="0"/>
              </a:rPr>
            </a:br>
            <a:endParaRPr lang="en-GB" sz="3200" dirty="0"/>
          </a:p>
        </p:txBody>
      </p:sp>
      <p:graphicFrame>
        <p:nvGraphicFramePr>
          <p:cNvPr id="7" name="Table 7">
            <a:extLst>
              <a:ext uri="{FF2B5EF4-FFF2-40B4-BE49-F238E27FC236}">
                <a16:creationId xmlns:a16="http://schemas.microsoft.com/office/drawing/2014/main" id="{80884FBB-16A1-1C79-F909-B229AC39458E}"/>
              </a:ext>
            </a:extLst>
          </p:cNvPr>
          <p:cNvGraphicFramePr>
            <a:graphicFrameLocks noGrp="1"/>
          </p:cNvGraphicFramePr>
          <p:nvPr>
            <p:ph idx="1"/>
            <p:extLst>
              <p:ext uri="{D42A27DB-BD31-4B8C-83A1-F6EECF244321}">
                <p14:modId xmlns:p14="http://schemas.microsoft.com/office/powerpoint/2010/main" val="1907189189"/>
              </p:ext>
            </p:extLst>
          </p:nvPr>
        </p:nvGraphicFramePr>
        <p:xfrm>
          <a:off x="435429" y="1734866"/>
          <a:ext cx="9942285" cy="4297680"/>
        </p:xfrm>
        <a:graphic>
          <a:graphicData uri="http://schemas.openxmlformats.org/drawingml/2006/table">
            <a:tbl>
              <a:tblPr firstRow="1" bandRow="1">
                <a:tableStyleId>{5C22544A-7EE6-4342-B048-85BDC9FD1C3A}</a:tableStyleId>
              </a:tblPr>
              <a:tblGrid>
                <a:gridCol w="3952254">
                  <a:extLst>
                    <a:ext uri="{9D8B030D-6E8A-4147-A177-3AD203B41FA5}">
                      <a16:colId xmlns:a16="http://schemas.microsoft.com/office/drawing/2014/main" val="184978815"/>
                    </a:ext>
                  </a:extLst>
                </a:gridCol>
                <a:gridCol w="5990031">
                  <a:extLst>
                    <a:ext uri="{9D8B030D-6E8A-4147-A177-3AD203B41FA5}">
                      <a16:colId xmlns:a16="http://schemas.microsoft.com/office/drawing/2014/main" val="1007468663"/>
                    </a:ext>
                  </a:extLst>
                </a:gridCol>
              </a:tblGrid>
              <a:tr h="327251">
                <a:tc>
                  <a:txBody>
                    <a:bodyPr/>
                    <a:lstStyle/>
                    <a:p>
                      <a:r>
                        <a:rPr lang="en-GB" dirty="0"/>
                        <a:t>Situation</a:t>
                      </a:r>
                    </a:p>
                  </a:txBody>
                  <a:tcPr>
                    <a:solidFill>
                      <a:srgbClr val="E50071"/>
                    </a:solidFill>
                  </a:tcPr>
                </a:tc>
                <a:tc>
                  <a:txBody>
                    <a:bodyPr/>
                    <a:lstStyle/>
                    <a:p>
                      <a:r>
                        <a:rPr lang="en-GB" dirty="0"/>
                        <a:t>How does vision inform the pupil in this situation?</a:t>
                      </a:r>
                    </a:p>
                  </a:txBody>
                  <a:tcPr>
                    <a:solidFill>
                      <a:srgbClr val="E50071"/>
                    </a:solidFill>
                  </a:tcPr>
                </a:tc>
                <a:extLst>
                  <a:ext uri="{0D108BD9-81ED-4DB2-BD59-A6C34878D82A}">
                    <a16:rowId xmlns:a16="http://schemas.microsoft.com/office/drawing/2014/main" val="955636063"/>
                  </a:ext>
                </a:extLst>
              </a:tr>
              <a:tr h="3517946">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A primary age pupil </a:t>
                      </a:r>
                      <a:r>
                        <a:rPr lang="en-GB" b="1" dirty="0"/>
                        <a:t>without </a:t>
                      </a:r>
                      <a:r>
                        <a:rPr lang="en-GB" dirty="0"/>
                        <a:t>a vision impairment using a touch screen tablet in class to search the internet as part of class topic work.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a:t>Suggested key search terms and a list of useful websites are displayed on the class whiteboard.</a:t>
                      </a:r>
                      <a:endParaRPr lang="en-GB" dirty="0">
                        <a:noFill/>
                      </a:endParaRPr>
                    </a:p>
                  </a:txBody>
                  <a:tcPr>
                    <a:solidFill>
                      <a:schemeClr val="bg1"/>
                    </a:solidFill>
                  </a:tcPr>
                </a:tc>
                <a:tc>
                  <a:txBody>
                    <a:bodyPr/>
                    <a:lstStyle/>
                    <a:p>
                      <a:pPr marL="285750" indent="-285750">
                        <a:buFont typeface="Arial" panose="020B0604020202020204" pitchFamily="34" charset="0"/>
                        <a:buChar char="•"/>
                      </a:pPr>
                      <a:r>
                        <a:rPr lang="en-GB" dirty="0"/>
                        <a:t>information about the particular visual features of the tablet including size, colour, location of buttons etc</a:t>
                      </a:r>
                    </a:p>
                    <a:p>
                      <a:pPr marL="285750" indent="-285750">
                        <a:buFont typeface="Arial" panose="020B0604020202020204" pitchFamily="34" charset="0"/>
                        <a:buChar char="•"/>
                      </a:pPr>
                      <a:r>
                        <a:rPr lang="en-GB" dirty="0"/>
                        <a:t>location and meaning of icons</a:t>
                      </a:r>
                    </a:p>
                    <a:p>
                      <a:pPr marL="285750" indent="-285750">
                        <a:buFont typeface="Arial" panose="020B0604020202020204" pitchFamily="34" charset="0"/>
                        <a:buChar char="•"/>
                      </a:pPr>
                      <a:r>
                        <a:rPr lang="en-GB" dirty="0"/>
                        <a:t>what type of technology other students are using in the class</a:t>
                      </a:r>
                    </a:p>
                    <a:p>
                      <a:pPr marL="285750" indent="-285750">
                        <a:buFont typeface="Arial" panose="020B0604020202020204" pitchFamily="34" charset="0"/>
                        <a:buChar char="•"/>
                      </a:pPr>
                      <a:r>
                        <a:rPr lang="en-GB" dirty="0"/>
                        <a:t>where their peers are in relation to themselves </a:t>
                      </a:r>
                    </a:p>
                    <a:p>
                      <a:pPr marL="285750" indent="-285750">
                        <a:buFont typeface="Arial" panose="020B0604020202020204" pitchFamily="34" charset="0"/>
                        <a:buChar char="•"/>
                      </a:pPr>
                      <a:r>
                        <a:rPr lang="en-GB" dirty="0"/>
                        <a:t>what the key search terms and useful websites are through looking at the class  whiteboard </a:t>
                      </a:r>
                    </a:p>
                    <a:p>
                      <a:pPr marL="285750" indent="-285750">
                        <a:buFont typeface="Arial" panose="020B0604020202020204" pitchFamily="34" charset="0"/>
                        <a:buChar char="•"/>
                      </a:pPr>
                      <a:r>
                        <a:rPr lang="en-GB" dirty="0"/>
                        <a:t>where the teacher is located</a:t>
                      </a:r>
                    </a:p>
                    <a:p>
                      <a:pPr marL="285750" indent="-285750">
                        <a:buFont typeface="Arial" panose="020B0604020202020204" pitchFamily="34" charset="0"/>
                        <a:buChar char="•"/>
                      </a:pPr>
                      <a:r>
                        <a:rPr lang="en-GB" dirty="0"/>
                        <a:t>?</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a:p>
                      <a:endParaRPr lang="en-GB" dirty="0"/>
                    </a:p>
                    <a:p>
                      <a:endParaRPr lang="en-GB" dirty="0"/>
                    </a:p>
                  </a:txBody>
                  <a:tcPr>
                    <a:solidFill>
                      <a:schemeClr val="bg1"/>
                    </a:solidFill>
                  </a:tcPr>
                </a:tc>
                <a:extLst>
                  <a:ext uri="{0D108BD9-81ED-4DB2-BD59-A6C34878D82A}">
                    <a16:rowId xmlns:a16="http://schemas.microsoft.com/office/drawing/2014/main" val="3948540418"/>
                  </a:ext>
                </a:extLst>
              </a:tr>
            </a:tbl>
          </a:graphicData>
        </a:graphic>
      </p:graphicFrame>
    </p:spTree>
    <p:extLst>
      <p:ext uri="{BB962C8B-B14F-4D97-AF65-F5344CB8AC3E}">
        <p14:creationId xmlns:p14="http://schemas.microsoft.com/office/powerpoint/2010/main" val="6415440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(2)</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279400788"/>
              </p:ext>
            </p:extLst>
          </p:nvPr>
        </p:nvGraphicFramePr>
        <p:xfrm>
          <a:off x="770198" y="1619123"/>
          <a:ext cx="10060362" cy="3297936"/>
        </p:xfrm>
        <a:graphic>
          <a:graphicData uri="http://schemas.openxmlformats.org/drawingml/2006/table">
            <a:tbl>
              <a:tblPr firstRow="1" bandRow="1">
                <a:tableStyleId>{5C22544A-7EE6-4342-B048-85BDC9FD1C3A}</a:tableStyleId>
              </a:tblPr>
              <a:tblGrid>
                <a:gridCol w="5075509">
                  <a:extLst>
                    <a:ext uri="{9D8B030D-6E8A-4147-A177-3AD203B41FA5}">
                      <a16:colId xmlns:a16="http://schemas.microsoft.com/office/drawing/2014/main" val="2784912112"/>
                    </a:ext>
                  </a:extLst>
                </a:gridCol>
                <a:gridCol w="4984853">
                  <a:extLst>
                    <a:ext uri="{9D8B030D-6E8A-4147-A177-3AD203B41FA5}">
                      <a16:colId xmlns:a16="http://schemas.microsoft.com/office/drawing/2014/main" val="510801584"/>
                    </a:ext>
                  </a:extLst>
                </a:gridCol>
              </a:tblGrid>
              <a:tr h="419100">
                <a:tc>
                  <a:txBody>
                    <a:bodyPr/>
                    <a:lstStyle/>
                    <a:p>
                      <a:r>
                        <a:rPr lang="en-GB" sz="1800" dirty="0"/>
                        <a:t>Situation</a:t>
                      </a:r>
                    </a:p>
                    <a:p>
                      <a:endParaRPr lang="en-GB" sz="1800" dirty="0"/>
                    </a:p>
                  </a:txBody>
                  <a:tcPr marT="50292" marB="50292">
                    <a:solidFill>
                      <a:srgbClr val="E50071"/>
                    </a:solidFill>
                  </a:tcPr>
                </a:tc>
                <a:tc>
                  <a:txBody>
                    <a:bodyPr/>
                    <a:lstStyle/>
                    <a:p>
                      <a:r>
                        <a:rPr lang="en-GB" sz="1800" dirty="0"/>
                        <a:t>Inclusive strategies to reduce barriers to access</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pPr marL="0" marR="0" lvl="0" indent="0" algn="l" rtl="0" eaLnBrk="1" fontAlgn="auto" latinLnBrk="0" hangingPunct="1">
                        <a:lnSpc>
                          <a:spcPct val="100000"/>
                        </a:lnSpc>
                        <a:spcBef>
                          <a:spcPts val="0"/>
                        </a:spcBef>
                        <a:spcAft>
                          <a:spcPts val="0"/>
                        </a:spcAft>
                        <a:buClrTx/>
                        <a:buSzTx/>
                        <a:buFontTx/>
                        <a:buNone/>
                      </a:pPr>
                      <a:r>
                        <a:rPr lang="en-GB" sz="1600" dirty="0"/>
                        <a:t>A primary age pupil </a:t>
                      </a:r>
                      <a:r>
                        <a:rPr lang="en-GB" sz="1600" b="0" dirty="0"/>
                        <a:t>with reduced near and distance vision </a:t>
                      </a:r>
                      <a:r>
                        <a:rPr lang="en-GB" sz="1600" dirty="0"/>
                        <a:t>using a touch screen tablet in class to search the internet as part of class topic work. </a:t>
                      </a:r>
                    </a:p>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en-GB" sz="16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dirty="0"/>
                        <a:t>Suggested key search terms and a list of useful websites are displayed on the class whiteboard.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1600" dirty="0"/>
                    </a:p>
                  </a:txBody>
                  <a:tcPr marT="50292" marB="50292">
                    <a:solidFill>
                      <a:schemeClr val="bg1"/>
                    </a:solidFill>
                  </a:tcPr>
                </a:tc>
                <a:tc>
                  <a:txBody>
                    <a:bodyPr/>
                    <a:lstStyle/>
                    <a:p>
                      <a:r>
                        <a:rPr lang="en-GB" sz="2100" dirty="0"/>
                        <a:t>?</a:t>
                      </a:r>
                    </a:p>
                    <a:p>
                      <a:r>
                        <a:rPr lang="en-GB" sz="2100" dirty="0"/>
                        <a:t>?</a:t>
                      </a:r>
                    </a:p>
                    <a:p>
                      <a:r>
                        <a:rPr lang="en-GB" sz="2100" dirty="0"/>
                        <a:t>?</a:t>
                      </a:r>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bl>
          </a:graphicData>
        </a:graphic>
      </p:graphicFrame>
    </p:spTree>
    <p:extLst>
      <p:ext uri="{BB962C8B-B14F-4D97-AF65-F5344CB8AC3E}">
        <p14:creationId xmlns:p14="http://schemas.microsoft.com/office/powerpoint/2010/main" val="183519074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C8B44E-DAC3-7C86-90C6-6550805FB84E}"/>
              </a:ext>
            </a:extLst>
          </p:cNvPr>
          <p:cNvSpPr>
            <a:spLocks noGrp="1"/>
          </p:cNvSpPr>
          <p:nvPr>
            <p:ph type="title"/>
          </p:nvPr>
        </p:nvSpPr>
        <p:spPr/>
        <p:txBody>
          <a:bodyPr>
            <a:noAutofit/>
          </a:bodyPr>
          <a:lstStyle/>
          <a:p>
            <a:r>
              <a:rPr lang="en-GB" sz="3200" dirty="0">
                <a:latin typeface="Arial"/>
                <a:cs typeface="Arial"/>
              </a:rPr>
              <a:t>Identifying potential barriers to access (3)</a:t>
            </a:r>
            <a:br>
              <a:rPr lang="en-GB" sz="3200" b="0" i="0" u="none" strike="noStrike" dirty="0">
                <a:effectLst/>
                <a:latin typeface="Arial" panose="020B0604020202020204" pitchFamily="34" charset="0"/>
              </a:rPr>
            </a:br>
            <a:endParaRPr lang="en-GB" sz="3200" dirty="0"/>
          </a:p>
        </p:txBody>
      </p:sp>
      <p:graphicFrame>
        <p:nvGraphicFramePr>
          <p:cNvPr id="9" name="Table 9">
            <a:extLst>
              <a:ext uri="{FF2B5EF4-FFF2-40B4-BE49-F238E27FC236}">
                <a16:creationId xmlns:a16="http://schemas.microsoft.com/office/drawing/2014/main" id="{62F667F7-ADE4-6458-7AAA-484C116ED07E}"/>
              </a:ext>
            </a:extLst>
          </p:cNvPr>
          <p:cNvGraphicFramePr>
            <a:graphicFrameLocks noGrp="1"/>
          </p:cNvGraphicFramePr>
          <p:nvPr>
            <p:ph idx="1"/>
            <p:extLst>
              <p:ext uri="{D42A27DB-BD31-4B8C-83A1-F6EECF244321}">
                <p14:modId xmlns:p14="http://schemas.microsoft.com/office/powerpoint/2010/main" val="2035081342"/>
              </p:ext>
            </p:extLst>
          </p:nvPr>
        </p:nvGraphicFramePr>
        <p:xfrm>
          <a:off x="697605" y="1695718"/>
          <a:ext cx="9432869" cy="4325112"/>
        </p:xfrm>
        <a:graphic>
          <a:graphicData uri="http://schemas.openxmlformats.org/drawingml/2006/table">
            <a:tbl>
              <a:tblPr firstRow="1" bandRow="1">
                <a:tableStyleId>{5C22544A-7EE6-4342-B048-85BDC9FD1C3A}</a:tableStyleId>
              </a:tblPr>
              <a:tblGrid>
                <a:gridCol w="5044225">
                  <a:extLst>
                    <a:ext uri="{9D8B030D-6E8A-4147-A177-3AD203B41FA5}">
                      <a16:colId xmlns:a16="http://schemas.microsoft.com/office/drawing/2014/main" val="2784912112"/>
                    </a:ext>
                  </a:extLst>
                </a:gridCol>
                <a:gridCol w="4388644">
                  <a:extLst>
                    <a:ext uri="{9D8B030D-6E8A-4147-A177-3AD203B41FA5}">
                      <a16:colId xmlns:a16="http://schemas.microsoft.com/office/drawing/2014/main" val="510801584"/>
                    </a:ext>
                  </a:extLst>
                </a:gridCol>
              </a:tblGrid>
              <a:tr h="419100">
                <a:tc>
                  <a:txBody>
                    <a:bodyPr/>
                    <a:lstStyle/>
                    <a:p>
                      <a:r>
                        <a:rPr lang="en-GB" sz="2100" dirty="0"/>
                        <a:t>Situation</a:t>
                      </a:r>
                    </a:p>
                  </a:txBody>
                  <a:tcPr marT="50292" marB="50292">
                    <a:solidFill>
                      <a:srgbClr val="E50071"/>
                    </a:solidFill>
                  </a:tcPr>
                </a:tc>
                <a:tc>
                  <a:txBody>
                    <a:bodyPr/>
                    <a:lstStyle/>
                    <a:p>
                      <a:r>
                        <a:rPr lang="en-GB" sz="2100" dirty="0"/>
                        <a:t>Inclusive strategies to reduce barriers to access </a:t>
                      </a:r>
                    </a:p>
                  </a:txBody>
                  <a:tcPr marT="50292" marB="50292">
                    <a:solidFill>
                      <a:srgbClr val="E50071"/>
                    </a:solidFill>
                  </a:tcPr>
                </a:tc>
                <a:extLst>
                  <a:ext uri="{0D108BD9-81ED-4DB2-BD59-A6C34878D82A}">
                    <a16:rowId xmlns:a16="http://schemas.microsoft.com/office/drawing/2014/main" val="3569872773"/>
                  </a:ext>
                </a:extLst>
              </a:tr>
              <a:tr h="1056132">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2000" dirty="0"/>
                        <a:t>Add here</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GB" sz="2000" dirty="0"/>
                    </a:p>
                  </a:txBody>
                  <a:tcPr marT="50292" marB="50292">
                    <a:solidFill>
                      <a:schemeClr val="bg1"/>
                    </a:solidFill>
                  </a:tcPr>
                </a:tc>
                <a:tc>
                  <a:txBody>
                    <a:bodyPr/>
                    <a:lstStyle/>
                    <a:p>
                      <a:r>
                        <a:rPr lang="en-GB" sz="2100" dirty="0"/>
                        <a:t>?</a:t>
                      </a:r>
                    </a:p>
                    <a:p>
                      <a:endParaRPr lang="en-GB" sz="2100" dirty="0"/>
                    </a:p>
                    <a:p>
                      <a:endParaRPr lang="en-GB" sz="2100" dirty="0"/>
                    </a:p>
                  </a:txBody>
                  <a:tcPr marT="50292" marB="50292">
                    <a:solidFill>
                      <a:schemeClr val="bg1"/>
                    </a:solidFill>
                  </a:tcPr>
                </a:tc>
                <a:extLst>
                  <a:ext uri="{0D108BD9-81ED-4DB2-BD59-A6C34878D82A}">
                    <a16:rowId xmlns:a16="http://schemas.microsoft.com/office/drawing/2014/main" val="277759081"/>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98964172"/>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2314476235"/>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3820158120"/>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1081287306"/>
                  </a:ext>
                </a:extLst>
              </a:tr>
              <a:tr h="419100">
                <a:tc>
                  <a:txBody>
                    <a:bodyPr/>
                    <a:lstStyle/>
                    <a:p>
                      <a:endParaRPr lang="en-GB" sz="2100"/>
                    </a:p>
                  </a:txBody>
                  <a:tcPr marT="50292" marB="50292">
                    <a:solidFill>
                      <a:schemeClr val="bg1"/>
                    </a:solidFill>
                  </a:tcPr>
                </a:tc>
                <a:tc>
                  <a:txBody>
                    <a:bodyPr/>
                    <a:lstStyle/>
                    <a:p>
                      <a:endParaRPr lang="en-GB" sz="2100"/>
                    </a:p>
                  </a:txBody>
                  <a:tcPr marT="50292" marB="50292">
                    <a:solidFill>
                      <a:schemeClr val="bg1"/>
                    </a:solidFill>
                  </a:tcPr>
                </a:tc>
                <a:extLst>
                  <a:ext uri="{0D108BD9-81ED-4DB2-BD59-A6C34878D82A}">
                    <a16:rowId xmlns:a16="http://schemas.microsoft.com/office/drawing/2014/main" val="983830699"/>
                  </a:ext>
                </a:extLst>
              </a:tr>
              <a:tr h="419100">
                <a:tc>
                  <a:txBody>
                    <a:bodyPr/>
                    <a:lstStyle/>
                    <a:p>
                      <a:endParaRPr lang="en-GB" sz="2100" dirty="0"/>
                    </a:p>
                  </a:txBody>
                  <a:tcPr marT="50292" marB="50292">
                    <a:solidFill>
                      <a:schemeClr val="bg1"/>
                    </a:solidFill>
                  </a:tcPr>
                </a:tc>
                <a:tc>
                  <a:txBody>
                    <a:bodyPr/>
                    <a:lstStyle/>
                    <a:p>
                      <a:endParaRPr lang="en-GB" sz="2100" dirty="0"/>
                    </a:p>
                  </a:txBody>
                  <a:tcPr marT="50292" marB="50292">
                    <a:solidFill>
                      <a:schemeClr val="bg1"/>
                    </a:solidFill>
                  </a:tcPr>
                </a:tc>
                <a:extLst>
                  <a:ext uri="{0D108BD9-81ED-4DB2-BD59-A6C34878D82A}">
                    <a16:rowId xmlns:a16="http://schemas.microsoft.com/office/drawing/2014/main" val="3133434744"/>
                  </a:ext>
                </a:extLst>
              </a:tr>
            </a:tbl>
          </a:graphicData>
        </a:graphic>
      </p:graphicFrame>
    </p:spTree>
    <p:extLst>
      <p:ext uri="{BB962C8B-B14F-4D97-AF65-F5344CB8AC3E}">
        <p14:creationId xmlns:p14="http://schemas.microsoft.com/office/powerpoint/2010/main" val="420902662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2" id="{EEB5BB77-8864-CE48-B4A0-09E373C8FD63}" vid="{5DBD3EE2-C97D-0043-A71C-F1402DF63A15}"/>
    </a:ext>
  </a:extLst>
</a:theme>
</file>

<file path=ppt/theme/theme2.xml><?xml version="1.0" encoding="utf-8"?>
<a:theme xmlns:a="http://schemas.openxmlformats.org/drawingml/2006/main" name="Image Master No logo">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1aac3a66-020c-4d2c-922c-84188483fa28" xsi:nil="true"/>
    <lcf76f155ced4ddcb4097134ff3c332f xmlns="1f036f6a-d838-46b0-a927-7b6573ba0a66">
      <Terms xmlns="http://schemas.microsoft.com/office/infopath/2007/PartnerControls"/>
    </lcf76f155ced4ddcb4097134ff3c332f>
    <Reviewed xmlns="1f036f6a-d838-46b0-a927-7b6573ba0a66"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521F86D75237844CA4C49FA23BF2B913" ma:contentTypeVersion="18" ma:contentTypeDescription="Create a new document." ma:contentTypeScope="" ma:versionID="33bad68cd5aeab28cde5e4a126aedfe6">
  <xsd:schema xmlns:xsd="http://www.w3.org/2001/XMLSchema" xmlns:xs="http://www.w3.org/2001/XMLSchema" xmlns:p="http://schemas.microsoft.com/office/2006/metadata/properties" xmlns:ns2="1f036f6a-d838-46b0-a927-7b6573ba0a66" xmlns:ns3="1aac3a66-020c-4d2c-922c-84188483fa28" targetNamespace="http://schemas.microsoft.com/office/2006/metadata/properties" ma:root="true" ma:fieldsID="75a6f948bec88b4e366ce30c5244179d" ns2:_="" ns3:_="">
    <xsd:import namespace="1f036f6a-d838-46b0-a927-7b6573ba0a66"/>
    <xsd:import namespace="1aac3a66-020c-4d2c-922c-84188483fa28"/>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2:MediaLengthInSeconds" minOccurs="0"/>
                <xsd:element ref="ns2:lcf76f155ced4ddcb4097134ff3c332f" minOccurs="0"/>
                <xsd:element ref="ns3:TaxCatchAll" minOccurs="0"/>
                <xsd:element ref="ns2:Reviewed" minOccurs="0"/>
                <xsd:element ref="ns2:MediaServiceLocation" minOccurs="0"/>
                <xsd:element ref="ns2:MediaServiceObjectDetectorVersion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f036f6a-d838-46b0-a927-7b6573ba0a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2" nillable="true" ma:displayName="MediaServiceAutoKeyPoints" ma:hidden="true" ma:internalName="MediaServiceAutoKeyPoints" ma:readOnly="true">
      <xsd:simpleType>
        <xsd:restriction base="dms:Note"/>
      </xsd:simpleType>
    </xsd:element>
    <xsd:element name="MediaServiceKeyPoints" ma:index="13"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Tags" ma:index="15" nillable="true" ma:displayName="Tags" ma:internalName="MediaServiceAutoTags" ma:readOnly="true">
      <xsd:simpleType>
        <xsd:restriction base="dms:Text"/>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OCR" ma:index="18" nillable="true" ma:displayName="Extracted Text" ma:internalName="MediaServiceOCR" ma:readOnly="true">
      <xsd:simpleType>
        <xsd:restriction base="dms:Note">
          <xsd:maxLength value="255"/>
        </xsd:restriction>
      </xsd:simpleType>
    </xsd:element>
    <xsd:element name="MediaLengthInSeconds" ma:index="19" nillable="true" ma:displayName="Length (seconds)"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d111f871-a67d-48ae-9ce3-a2c6c977fa4d" ma:termSetId="09814cd3-568e-fe90-9814-8d621ff8fb84" ma:anchorId="fba54fb3-c3e1-fe81-a776-ca4b69148c4d" ma:open="true" ma:isKeyword="false">
      <xsd:complexType>
        <xsd:sequence>
          <xsd:element ref="pc:Terms" minOccurs="0" maxOccurs="1"/>
        </xsd:sequence>
      </xsd:complexType>
    </xsd:element>
    <xsd:element name="Reviewed" ma:index="23" nillable="true" ma:displayName="Reviewed" ma:format="Dropdown" ma:internalName="Reviewed">
      <xsd:simpleType>
        <xsd:restriction base="dms:Text">
          <xsd:maxLength value="255"/>
        </xsd:restriction>
      </xsd:simpleType>
    </xsd:element>
    <xsd:element name="MediaServiceLocation" ma:index="24" nillable="true" ma:displayName="Location" ma:indexed="true" ma:internalName="MediaServiceLocation" ma:readOnly="true">
      <xsd:simpleType>
        <xsd:restriction base="dms:Text"/>
      </xsd:simpleType>
    </xsd:element>
    <xsd:element name="MediaServiceObjectDetectorVersions" ma:index="25" nillable="true" ma:displayName="MediaServiceObjectDetectorVersions" ma:hidden="true" ma:indexed="true" ma:internalName="MediaServiceObjectDetectorVersions"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aac3a66-020c-4d2c-922c-84188483fa28"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5869462e-6ebd-4057-85cf-2a35c839ad98}" ma:internalName="TaxCatchAll" ma:showField="CatchAllData" ma:web="1aac3a66-020c-4d2c-922c-84188483fa28">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410E9FE-FD13-449F-8129-CE2405B4AC8F}">
  <ds:schemaRefs>
    <ds:schemaRef ds:uri="http://purl.org/dc/dcmitype/"/>
    <ds:schemaRef ds:uri="1aac3a66-020c-4d2c-922c-84188483fa28"/>
    <ds:schemaRef ds:uri="1f036f6a-d838-46b0-a927-7b6573ba0a66"/>
    <ds:schemaRef ds:uri="http://schemas.microsoft.com/office/2006/documentManagement/types"/>
    <ds:schemaRef ds:uri="http://purl.org/dc/terms/"/>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2.xml><?xml version="1.0" encoding="utf-8"?>
<ds:datastoreItem xmlns:ds="http://schemas.openxmlformats.org/officeDocument/2006/customXml" ds:itemID="{51B57CD6-B06E-4258-909E-63601753CD6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f036f6a-d838-46b0-a927-7b6573ba0a66"/>
    <ds:schemaRef ds:uri="1aac3a66-020c-4d2c-922c-84188483fa2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AEDC4D8A-2310-43D8-AE3A-5FDAF2E3B54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1889</TotalTime>
  <Words>7375</Words>
  <Application>Microsoft Office PowerPoint</Application>
  <PresentationFormat>Widescreen</PresentationFormat>
  <Paragraphs>447</Paragraphs>
  <Slides>22</Slides>
  <Notes>22</Notes>
  <HiddenSlides>0</HiddenSlides>
  <MMClips>0</MMClips>
  <ScaleCrop>false</ScaleCrop>
  <HeadingPairs>
    <vt:vector size="6" baseType="variant">
      <vt:variant>
        <vt:lpstr>Fonts Used</vt:lpstr>
      </vt:variant>
      <vt:variant>
        <vt:i4>10</vt:i4>
      </vt:variant>
      <vt:variant>
        <vt:lpstr>Theme</vt:lpstr>
      </vt:variant>
      <vt:variant>
        <vt:i4>2</vt:i4>
      </vt:variant>
      <vt:variant>
        <vt:lpstr>Slide Titles</vt:lpstr>
      </vt:variant>
      <vt:variant>
        <vt:i4>22</vt:i4>
      </vt:variant>
    </vt:vector>
  </HeadingPairs>
  <TitlesOfParts>
    <vt:vector size="34" baseType="lpstr">
      <vt:lpstr>Arial</vt:lpstr>
      <vt:lpstr>Arial,Sans-Serif</vt:lpstr>
      <vt:lpstr>Calibri</vt:lpstr>
      <vt:lpstr>Calibri Light</vt:lpstr>
      <vt:lpstr>Ingra</vt:lpstr>
      <vt:lpstr>Noto Sans</vt:lpstr>
      <vt:lpstr>Segoe UI</vt:lpstr>
      <vt:lpstr>Symbol</vt:lpstr>
      <vt:lpstr>Symbol,Sans-Serif</vt:lpstr>
      <vt:lpstr>Wingdings</vt:lpstr>
      <vt:lpstr>Office Theme</vt:lpstr>
      <vt:lpstr>Image Master No logo</vt:lpstr>
      <vt:lpstr>Curriculum Framework for Children and Young People with Vision Impairment (CFVI): Core Training Resource 9   Area 8: Technology </vt:lpstr>
      <vt:lpstr>Project Partners</vt:lpstr>
      <vt:lpstr>Curriculum Framework for Children and Young People with Vision Impairment (2022, p.15) </vt:lpstr>
      <vt:lpstr>Training Objectives (1)</vt:lpstr>
      <vt:lpstr>Training Objectives (2)</vt:lpstr>
      <vt:lpstr>About this area: Technology (1)</vt:lpstr>
      <vt:lpstr>Identifying potential barriers to access (1) </vt:lpstr>
      <vt:lpstr>Identifying potential barriers to access (2) </vt:lpstr>
      <vt:lpstr>Identifying potential barriers to access (3) </vt:lpstr>
      <vt:lpstr>Why a focus on this area is important</vt:lpstr>
      <vt:lpstr>About this area: Technology (2)</vt:lpstr>
      <vt:lpstr>Types of technology (1)</vt:lpstr>
      <vt:lpstr>Types of technology (2)</vt:lpstr>
      <vt:lpstr>Types of technology (3)</vt:lpstr>
      <vt:lpstr>Types of technology (4)</vt:lpstr>
      <vt:lpstr>Examples of targeted intervention approaches for Area 8 listed in CFVI to reduce barriers (1)</vt:lpstr>
      <vt:lpstr>Examples of targeted intervention approaches for Area 8 listed in CFVI to reduce barriers (2)</vt:lpstr>
      <vt:lpstr>Examples of targeted intervention approaches for Area 8 listed in CFVI to reduce barriers (3)</vt:lpstr>
      <vt:lpstr>Why a focus on this area is important for (name of child/young person); what interventions are in place?</vt:lpstr>
      <vt:lpstr>Summing up</vt:lpstr>
      <vt:lpstr>What resources are available</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Adam Di Chiara</dc:creator>
  <cp:lastModifiedBy>Juliette Taylor</cp:lastModifiedBy>
  <cp:revision>199</cp:revision>
  <dcterms:created xsi:type="dcterms:W3CDTF">2022-11-17T11:49:18Z</dcterms:created>
  <dcterms:modified xsi:type="dcterms:W3CDTF">2023-09-13T09:12:57Z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0x010100521F86D75237844CA4C49FA23BF2B913</vt:lpwstr>
  </property>
  <property fmtid="{D5CDD505-2E9C-101B-9397-08002B2CF9AE}" pid="3" name="MediaServiceImageTags">
    <vt:lpwstr/>
  </property>
</Properties>
</file>