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8" r:id="rId5"/>
  </p:sldMasterIdLst>
  <p:notesMasterIdLst>
    <p:notesMasterId r:id="rId24"/>
  </p:notesMasterIdLst>
  <p:sldIdLst>
    <p:sldId id="309" r:id="rId6"/>
    <p:sldId id="274" r:id="rId7"/>
    <p:sldId id="266" r:id="rId8"/>
    <p:sldId id="257" r:id="rId9"/>
    <p:sldId id="269" r:id="rId10"/>
    <p:sldId id="303" r:id="rId11"/>
    <p:sldId id="295" r:id="rId12"/>
    <p:sldId id="299" r:id="rId13"/>
    <p:sldId id="312" r:id="rId14"/>
    <p:sldId id="305" r:id="rId15"/>
    <p:sldId id="307" r:id="rId16"/>
    <p:sldId id="300" r:id="rId17"/>
    <p:sldId id="301" r:id="rId18"/>
    <p:sldId id="308" r:id="rId19"/>
    <p:sldId id="289" r:id="rId20"/>
    <p:sldId id="288" r:id="rId21"/>
    <p:sldId id="283" r:id="rId22"/>
    <p:sldId id="26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0F27E99-A28F-CC4D-96DE-E9684AC82502}" name="Linda James" initials="LJ" userId="S::Linda.James@rnib.org.uk::80218d6f-7c44-4d8e-b95c-06dddfb71ab5" providerId="AD"/>
  <p188:author id="{260D9CA8-3F88-443D-7FC0-34F2B9CE6D64}" name="Mike" initials="M" userId="S::mike@mtmclinden.onmicrosoft.com::bfcf84d1-8f6d-47b2-8e25-8854b42db9c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usan Keil" initials="SK" lastIdx="6" clrIdx="0">
    <p:extLst>
      <p:ext uri="{19B8F6BF-5375-455C-9EA6-DF929625EA0E}">
        <p15:presenceInfo xmlns:p15="http://schemas.microsoft.com/office/powerpoint/2012/main" userId="c1c4d890a4f35c8f" providerId="Windows Live"/>
      </p:ext>
    </p:extLst>
  </p:cmAuthor>
  <p:cmAuthor id="2" name="Rory Cobb" initials="RC" lastIdx="2" clrIdx="1">
    <p:extLst>
      <p:ext uri="{19B8F6BF-5375-455C-9EA6-DF929625EA0E}">
        <p15:presenceInfo xmlns:p15="http://schemas.microsoft.com/office/powerpoint/2012/main" userId="202347540ec45da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50071"/>
    <a:srgbClr val="0098B9"/>
    <a:srgbClr val="EDADBF"/>
    <a:srgbClr val="E028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2344A4-8FDA-4D7A-9632-8F6AAAB3B8CC}" v="2" dt="2023-09-12T19:09:26.5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922" autoAdjust="0"/>
    <p:restoredTop sz="77086" autoAdjust="0"/>
  </p:normalViewPr>
  <p:slideViewPr>
    <p:cSldViewPr snapToGrid="0" showGuides="1">
      <p:cViewPr varScale="1">
        <p:scale>
          <a:sx n="88" d="100"/>
          <a:sy n="88" d="100"/>
        </p:scale>
        <p:origin x="900"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4136"/>
    </p:cViewPr>
  </p:sorter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32"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tte Taylor" userId="1751eade-a80a-470c-ab73-7a77f2cf91db" providerId="ADAL" clId="{422344A4-8FDA-4D7A-9632-8F6AAAB3B8CC}"/>
    <pc:docChg chg="undo custSel modSld">
      <pc:chgData name="Juliette Taylor" userId="1751eade-a80a-470c-ab73-7a77f2cf91db" providerId="ADAL" clId="{422344A4-8FDA-4D7A-9632-8F6AAAB3B8CC}" dt="2023-09-12T19:09:26.525" v="70" actId="13244"/>
      <pc:docMkLst>
        <pc:docMk/>
      </pc:docMkLst>
      <pc:sldChg chg="modSp mod">
        <pc:chgData name="Juliette Taylor" userId="1751eade-a80a-470c-ab73-7a77f2cf91db" providerId="ADAL" clId="{422344A4-8FDA-4D7A-9632-8F6AAAB3B8CC}" dt="2023-09-12T18:59:49.514" v="63" actId="1076"/>
        <pc:sldMkLst>
          <pc:docMk/>
          <pc:sldMk cId="1492083113" sldId="257"/>
        </pc:sldMkLst>
        <pc:spChg chg="mod">
          <ac:chgData name="Juliette Taylor" userId="1751eade-a80a-470c-ab73-7a77f2cf91db" providerId="ADAL" clId="{422344A4-8FDA-4D7A-9632-8F6AAAB3B8CC}" dt="2023-09-12T18:59:49.514" v="63" actId="1076"/>
          <ac:spMkLst>
            <pc:docMk/>
            <pc:sldMk cId="1492083113" sldId="257"/>
            <ac:spMk id="3" creationId="{7C2C03E8-EBA3-BDBE-0065-18A8A57F2358}"/>
          </ac:spMkLst>
        </pc:spChg>
      </pc:sldChg>
      <pc:sldChg chg="modSp mod">
        <pc:chgData name="Juliette Taylor" userId="1751eade-a80a-470c-ab73-7a77f2cf91db" providerId="ADAL" clId="{422344A4-8FDA-4D7A-9632-8F6AAAB3B8CC}" dt="2023-09-12T19:09:26.525" v="70" actId="13244"/>
        <pc:sldMkLst>
          <pc:docMk/>
          <pc:sldMk cId="3018999578" sldId="266"/>
        </pc:sldMkLst>
        <pc:spChg chg="mod">
          <ac:chgData name="Juliette Taylor" userId="1751eade-a80a-470c-ab73-7a77f2cf91db" providerId="ADAL" clId="{422344A4-8FDA-4D7A-9632-8F6AAAB3B8CC}" dt="2023-09-12T19:09:26.525" v="70" actId="13244"/>
          <ac:spMkLst>
            <pc:docMk/>
            <pc:sldMk cId="3018999578" sldId="266"/>
            <ac:spMk id="2" creationId="{75A5C4CD-D4FD-868F-7229-52045A8C332A}"/>
          </ac:spMkLst>
        </pc:spChg>
        <pc:picChg chg="mod">
          <ac:chgData name="Juliette Taylor" userId="1751eade-a80a-470c-ab73-7a77f2cf91db" providerId="ADAL" clId="{422344A4-8FDA-4D7A-9632-8F6AAAB3B8CC}" dt="2023-09-12T18:39:21.501" v="8" actId="1036"/>
          <ac:picMkLst>
            <pc:docMk/>
            <pc:sldMk cId="3018999578" sldId="266"/>
            <ac:picMk id="7" creationId="{992B8067-6F2F-A8C7-DC03-7AB372B4C37F}"/>
          </ac:picMkLst>
        </pc:picChg>
        <pc:picChg chg="mod">
          <ac:chgData name="Juliette Taylor" userId="1751eade-a80a-470c-ab73-7a77f2cf91db" providerId="ADAL" clId="{422344A4-8FDA-4D7A-9632-8F6AAAB3B8CC}" dt="2023-09-12T18:39:24.138" v="19" actId="1038"/>
          <ac:picMkLst>
            <pc:docMk/>
            <pc:sldMk cId="3018999578" sldId="266"/>
            <ac:picMk id="15" creationId="{20B126F5-20CE-11AF-7FE8-F874F77751FF}"/>
          </ac:picMkLst>
        </pc:picChg>
      </pc:sldChg>
      <pc:sldChg chg="modSp mod">
        <pc:chgData name="Juliette Taylor" userId="1751eade-a80a-470c-ab73-7a77f2cf91db" providerId="ADAL" clId="{422344A4-8FDA-4D7A-9632-8F6AAAB3B8CC}" dt="2023-09-12T19:00:21.225" v="67" actId="255"/>
        <pc:sldMkLst>
          <pc:docMk/>
          <pc:sldMk cId="1680515083" sldId="289"/>
        </pc:sldMkLst>
        <pc:spChg chg="mod">
          <ac:chgData name="Juliette Taylor" userId="1751eade-a80a-470c-ab73-7a77f2cf91db" providerId="ADAL" clId="{422344A4-8FDA-4D7A-9632-8F6AAAB3B8CC}" dt="2023-09-12T19:00:21.225" v="67" actId="255"/>
          <ac:spMkLst>
            <pc:docMk/>
            <pc:sldMk cId="1680515083" sldId="289"/>
            <ac:spMk id="3" creationId="{8F14A6D8-2FBF-BD77-361E-EAF48DF7A2EC}"/>
          </ac:spMkLst>
        </pc:spChg>
      </pc:sldChg>
      <pc:sldChg chg="modSp mod">
        <pc:chgData name="Juliette Taylor" userId="1751eade-a80a-470c-ab73-7a77f2cf91db" providerId="ADAL" clId="{422344A4-8FDA-4D7A-9632-8F6AAAB3B8CC}" dt="2023-09-12T18:58:19.310" v="57" actId="27636"/>
        <pc:sldMkLst>
          <pc:docMk/>
          <pc:sldMk cId="532583534" sldId="300"/>
        </pc:sldMkLst>
        <pc:spChg chg="mod">
          <ac:chgData name="Juliette Taylor" userId="1751eade-a80a-470c-ab73-7a77f2cf91db" providerId="ADAL" clId="{422344A4-8FDA-4D7A-9632-8F6AAAB3B8CC}" dt="2023-09-12T18:58:19.310" v="57" actId="27636"/>
          <ac:spMkLst>
            <pc:docMk/>
            <pc:sldMk cId="532583534" sldId="300"/>
            <ac:spMk id="3" creationId="{C42C4E53-6986-902D-133A-420D45663422}"/>
          </ac:spMkLst>
        </pc:spChg>
      </pc:sldChg>
      <pc:sldChg chg="modSp mod">
        <pc:chgData name="Juliette Taylor" userId="1751eade-a80a-470c-ab73-7a77f2cf91db" providerId="ADAL" clId="{422344A4-8FDA-4D7A-9632-8F6AAAB3B8CC}" dt="2023-09-12T18:57:46.297" v="53" actId="27636"/>
        <pc:sldMkLst>
          <pc:docMk/>
          <pc:sldMk cId="1722872683" sldId="301"/>
        </pc:sldMkLst>
        <pc:spChg chg="mod">
          <ac:chgData name="Juliette Taylor" userId="1751eade-a80a-470c-ab73-7a77f2cf91db" providerId="ADAL" clId="{422344A4-8FDA-4D7A-9632-8F6AAAB3B8CC}" dt="2023-09-12T18:57:46.297" v="53" actId="27636"/>
          <ac:spMkLst>
            <pc:docMk/>
            <pc:sldMk cId="1722872683" sldId="301"/>
            <ac:spMk id="3" creationId="{C42C4E53-6986-902D-133A-420D45663422}"/>
          </ac:spMkLst>
        </pc:spChg>
      </pc:sldChg>
      <pc:sldChg chg="modSp mod">
        <pc:chgData name="Juliette Taylor" userId="1751eade-a80a-470c-ab73-7a77f2cf91db" providerId="ADAL" clId="{422344A4-8FDA-4D7A-9632-8F6AAAB3B8CC}" dt="2023-09-12T18:59:53.759" v="64" actId="1076"/>
        <pc:sldMkLst>
          <pc:docMk/>
          <pc:sldMk cId="2092952571" sldId="303"/>
        </pc:sldMkLst>
        <pc:spChg chg="mod">
          <ac:chgData name="Juliette Taylor" userId="1751eade-a80a-470c-ab73-7a77f2cf91db" providerId="ADAL" clId="{422344A4-8FDA-4D7A-9632-8F6AAAB3B8CC}" dt="2023-09-12T18:59:53.759" v="64" actId="1076"/>
          <ac:spMkLst>
            <pc:docMk/>
            <pc:sldMk cId="2092952571" sldId="303"/>
            <ac:spMk id="3" creationId="{C42C4E53-6986-902D-133A-420D45663422}"/>
          </ac:spMkLst>
        </pc:spChg>
      </pc:sldChg>
      <pc:sldChg chg="modSp mod">
        <pc:chgData name="Juliette Taylor" userId="1751eade-a80a-470c-ab73-7a77f2cf91db" providerId="ADAL" clId="{422344A4-8FDA-4D7A-9632-8F6AAAB3B8CC}" dt="2023-09-12T18:57:58.619" v="54" actId="948"/>
        <pc:sldMkLst>
          <pc:docMk/>
          <pc:sldMk cId="3110491363" sldId="308"/>
        </pc:sldMkLst>
        <pc:spChg chg="mod">
          <ac:chgData name="Juliette Taylor" userId="1751eade-a80a-470c-ab73-7a77f2cf91db" providerId="ADAL" clId="{422344A4-8FDA-4D7A-9632-8F6AAAB3B8CC}" dt="2023-09-12T18:57:58.619" v="54" actId="948"/>
          <ac:spMkLst>
            <pc:docMk/>
            <pc:sldMk cId="3110491363" sldId="308"/>
            <ac:spMk id="3" creationId="{C42C4E53-6986-902D-133A-420D45663422}"/>
          </ac:spMkLst>
        </pc:spChg>
      </pc:sldChg>
      <pc:sldChg chg="modSp mod">
        <pc:chgData name="Juliette Taylor" userId="1751eade-a80a-470c-ab73-7a77f2cf91db" providerId="ADAL" clId="{422344A4-8FDA-4D7A-9632-8F6AAAB3B8CC}" dt="2023-09-12T19:09:21.485" v="69" actId="13244"/>
        <pc:sldMkLst>
          <pc:docMk/>
          <pc:sldMk cId="1777865810" sldId="309"/>
        </pc:sldMkLst>
        <pc:spChg chg="mod">
          <ac:chgData name="Juliette Taylor" userId="1751eade-a80a-470c-ab73-7a77f2cf91db" providerId="ADAL" clId="{422344A4-8FDA-4D7A-9632-8F6AAAB3B8CC}" dt="2023-09-12T18:39:05.461" v="0" actId="14100"/>
          <ac:spMkLst>
            <pc:docMk/>
            <pc:sldMk cId="1777865810" sldId="309"/>
            <ac:spMk id="2" creationId="{3ACE6AE2-234D-CABF-247B-D6358D85D117}"/>
          </ac:spMkLst>
        </pc:spChg>
        <pc:picChg chg="mod">
          <ac:chgData name="Juliette Taylor" userId="1751eade-a80a-470c-ab73-7a77f2cf91db" providerId="ADAL" clId="{422344A4-8FDA-4D7A-9632-8F6AAAB3B8CC}" dt="2023-09-12T19:09:21.485" v="69" actId="13244"/>
          <ac:picMkLst>
            <pc:docMk/>
            <pc:sldMk cId="1777865810" sldId="309"/>
            <ac:picMk id="7" creationId="{2AE217BD-F559-AA56-8219-FF30334E5C5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48C46F-9DC0-4BFA-B9A2-7EB6535BD32A}" type="datetimeFigureOut">
              <a:rPr lang="en-GB" smtClean="0"/>
              <a:t>12/09/2023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F31439-7C6A-4E4D-B290-0D604FA9395E}" type="slidenum">
              <a:rPr lang="en-GB" smtClean="0"/>
              <a:t>‹#›</a:t>
            </a:fld>
            <a:endParaRPr lang="en-GB"/>
          </a:p>
        </p:txBody>
      </p:sp>
    </p:spTree>
    <p:extLst>
      <p:ext uri="{BB962C8B-B14F-4D97-AF65-F5344CB8AC3E}">
        <p14:creationId xmlns:p14="http://schemas.microsoft.com/office/powerpoint/2010/main" val="649259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learning.nspcc.org.uk/child-health-development/promoting-mental-health-wellbeing"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assets.publishing.service.gov.uk/government/uploads/system/uploads/attachment_data/file/1020249/Promoting_children_and_young_people_s_mental_health_and_wellbeing.pdf"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dirty="0"/>
          </a:p>
          <a:p>
            <a:pPr marL="400050" lvl="0" indent="-171450" algn="just" rtl="0">
              <a:lnSpc>
                <a:spcPct val="100000"/>
              </a:lnSpc>
              <a:spcBef>
                <a:spcPts val="0"/>
              </a:spcBef>
              <a:spcAft>
                <a:spcPts val="0"/>
              </a:spcAft>
              <a:buSzPts val="1400"/>
              <a:buFont typeface="Arial" panose="020B0604020202020204" pitchFamily="34" charset="0"/>
              <a:buChar char="•"/>
            </a:pPr>
            <a:r>
              <a:rPr lang="en-GB" dirty="0">
                <a:latin typeface="Arial"/>
                <a:ea typeface="Arial"/>
                <a:cs typeface="Arial"/>
                <a:sym typeface="Arial"/>
              </a:rPr>
              <a:t>Introductions as appropriate to the session.</a:t>
            </a:r>
          </a:p>
          <a:p>
            <a:pPr marL="400050" indent="-171450" algn="just">
              <a:buSzPts val="1400"/>
              <a:buFont typeface="Arial" panose="020B0604020202020204" pitchFamily="34" charset="0"/>
              <a:buChar char="•"/>
            </a:pPr>
            <a:r>
              <a:rPr lang="en-GB" dirty="0">
                <a:latin typeface="Arial"/>
                <a:ea typeface="Arial"/>
                <a:cs typeface="Arial"/>
                <a:sym typeface="Arial"/>
              </a:rPr>
              <a:t>This presentation is one of 12 training</a:t>
            </a:r>
            <a:r>
              <a:rPr lang="en-GB" dirty="0">
                <a:sym typeface="Arial"/>
              </a:rPr>
              <a:t> </a:t>
            </a:r>
            <a:r>
              <a:rPr lang="en-GB" dirty="0">
                <a:latin typeface="Arial"/>
                <a:cs typeface="Arial"/>
                <a:sym typeface="Arial"/>
              </a:rPr>
              <a:t>resources </a:t>
            </a:r>
            <a:r>
              <a:rPr lang="en-GB" dirty="0">
                <a:latin typeface="Arial"/>
                <a:ea typeface="Arial"/>
                <a:cs typeface="Arial"/>
                <a:sym typeface="Arial"/>
              </a:rPr>
              <a:t>related to the CFVI and has a focus on Area 9: Health – Social, Emotional, Mental and Physical Wellbeing. </a:t>
            </a:r>
          </a:p>
          <a:p>
            <a:pPr marL="457200" lvl="0" indent="-228600" algn="just" rtl="0">
              <a:lnSpc>
                <a:spcPct val="100000"/>
              </a:lnSpc>
              <a:spcBef>
                <a:spcPts val="0"/>
              </a:spcBef>
              <a:spcAft>
                <a:spcPts val="0"/>
              </a:spcAft>
              <a:buSzPts val="1400"/>
              <a:buNone/>
            </a:pPr>
            <a:endParaRPr lang="en-GB" b="0" dirty="0">
              <a:solidFill>
                <a:srgbClr val="000000"/>
              </a:solidFill>
              <a:latin typeface="Arial"/>
              <a:ea typeface="Arial"/>
              <a:cs typeface="Arial"/>
              <a:sym typeface="Arial"/>
            </a:endParaRPr>
          </a:p>
          <a:p>
            <a:pPr marL="457200" lvl="0" indent="-228600" algn="just" rtl="0">
              <a:lnSpc>
                <a:spcPct val="100000"/>
              </a:lnSpc>
              <a:spcBef>
                <a:spcPts val="0"/>
              </a:spcBef>
              <a:spcAft>
                <a:spcPts val="0"/>
              </a:spcAft>
              <a:buSzPts val="1400"/>
              <a:buNone/>
            </a:pPr>
            <a:r>
              <a:rPr lang="en-GB" sz="1400" dirty="0">
                <a:latin typeface="Arial"/>
                <a:ea typeface="Arial"/>
                <a:cs typeface="Arial"/>
                <a:sym typeface="Arial"/>
              </a:rPr>
              <a:t> </a:t>
            </a:r>
            <a:endParaRPr lang="en-GB" dirty="0"/>
          </a:p>
          <a:p>
            <a:pPr marL="0" marR="0" lvl="0" indent="0" algn="l" rtl="0">
              <a:lnSpc>
                <a:spcPct val="100000"/>
              </a:lnSpc>
              <a:spcBef>
                <a:spcPts val="0"/>
              </a:spcBef>
              <a:spcAft>
                <a:spcPts val="0"/>
              </a:spcAft>
              <a:buClr>
                <a:srgbClr val="000000"/>
              </a:buClr>
              <a:buSzPts val="1400"/>
              <a:buFont typeface="Arial"/>
              <a:buNone/>
            </a:pPr>
            <a:endParaRPr lang="en-GB" sz="1400" dirty="0">
              <a:latin typeface="Arial"/>
              <a:ea typeface="Arial"/>
              <a:cs typeface="Arial"/>
              <a:sym typeface="Arial"/>
            </a:endParaRPr>
          </a:p>
          <a:p>
            <a:endParaRPr lang="en-GB" dirty="0"/>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a:t>
            </a:fld>
            <a:endParaRPr lang="en-GB"/>
          </a:p>
        </p:txBody>
      </p:sp>
    </p:spTree>
    <p:extLst>
      <p:ext uri="{BB962C8B-B14F-4D97-AF65-F5344CB8AC3E}">
        <p14:creationId xmlns:p14="http://schemas.microsoft.com/office/powerpoint/2010/main" val="33624097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b="1"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Arial" panose="020B0604020202020204" pitchFamily="34" charset="0"/>
                <a:cs typeface="Arial" panose="020B0604020202020204" pitchFamily="34" charset="0"/>
              </a:rPr>
              <a:t>Pose the question to the audience. They can respond as a whole audience, be allocated to time limited discussion groups or post up post-it notes of responses.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Arial" panose="020B0604020202020204" pitchFamily="34" charset="0"/>
                <a:cs typeface="Arial" panose="020B0604020202020204" pitchFamily="34" charset="0"/>
              </a:rPr>
              <a:t>Make the point that the reasons why it’s important for all children and young people applies to those children and young people with a VI, but intervention led by specialists in collaboration with families may be needed to secure wellbeing.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b="1" dirty="0">
                <a:latin typeface="Arial"/>
                <a:cs typeface="Arial"/>
              </a:rPr>
              <a:t>Guidance for speaker</a:t>
            </a:r>
            <a:endParaRPr lang="en-GB" b="1"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b="0" dirty="0">
                <a:latin typeface="Arial" panose="020B0604020202020204" pitchFamily="34" charset="0"/>
                <a:cs typeface="Arial" panose="020B0604020202020204" pitchFamily="34" charset="0"/>
              </a:rPr>
              <a:t>If the following points are not mentioned do emphasise them:</a:t>
            </a:r>
          </a:p>
          <a:p>
            <a:pPr mar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b="0" dirty="0">
                <a:latin typeface="Arial" panose="020B0604020202020204" pitchFamily="34" charset="0"/>
                <a:cs typeface="Arial" panose="020B0604020202020204" pitchFamily="34" charset="0"/>
              </a:rPr>
              <a:t>the fact that </a:t>
            </a:r>
            <a:r>
              <a:rPr lang="en-GB" sz="1200" b="0" dirty="0">
                <a:effectLst/>
                <a:latin typeface="Arial" panose="020B0604020202020204" pitchFamily="34" charset="0"/>
                <a:cs typeface="Times New Roman" panose="02020603050405020304" pitchFamily="18" charset="0"/>
              </a:rPr>
              <a:t>p</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romoting children and young people’s wellbeing is a key part of keeping them safe, helping them develop and ensuring they have positive outcomes into adulthood. </a:t>
            </a:r>
          </a:p>
          <a:p>
            <a:pPr marL="171450" indent="-171450">
              <a:buFont typeface="Arial" panose="020B0604020202020204" pitchFamily="34" charset="0"/>
              <a:buChar char="•"/>
            </a:pPr>
            <a:r>
              <a:rPr lang="en-GB" sz="1200" spc="-5"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a:t>
            </a:r>
            <a:r>
              <a:rPr lang="en-GB" sz="1200" spc="-5"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nyone who works with children and young people has a responsibility to promote their wellbeing, recognise any concerns about a child’s welfare and know what action to take to keep children safe. (NSPCC) – part of safeguarding pupils. See </a:t>
            </a:r>
            <a:r>
              <a:rPr lang="en-GB" sz="1200" u="none" dirty="0">
                <a:solidFill>
                  <a:srgbClr val="0563C1"/>
                </a:solidFill>
                <a:effectLst/>
                <a:latin typeface="Arial" panose="020B0604020202020204"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Promoting mental health and wellbeing</a:t>
            </a:r>
            <a:r>
              <a:rPr lang="en-GB" sz="1200" u="none" baseline="0" dirty="0">
                <a:solidFill>
                  <a:srgbClr val="0563C1"/>
                </a:solidFill>
                <a:effectLst/>
                <a:latin typeface="Arial" panose="020B0604020202020204"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GB" sz="1200" u="none"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NSPCC Learning</a:t>
            </a:r>
            <a:r>
              <a:rPr lang="en-GB" sz="1200" u="none"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GB" sz="1200"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rPr>
              <a:t>at: https://learning.nspcc.org.uk/child-health-development/promoting-mental-health-wellbeing</a:t>
            </a:r>
            <a:endParaRPr lang="en-GB" sz="1200" b="0"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there is good evidence to support the association between good mental health and education engagement and academic achievement. The benefits to preventing mental health problems in children and young people from arising, and intervening early where they do, can be significant for schools. For example, it may result in improved attainment, attendance, reductions in behavioural problems, as well as happier, more confident and resilient children and young people. See </a:t>
            </a:r>
            <a:r>
              <a:rPr lang="en-GB"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Promoting children and young people’s mental health and wellbeing (publishing.service.gov.uk)</a:t>
            </a:r>
            <a:r>
              <a:rPr lang="en-GB"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GB" sz="1200"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rPr>
              <a:t>at:</a:t>
            </a:r>
            <a:r>
              <a:rPr lang="en-GB" sz="1200" baseline="0"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rPr>
              <a:t> </a:t>
            </a:r>
            <a:r>
              <a:rPr lang="en-GB" sz="1200"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rPr>
              <a:t>https://assets.publishing.service.gov.uk/government/uploads/system/uploads/attachment_data/file/1020249/Promoting_children_and_young_people_s_mental_health_and_wellbeing.pdf</a:t>
            </a:r>
          </a:p>
          <a:p>
            <a:pPr mar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a:p>
            <a:r>
              <a:rPr lang="en-GB" b="0" dirty="0">
                <a:latin typeface="Arial" panose="020B0604020202020204" pitchFamily="34" charset="0"/>
                <a:cs typeface="Arial" panose="020B0604020202020204" pitchFamily="34" charset="0"/>
              </a:rPr>
              <a:t>Please note links change and you should check them before delivering training. The ones cited here were working at the time of writing (Summer 2023). </a:t>
            </a:r>
            <a:endParaRPr lang="en-GB"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10</a:t>
            </a:fld>
            <a:endParaRPr lang="en-GB"/>
          </a:p>
        </p:txBody>
      </p:sp>
    </p:spTree>
    <p:extLst>
      <p:ext uri="{BB962C8B-B14F-4D97-AF65-F5344CB8AC3E}">
        <p14:creationId xmlns:p14="http://schemas.microsoft.com/office/powerpoint/2010/main" val="5677822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Speaker notes</a:t>
            </a:r>
          </a:p>
          <a:p>
            <a:endParaRPr lang="en-GB" b="1" dirty="0"/>
          </a:p>
          <a:p>
            <a:r>
              <a:rPr lang="en-GB" b="0" dirty="0">
                <a:latin typeface="Arial" panose="020B0604020202020204" pitchFamily="34" charset="0"/>
                <a:cs typeface="Arial" panose="020B0604020202020204" pitchFamily="34" charset="0"/>
              </a:rPr>
              <a:t>Through your discussion and feedback, you can emphasise the following points. </a:t>
            </a:r>
          </a:p>
          <a:p>
            <a:endPar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endParaRPr>
          </a:p>
          <a:p>
            <a:r>
              <a:rPr lang="en-GB" sz="1200" b="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Children and young people with a VI: </a:t>
            </a:r>
          </a:p>
          <a:p>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have reduced access to incidental learning that potentially can impact on the development of social skills.</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they may therefore need structured opportunities to learn social skills, for example the need to give others personal space and how to judge that space; how to self-advocate appropriately.</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they need those around them to implement strategies that promote/safeguard their health and wellbeing. </a:t>
            </a:r>
          </a:p>
          <a:p>
            <a:pPr marL="342900" lvl="0" indent="-342900">
              <a:buFont typeface="Symbol" panose="05050102010706020507" pitchFamily="18" charset="2"/>
              <a:buChar char=""/>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research has shown the following - hence the need for appropriate intervention: </a:t>
            </a:r>
            <a:r>
              <a:rPr lang="en-GB" sz="1400" dirty="0">
                <a:latin typeface="Arial" panose="020B0604020202020204" pitchFamily="34" charset="0"/>
                <a:cs typeface="Arial" panose="020B0604020202020204" pitchFamily="34" charset="0"/>
              </a:rPr>
              <a:t>The impact on social inclusion can be significant. For example, young adults with VI often do not apply for jobs in unfamiliar locations because they lack the confidence to travel independently. See: </a:t>
            </a:r>
            <a:r>
              <a:rPr lang="en-GB" sz="2000" b="1" dirty="0"/>
              <a:t>Longitudinal Transitions Study - University of Birmingham</a:t>
            </a:r>
            <a:r>
              <a:rPr lang="en-GB" sz="2000" b="1" baseline="0" dirty="0"/>
              <a:t> </a:t>
            </a:r>
            <a:r>
              <a:rPr lang="en-GB" sz="2000" dirty="0"/>
              <a:t>at: https://www.birmingham.ac.uk/research/victar/research/longitudinal-transitions-study/index.aspx</a:t>
            </a:r>
            <a:endParaRPr lang="en-GB" sz="1400" dirty="0">
              <a:latin typeface="Arial" panose="020B0604020202020204" pitchFamily="34" charset="0"/>
              <a:cs typeface="Arial" panose="020B0604020202020204" pitchFamily="34" charset="0"/>
            </a:endParaRPr>
          </a:p>
          <a:p>
            <a:pPr marL="0" lvl="0" indent="0">
              <a:buFont typeface="Arial" panose="020B0604020202020204" pitchFamily="34" charset="0"/>
              <a:buNone/>
            </a:pPr>
            <a:endParaRPr lang="en-GB" sz="1400" dirty="0">
              <a:latin typeface="Arial" panose="020B0604020202020204" pitchFamily="34" charset="0"/>
              <a:cs typeface="Arial" panose="020B0604020202020204" pitchFamily="34" charset="0"/>
            </a:endParaRPr>
          </a:p>
          <a:p>
            <a:pPr marL="0" lvl="0" indent="0">
              <a:buFont typeface="Arial" panose="020B0604020202020204" pitchFamily="34" charset="0"/>
              <a:buNone/>
            </a:pPr>
            <a:r>
              <a:rPr lang="en-GB" sz="1400" dirty="0">
                <a:latin typeface="Arial" panose="020B0604020202020204" pitchFamily="34" charset="0"/>
                <a:cs typeface="Arial" panose="020B0604020202020204" pitchFamily="34" charset="0"/>
              </a:rPr>
              <a:t>CYP with VI have lower wellbeing and poorer mental health than their fully sighted peers. At age 17, CYP with VI were five times more likely to ‘feel depressed all or most of the time.’</a:t>
            </a:r>
            <a:r>
              <a:rPr lang="en-GB" sz="1400" baseline="0" dirty="0">
                <a:latin typeface="Arial" panose="020B0604020202020204" pitchFamily="34" charset="0"/>
                <a:cs typeface="Arial" panose="020B0604020202020204" pitchFamily="34" charset="0"/>
              </a:rPr>
              <a:t> See: </a:t>
            </a:r>
            <a:r>
              <a:rPr lang="en-GB" sz="2000" b="1" dirty="0"/>
              <a:t>Secondary analysis of the Millennium Cohort Survey: Sight impairment at ages seven and eleven</a:t>
            </a:r>
            <a:r>
              <a:rPr lang="en-GB" sz="2000" dirty="0"/>
              <a:t> at: https://www.bl.uk/collection-items/sight-impairment-at-age-eleven-secondary-analysis-of-the-millennium-cohort-survey</a:t>
            </a:r>
            <a:endParaRPr lang="en-GB" sz="1400" dirty="0">
              <a:latin typeface="Arial" panose="020B0604020202020204" pitchFamily="34" charset="0"/>
              <a:cs typeface="Arial" panose="020B0604020202020204" pitchFamily="34" charset="0"/>
            </a:endParaRPr>
          </a:p>
          <a:p>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Therefore:</a:t>
            </a:r>
          </a:p>
          <a:p>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their peers may need input on how to change/modify their behaviour to ensure a child/young person can experience positive interactions with them e.g. saying their name/asking what they think to indicate turn-taking in a conversation. Positive interactions with peers raises self-esteem, confidence and the ability to risk-take – all leading to more positive emotional well-being.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in educational settings teaching and intervention that promotes independence and participation, encourages self-advocacy and ensures curriculum access all contribute to more positive health and well-being.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a:t>
            </a:r>
            <a:endParaRPr lang="en-GB" sz="1200" b="1"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endParaRPr>
          </a:p>
          <a:p>
            <a:r>
              <a:rPr lang="en-GB" sz="1200" b="0" dirty="0">
                <a:solidFill>
                  <a:srgbClr val="333333"/>
                </a:solidFill>
                <a:effectLst/>
                <a:latin typeface="Arial" panose="020B0604020202020204" pitchFamily="34" charset="0"/>
                <a:cs typeface="Times New Roman" panose="02020603050405020304" pitchFamily="18" charset="0"/>
              </a:rPr>
              <a:t>You can also discuss the following as appropriate: </a:t>
            </a:r>
            <a:endParaRPr lang="en-GB" b="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b="1" dirty="0"/>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The scenario based discussions have helped identify a range if input that might be needed to develop health/well-being and the CFVI recognises the importance of work in this area lead by specialists working in collaboration with others.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Talk about the importance of </a:t>
            </a:r>
            <a:r>
              <a:rPr lang="en-GB" sz="1200" dirty="0">
                <a:latin typeface="Arial" panose="020B0604020202020204" pitchFamily="34" charset="0"/>
                <a:ea typeface="Times New Roman" panose="02020603050405020304" pitchFamily="18" charset="0"/>
                <a:cs typeface="Arial" panose="020B0604020202020204" pitchFamily="34" charset="0"/>
              </a:rPr>
              <a:t>collaborative working to develop strategies that suit the child/young person best as early as possible. </a:t>
            </a:r>
          </a:p>
          <a:p>
            <a:pPr marL="171450" indent="-171450">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All working together on the same interventions targeting is beneficial; the slides that follow look at suggested intervention approaches. Not all will be relevant to all children and young people with a vision impairment. </a:t>
            </a:r>
          </a:p>
          <a:p>
            <a:pPr marL="171450" indent="-171450">
              <a:buFont typeface="Arial" panose="020B0604020202020204" pitchFamily="34" charset="0"/>
              <a:buChar char="•"/>
            </a:pPr>
            <a:endParaRPr lang="en-GB" dirty="0"/>
          </a:p>
          <a:p>
            <a:r>
              <a:rPr lang="en-GB" b="1" dirty="0"/>
              <a:t>Guidance for speaker</a:t>
            </a:r>
          </a:p>
          <a:p>
            <a:endParaRPr lang="en-GB" dirty="0"/>
          </a:p>
          <a:p>
            <a:pPr marL="171450" indent="-171450">
              <a:buFont typeface="Arial" panose="020B0604020202020204" pitchFamily="34" charset="0"/>
              <a:buChar char="•"/>
            </a:pPr>
            <a:r>
              <a:rPr lang="en-GB" i="0" dirty="0">
                <a:latin typeface="Arial" panose="020B0604020202020204" pitchFamily="34" charset="0"/>
                <a:cs typeface="Arial" panose="020B0604020202020204" pitchFamily="34" charset="0"/>
              </a:rPr>
              <a:t>If you are presenting to LA/managers/SEN Caseworkers, you could explain why input/types of outcomes/target setting/intervention differs across a cohort with VI. </a:t>
            </a:r>
            <a:endParaRPr lang="en-GB"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11</a:t>
            </a:fld>
            <a:endParaRPr lang="en-GB"/>
          </a:p>
        </p:txBody>
      </p:sp>
    </p:spTree>
    <p:extLst>
      <p:ext uri="{BB962C8B-B14F-4D97-AF65-F5344CB8AC3E}">
        <p14:creationId xmlns:p14="http://schemas.microsoft.com/office/powerpoint/2010/main" val="11302382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latin typeface="Arial" panose="020B0604020202020204" pitchFamily="34" charset="0"/>
                <a:cs typeface="Arial" panose="020B0604020202020204" pitchFamily="34" charset="0"/>
              </a:rPr>
              <a:t>Speaker notes</a:t>
            </a:r>
          </a:p>
          <a:p>
            <a:pPr marL="0" indent="0">
              <a:buFont typeface="Arial" panose="020B0604020202020204" pitchFamily="34" charset="0"/>
              <a:buNone/>
            </a:pPr>
            <a:endParaRPr lang="en-GB" sz="1200"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dirty="0">
                <a:latin typeface="Arial" panose="020B0604020202020204" pitchFamily="34" charset="0"/>
                <a:cs typeface="Arial" panose="020B0604020202020204" pitchFamily="34" charset="0"/>
              </a:rPr>
              <a:t>This slide and the next two slides provide examples from the CFVI of targeted intervention approaches for this area. You can</a:t>
            </a:r>
            <a:r>
              <a:rPr lang="en-GB" sz="1200" b="1" dirty="0">
                <a:latin typeface="Arial" panose="020B0604020202020204" pitchFamily="34" charset="0"/>
                <a:cs typeface="Arial" panose="020B0604020202020204" pitchFamily="34" charset="0"/>
              </a:rPr>
              <a:t> </a:t>
            </a:r>
            <a:r>
              <a:rPr lang="en-GB" sz="1200" b="0" dirty="0">
                <a:latin typeface="Arial" panose="020B0604020202020204" pitchFamily="34" charset="0"/>
                <a:cs typeface="Arial" panose="020B0604020202020204" pitchFamily="34" charset="0"/>
              </a:rPr>
              <a:t>either:</a:t>
            </a:r>
            <a:r>
              <a:rPr lang="en-GB" sz="1200" b="1"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endParaRPr lang="en-GB"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run through all of these in turn (and expand as appropriate to the session).</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highlight those which you are currently focussing on if you are speaking about a particular child/young person and remove others.</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keep all interventions on the slide, but highlight the ones you are focussing upon in a different colour. </a:t>
            </a:r>
          </a:p>
          <a:p>
            <a:pPr marL="171450" indent="-1714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b="1" dirty="0">
                <a:latin typeface="Arial" panose="020B0604020202020204" pitchFamily="34" charset="0"/>
                <a:cs typeface="Arial" panose="020B0604020202020204" pitchFamily="34" charset="0"/>
              </a:rPr>
              <a:t>Optional activities</a:t>
            </a:r>
          </a:p>
          <a:p>
            <a:pPr marL="0" indent="0">
              <a:buFont typeface="Arial" panose="020B0604020202020204" pitchFamily="34" charset="0"/>
              <a:buNone/>
            </a:pPr>
            <a:endParaRPr lang="en-GB" sz="1200"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b="0" dirty="0">
                <a:latin typeface="Arial" panose="020B0604020202020204" pitchFamily="34" charset="0"/>
                <a:cs typeface="Arial" panose="020B0604020202020204" pitchFamily="34" charset="0"/>
              </a:rPr>
              <a:t>Many of the core training areas suggest practical activities e.g. showing/using specialist equipment. The interventions in this area may lend themselves more easily to discussion based tasks/or additional information </a:t>
            </a:r>
            <a:r>
              <a:rPr lang="en-GB" sz="1200" b="0" strike="noStrike" dirty="0">
                <a:latin typeface="Arial" panose="020B0604020202020204" pitchFamily="34" charset="0"/>
                <a:cs typeface="Arial" panose="020B0604020202020204" pitchFamily="34" charset="0"/>
              </a:rPr>
              <a:t>giving</a:t>
            </a:r>
            <a:r>
              <a:rPr lang="en-GB" sz="1200" b="0" strike="noStrike" baseline="0" dirty="0">
                <a:latin typeface="Arial" panose="020B0604020202020204" pitchFamily="34" charset="0"/>
                <a:cs typeface="Arial" panose="020B0604020202020204" pitchFamily="34" charset="0"/>
              </a:rPr>
              <a:t>. </a:t>
            </a:r>
            <a:r>
              <a:rPr lang="en-GB" sz="1200" b="0" strike="noStrike" dirty="0">
                <a:latin typeface="Arial" panose="020B0604020202020204" pitchFamily="34" charset="0"/>
                <a:cs typeface="Arial" panose="020B0604020202020204" pitchFamily="34" charset="0"/>
              </a:rPr>
              <a:t>Some</a:t>
            </a:r>
            <a:r>
              <a:rPr lang="en-GB" sz="1200" b="0" dirty="0">
                <a:latin typeface="Arial" panose="020B0604020202020204" pitchFamily="34" charset="0"/>
                <a:cs typeface="Arial" panose="020B0604020202020204" pitchFamily="34" charset="0"/>
              </a:rPr>
              <a:t> ideas include: </a:t>
            </a:r>
          </a:p>
          <a:p>
            <a:pPr marL="0" indent="0">
              <a:buFont typeface="Arial" panose="020B0604020202020204" pitchFamily="34" charset="0"/>
              <a:buNone/>
            </a:pPr>
            <a:endParaRPr lang="en-GB" sz="1200" b="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b="0" dirty="0">
                <a:latin typeface="Arial" panose="020B0604020202020204" pitchFamily="34" charset="0"/>
                <a:cs typeface="Arial" panose="020B0604020202020204" pitchFamily="34" charset="0"/>
              </a:rPr>
              <a:t>Showing/sharing links to charity websites that offer mentoring, activities for children and young people with VI, specialist counselling linked to specific eye conditions, ideas for adapting PE/encouraging physical activity in children and young people with a VI: videos of the latter could be shown. </a:t>
            </a:r>
          </a:p>
          <a:p>
            <a:pPr marL="171450" indent="-171450">
              <a:buFont typeface="Arial" panose="020B0604020202020204" pitchFamily="34" charset="0"/>
              <a:buChar char="•"/>
            </a:pPr>
            <a:r>
              <a:rPr lang="en-GB" sz="1200" b="0" dirty="0">
                <a:latin typeface="Arial" panose="020B0604020202020204" pitchFamily="34" charset="0"/>
                <a:cs typeface="Arial" panose="020B0604020202020204" pitchFamily="34" charset="0"/>
              </a:rPr>
              <a:t>Discussing with the audience how an understanding of different emotions is promoted/developed in children and young people. If delivering to an educational setting you may ask how that is done via the curriculum that they deliver. </a:t>
            </a:r>
          </a:p>
          <a:p>
            <a:pPr marL="171450" indent="-171450">
              <a:buFont typeface="Arial" panose="020B0604020202020204" pitchFamily="34" charset="0"/>
              <a:buChar char="•"/>
            </a:pPr>
            <a:r>
              <a:rPr lang="en-GB" sz="1200" b="0" dirty="0">
                <a:latin typeface="Arial" panose="020B0604020202020204" pitchFamily="34" charset="0"/>
                <a:cs typeface="Arial" panose="020B0604020202020204" pitchFamily="34" charset="0"/>
              </a:rPr>
              <a:t>If delivering in a setting – how do they promote pupil voice/self-advocacy in their students. What modifications might be needed for a child/young person with a VI (you could lead on the latter). </a:t>
            </a:r>
          </a:p>
          <a:p>
            <a:pPr marL="171450" indent="-171450">
              <a:buFont typeface="Arial" panose="020B0604020202020204" pitchFamily="34" charset="0"/>
              <a:buChar char="•"/>
            </a:pPr>
            <a:r>
              <a:rPr lang="en-GB" sz="1200" b="0" dirty="0">
                <a:latin typeface="Arial" panose="020B0604020202020204" pitchFamily="34" charset="0"/>
                <a:cs typeface="Arial" panose="020B0604020202020204" pitchFamily="34" charset="0"/>
              </a:rPr>
              <a:t>Perhaps using “statements” that can be discussed and linked to intervention strategies. Here are some examples from CYP with VI, equally statements could be devised from a teacher/teaching assistant etc. </a:t>
            </a:r>
          </a:p>
          <a:p>
            <a:pPr marL="0" indent="0">
              <a:buFont typeface="Arial" panose="020B0604020202020204" pitchFamily="34" charset="0"/>
              <a:buNone/>
            </a:pPr>
            <a:endParaRPr lang="en-GB" sz="1200" b="0" dirty="0">
              <a:effectLst/>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b="1" dirty="0">
                <a:effectLst/>
                <a:latin typeface="Arial" panose="020B0604020202020204" pitchFamily="34" charset="0"/>
                <a:cs typeface="Arial" panose="020B0604020202020204" pitchFamily="34" charset="0"/>
              </a:rPr>
              <a:t>Example statements: </a:t>
            </a:r>
          </a:p>
          <a:p>
            <a:pPr marL="0" indent="0">
              <a:buFont typeface="Arial" panose="020B0604020202020204" pitchFamily="34" charset="0"/>
              <a:buNone/>
            </a:pPr>
            <a:endParaRPr lang="en-GB" sz="1200" b="0" dirty="0">
              <a:effectLst/>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b="0" dirty="0">
                <a:effectLst/>
                <a:latin typeface="Arial" panose="020B0604020202020204" pitchFamily="34" charset="0"/>
                <a:cs typeface="Arial" panose="020B0604020202020204" pitchFamily="34" charset="0"/>
              </a:rPr>
              <a:t>“</a:t>
            </a:r>
            <a:r>
              <a:rPr lang="en-GB" sz="1200" dirty="0">
                <a:effectLst/>
                <a:latin typeface="Arial" panose="020B0604020202020204" pitchFamily="34" charset="0"/>
                <a:cs typeface="Arial" panose="020B0604020202020204" pitchFamily="34" charset="0"/>
              </a:rPr>
              <a:t>I feel very isolated at break times as everyone else seems to have friends to play with……”</a:t>
            </a:r>
            <a:br>
              <a:rPr lang="en-GB" sz="1200" dirty="0">
                <a:effectLst/>
                <a:latin typeface="Arial" panose="020B0604020202020204" pitchFamily="34" charset="0"/>
                <a:cs typeface="Arial" panose="020B0604020202020204" pitchFamily="34" charset="0"/>
              </a:rPr>
            </a:br>
            <a:br>
              <a:rPr lang="en-GB" sz="1200" dirty="0">
                <a:effectLst/>
                <a:latin typeface="Arial" panose="020B0604020202020204" pitchFamily="34" charset="0"/>
                <a:cs typeface="Arial" panose="020B0604020202020204" pitchFamily="34" charset="0"/>
              </a:rPr>
            </a:br>
            <a:r>
              <a:rPr lang="en-GB" sz="1200" dirty="0">
                <a:effectLst/>
                <a:latin typeface="Arial" panose="020B0604020202020204" pitchFamily="34" charset="0"/>
                <a:cs typeface="Arial" panose="020B0604020202020204" pitchFamily="34" charset="0"/>
              </a:rPr>
              <a:t>“I wish I could walk to school with my friends rather than having to wait for a taxi each morning…..” </a:t>
            </a:r>
          </a:p>
          <a:p>
            <a:pPr marL="0" indent="0">
              <a:buFont typeface="Arial" panose="020B0604020202020204" pitchFamily="34" charset="0"/>
              <a:buNone/>
            </a:pPr>
            <a:endParaRPr lang="en-GB" sz="1200" dirty="0">
              <a:effectLst/>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dirty="0">
                <a:effectLst/>
                <a:latin typeface="Arial" panose="020B0604020202020204" pitchFamily="34" charset="0"/>
                <a:cs typeface="Arial" panose="020B0604020202020204" pitchFamily="34" charset="0"/>
              </a:rPr>
              <a:t>“I wish my teachers knew more about my eye condition - they always seem to be too busy to find time to ask me how things are going…..”</a:t>
            </a:r>
            <a:br>
              <a:rPr lang="en-GB" sz="1200" dirty="0">
                <a:effectLst/>
                <a:latin typeface="Arial" panose="020B0604020202020204" pitchFamily="34" charset="0"/>
                <a:cs typeface="Arial" panose="020B0604020202020204" pitchFamily="34" charset="0"/>
              </a:rPr>
            </a:br>
            <a:br>
              <a:rPr lang="en-GB" sz="1200" dirty="0">
                <a:effectLst/>
                <a:latin typeface="Arial" panose="020B0604020202020204" pitchFamily="34" charset="0"/>
                <a:cs typeface="Arial" panose="020B0604020202020204" pitchFamily="34" charset="0"/>
              </a:rPr>
            </a:br>
            <a:r>
              <a:rPr lang="en-GB" sz="1200" dirty="0">
                <a:effectLst/>
                <a:latin typeface="Arial" panose="020B0604020202020204" pitchFamily="34" charset="0"/>
                <a:cs typeface="Arial" panose="020B0604020202020204" pitchFamily="34" charset="0"/>
              </a:rPr>
              <a:t>“I would like to set up a goal ball team in my school but don't know where to start……”</a:t>
            </a:r>
          </a:p>
          <a:p>
            <a:pPr marL="0" indent="0">
              <a:buFont typeface="Arial" panose="020B0604020202020204" pitchFamily="34" charset="0"/>
              <a:buNone/>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0" indent="0">
              <a:buFont typeface="Arial" panose="020B0604020202020204" pitchFamily="34" charset="0"/>
              <a:buNone/>
            </a:pPr>
            <a:r>
              <a:rPr lang="en-GB" sz="1200" dirty="0">
                <a:effectLst/>
                <a:latin typeface="Arial" panose="020B0604020202020204" pitchFamily="34" charset="0"/>
                <a:ea typeface="Calibri" panose="020F0502020204030204" pitchFamily="34" charset="0"/>
                <a:cs typeface="Arial" panose="020B0604020202020204" pitchFamily="34" charset="0"/>
              </a:rPr>
              <a:t>“I am the only young person in my school with VI. I wish I had the opportunity to chat to other young people like me. …….”</a:t>
            </a:r>
          </a:p>
          <a:p>
            <a:pPr marL="0" indent="0">
              <a:buFont typeface="Arial" panose="020B0604020202020204" pitchFamily="34" charset="0"/>
              <a:buNone/>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0" indent="0">
              <a:buFont typeface="Arial" panose="020B0604020202020204" pitchFamily="34" charset="0"/>
              <a:buNone/>
            </a:pPr>
            <a:r>
              <a:rPr lang="en-GB" sz="1200" dirty="0">
                <a:effectLst/>
                <a:latin typeface="Arial" panose="020B0604020202020204" pitchFamily="34" charset="0"/>
                <a:ea typeface="Calibri" panose="020F0502020204030204" pitchFamily="34" charset="0"/>
                <a:cs typeface="Arial" panose="020B0604020202020204" pitchFamily="34" charset="0"/>
              </a:rPr>
              <a:t>“I wish my parents/carers would let me do things for myself, like make a cup of tea. I want to be independent……..”</a:t>
            </a:r>
          </a:p>
          <a:p>
            <a:pPr marL="0" indent="0">
              <a:buFont typeface="Arial" panose="020B0604020202020204" pitchFamily="34" charset="0"/>
              <a:buNone/>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0" indent="0">
              <a:buFont typeface="Arial" panose="020B0604020202020204" pitchFamily="34" charset="0"/>
              <a:buNone/>
            </a:pPr>
            <a:r>
              <a:rPr lang="en-GB" sz="1200" dirty="0">
                <a:effectLst/>
                <a:latin typeface="Arial" panose="020B0604020202020204" pitchFamily="34" charset="0"/>
                <a:ea typeface="Calibri" panose="020F0502020204030204" pitchFamily="34" charset="0"/>
                <a:cs typeface="Arial" panose="020B0604020202020204" pitchFamily="34" charset="0"/>
              </a:rPr>
              <a:t>“I wish there were youth clubs/activities I could go to after school, who understood my VI……..”</a:t>
            </a:r>
            <a:endParaRPr lang="en-GB" sz="1200" b="1"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sz="1200"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latin typeface="Arial" panose="020B0604020202020204" pitchFamily="34" charset="0"/>
                <a:cs typeface="Arial" panose="020B0604020202020204" pitchFamily="34" charset="0"/>
              </a:rPr>
              <a:t>You may wish to make reference to a progress/monitoring tool that is drawn upon  by your school/service to show how progress is monitored with respect to select approaches. </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12</a:t>
            </a:fld>
            <a:endParaRPr lang="en-GB"/>
          </a:p>
        </p:txBody>
      </p:sp>
    </p:spTree>
    <p:extLst>
      <p:ext uri="{BB962C8B-B14F-4D97-AF65-F5344CB8AC3E}">
        <p14:creationId xmlns:p14="http://schemas.microsoft.com/office/powerpoint/2010/main" val="4039289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b="1" dirty="0">
                <a:latin typeface="Arial" panose="020B0604020202020204" pitchFamily="34" charset="0"/>
                <a:cs typeface="Arial" panose="020B0604020202020204" pitchFamily="34" charset="0"/>
              </a:rPr>
              <a:t>Optional activities</a:t>
            </a:r>
          </a:p>
          <a:p>
            <a:pPr marL="0" indent="0">
              <a:buFont typeface="Arial" panose="020B0604020202020204" pitchFamily="34" charset="0"/>
              <a:buNone/>
            </a:pPr>
            <a:endParaRPr lang="en-GB"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b="0" dirty="0">
                <a:latin typeface="Arial" panose="020B0604020202020204" pitchFamily="34" charset="0"/>
                <a:cs typeface="Arial" panose="020B0604020202020204" pitchFamily="34" charset="0"/>
              </a:rPr>
              <a:t>As with the previous slide, you might wish to illustrate some of these interventions through discussion – although some of these interventions can lend themselves to more practical activities. </a:t>
            </a:r>
          </a:p>
          <a:p>
            <a:pPr mar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b="1" dirty="0">
                <a:latin typeface="Arial" panose="020B0604020202020204" pitchFamily="34" charset="0"/>
                <a:cs typeface="Arial" panose="020B0604020202020204" pitchFamily="34" charset="0"/>
              </a:rPr>
              <a:t>Discussion/information giving</a:t>
            </a:r>
          </a:p>
          <a:p>
            <a:pPr mar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b="0" dirty="0">
                <a:latin typeface="Arial"/>
                <a:cs typeface="Arial"/>
              </a:rPr>
              <a:t>Bullets 1, 2, 6, 7: if delivering in an educational setting, as</a:t>
            </a:r>
            <a:r>
              <a:rPr lang="en-GB" dirty="0">
                <a:latin typeface="Arial"/>
                <a:cs typeface="Arial"/>
              </a:rPr>
              <a:t> </a:t>
            </a:r>
            <a:r>
              <a:rPr lang="en-GB" b="0" dirty="0">
                <a:latin typeface="Arial"/>
                <a:cs typeface="Arial"/>
              </a:rPr>
              <a:t> what work is undertaken by that setting in this area? You can add any considerations that are relevant/additional to those with a VI.</a:t>
            </a:r>
            <a:r>
              <a:rPr lang="en-GB" dirty="0">
                <a:latin typeface="Arial"/>
                <a:cs typeface="Arial"/>
              </a:rPr>
              <a:t> </a:t>
            </a:r>
          </a:p>
          <a:p>
            <a:pPr marL="171450" indent="-171450">
              <a:buFont typeface="Arial" panose="020B0604020202020204" pitchFamily="34" charset="0"/>
              <a:buChar char="•"/>
            </a:pPr>
            <a:r>
              <a:rPr lang="en-GB" b="0" dirty="0">
                <a:latin typeface="Arial"/>
                <a:cs typeface="Arial"/>
              </a:rPr>
              <a:t>Bullet 3: you may wish to outline/discuss work you, school staff, parents have done in this area/will do with the child/young </a:t>
            </a:r>
            <a:r>
              <a:rPr lang="en-GB" dirty="0">
                <a:latin typeface="Arial"/>
                <a:cs typeface="Arial"/>
              </a:rPr>
              <a:t>person</a:t>
            </a:r>
            <a:endParaRPr lang="en-GB" dirty="0">
              <a:latin typeface="Calibri" panose="020F0502020204030204"/>
              <a:cs typeface="Calibri" panose="020F0502020204030204"/>
            </a:endParaRPr>
          </a:p>
          <a:p>
            <a:pPr marL="171450" indent="-171450">
              <a:buFont typeface="Arial" panose="020B0604020202020204" pitchFamily="34" charset="0"/>
              <a:buChar char="•"/>
            </a:pPr>
            <a:r>
              <a:rPr lang="en-GB" dirty="0">
                <a:latin typeface="Arial"/>
                <a:cs typeface="Arial"/>
              </a:rPr>
              <a:t>Bullet </a:t>
            </a:r>
            <a:r>
              <a:rPr lang="en-GB" b="0" dirty="0">
                <a:latin typeface="Arial"/>
                <a:cs typeface="Arial"/>
              </a:rPr>
              <a:t>4: you may wish to share groups available to children and young people that allow them to meet peers with a VI, and ways of working collaboratively</a:t>
            </a:r>
            <a:r>
              <a:rPr lang="en-GB" b="1" dirty="0">
                <a:latin typeface="Arial"/>
                <a:cs typeface="Arial"/>
              </a:rPr>
              <a:t> </a:t>
            </a:r>
            <a:r>
              <a:rPr lang="en-GB" b="0" dirty="0">
                <a:latin typeface="Arial"/>
                <a:cs typeface="Arial"/>
              </a:rPr>
              <a:t>to explore child/young person’s attitudes to this etc.</a:t>
            </a:r>
            <a:r>
              <a:rPr lang="en-GB" dirty="0">
                <a:latin typeface="Arial"/>
                <a:cs typeface="Arial"/>
              </a:rPr>
              <a:t> </a:t>
            </a:r>
            <a:endParaRPr lang="en-GB" b="0" dirty="0">
              <a:latin typeface="Calibri" panose="020F0502020204030204"/>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0" dirty="0">
                <a:latin typeface="Arial" panose="020B0604020202020204" pitchFamily="34" charset="0"/>
                <a:cs typeface="Arial" panose="020B0604020202020204" pitchFamily="34" charset="0"/>
              </a:rPr>
              <a:t>Y</a:t>
            </a:r>
            <a:r>
              <a:rPr lang="en-GB" dirty="0">
                <a:latin typeface="Arial" panose="020B0604020202020204" pitchFamily="34" charset="0"/>
                <a:cs typeface="Arial" panose="020B0604020202020204" pitchFamily="34" charset="0"/>
              </a:rPr>
              <a:t>ou may wish to make reference to a progress/monitoring tool that is drawn upon by your school/service to show how progress is monitored with respect to select approaches. </a:t>
            </a: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13</a:t>
            </a:fld>
            <a:endParaRPr lang="en-GB"/>
          </a:p>
        </p:txBody>
      </p:sp>
    </p:spTree>
    <p:extLst>
      <p:ext uri="{BB962C8B-B14F-4D97-AF65-F5344CB8AC3E}">
        <p14:creationId xmlns:p14="http://schemas.microsoft.com/office/powerpoint/2010/main" val="10536567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b="1" dirty="0">
                <a:latin typeface="Arial" panose="020B0604020202020204" pitchFamily="34" charset="0"/>
                <a:cs typeface="Arial" panose="020B0604020202020204" pitchFamily="34" charset="0"/>
              </a:rPr>
              <a:t>Optional activities</a:t>
            </a:r>
          </a:p>
          <a:p>
            <a:pPr marL="0" indent="0">
              <a:buFont typeface="Arial" panose="020B0604020202020204" pitchFamily="34" charset="0"/>
              <a:buNone/>
            </a:pPr>
            <a:endParaRPr lang="en-GB" b="1"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Arial" panose="020B0604020202020204" pitchFamily="34" charset="0"/>
                <a:cs typeface="Arial" panose="020B0604020202020204" pitchFamily="34" charset="0"/>
              </a:rPr>
              <a:t>As noted in the previous slide, you may wish to make reference to a progress/monitoring tool that is drawn upon by your school/service to show how progress is monitored with respect to select</a:t>
            </a:r>
            <a:r>
              <a:rPr lang="en-GB" b="0" dirty="0">
                <a:latin typeface="Arial" panose="020B0604020202020204" pitchFamily="34" charset="0"/>
                <a:cs typeface="Arial" panose="020B0604020202020204" pitchFamily="34" charset="0"/>
              </a:rPr>
              <a:t>ed</a:t>
            </a:r>
            <a:r>
              <a:rPr lang="en-GB" dirty="0">
                <a:latin typeface="Arial" panose="020B0604020202020204" pitchFamily="34" charset="0"/>
                <a:cs typeface="Arial" panose="020B0604020202020204" pitchFamily="34" charset="0"/>
              </a:rPr>
              <a:t> approaches. </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14</a:t>
            </a:fld>
            <a:endParaRPr lang="en-GB"/>
          </a:p>
        </p:txBody>
      </p:sp>
    </p:spTree>
    <p:extLst>
      <p:ext uri="{BB962C8B-B14F-4D97-AF65-F5344CB8AC3E}">
        <p14:creationId xmlns:p14="http://schemas.microsoft.com/office/powerpoint/2010/main" val="14572724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i="0" dirty="0">
                <a:latin typeface="Arial" panose="020B0604020202020204" pitchFamily="34" charset="0"/>
                <a:cs typeface="Arial" panose="020B0604020202020204" pitchFamily="34" charset="0"/>
              </a:rPr>
              <a:t>Speaker notes</a:t>
            </a:r>
          </a:p>
          <a:p>
            <a:endParaRPr lang="en-GB" i="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t>Use this slide to provide a brief overview  in line with the bullet points of what has informed the support of a selected young person if you are using this training resource to discuss a particular young person. If the student has additional needs, these might also be included/outlined.</a:t>
            </a:r>
            <a:endParaRPr lang="en-GB" dirty="0">
              <a:latin typeface="Arial"/>
              <a:cs typeface="Arial"/>
            </a:endParaRPr>
          </a:p>
          <a:p>
            <a:pPr marL="171450" indent="-171450">
              <a:buFont typeface="Arial" panose="020B0604020202020204" pitchFamily="34" charset="0"/>
              <a:buChar char="•"/>
            </a:pPr>
            <a:r>
              <a:rPr lang="en-GB" sz="1200" i="0" dirty="0">
                <a:latin typeface="Arial" panose="020B0604020202020204" pitchFamily="34" charset="0"/>
                <a:cs typeface="Arial" panose="020B0604020202020204" pitchFamily="34" charset="0"/>
              </a:rPr>
              <a:t>Emphasise once again the need for collaborative working. </a:t>
            </a:r>
          </a:p>
          <a:p>
            <a:pPr marL="171450" indent="-171450">
              <a:buFont typeface="Arial" panose="020B0604020202020204" pitchFamily="34" charset="0"/>
              <a:buChar char="•"/>
            </a:pPr>
            <a:r>
              <a:rPr lang="en-GB" sz="1200" i="0" dirty="0">
                <a:latin typeface="Arial" panose="020B0604020202020204" pitchFamily="34" charset="0"/>
                <a:cs typeface="Arial" panose="020B0604020202020204" pitchFamily="34" charset="0"/>
              </a:rPr>
              <a:t>Examples for this area are presented in the Training Manual. </a:t>
            </a:r>
          </a:p>
          <a:p>
            <a:pPr marL="171450" indent="-171450">
              <a:buFont typeface="Arial" panose="020B0604020202020204" pitchFamily="34" charset="0"/>
              <a:buChar char="•"/>
            </a:pPr>
            <a:endParaRPr lang="en-GB" sz="1200" i="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b="1" i="0" dirty="0">
                <a:latin typeface="Arial" panose="020B0604020202020204" pitchFamily="34" charset="0"/>
                <a:cs typeface="Arial" panose="020B0604020202020204" pitchFamily="34" charset="0"/>
              </a:rPr>
              <a:t>Guidance for speaker</a:t>
            </a:r>
          </a:p>
          <a:p>
            <a:pPr marL="0" indent="0">
              <a:buFont typeface="Arial" panose="020B0604020202020204" pitchFamily="34" charset="0"/>
              <a:buNone/>
            </a:pPr>
            <a:endParaRPr lang="en-GB" sz="1200" b="1" i="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i="0" dirty="0">
                <a:latin typeface="Arial" panose="020B0604020202020204" pitchFamily="34" charset="0"/>
                <a:cs typeface="Arial" panose="020B0604020202020204" pitchFamily="34" charset="0"/>
              </a:rPr>
              <a:t>In providing details of the child’s vision impairment include</a:t>
            </a:r>
            <a:r>
              <a:rPr lang="en-GB" sz="1200" i="0" dirty="0">
                <a:effectLst/>
                <a:latin typeface="Arial" panose="020B0604020202020204" pitchFamily="34" charset="0"/>
                <a:ea typeface="+mn-ea"/>
                <a:cs typeface="Arial" panose="020B0604020202020204" pitchFamily="34" charset="0"/>
              </a:rPr>
              <a:t> </a:t>
            </a:r>
            <a:r>
              <a:rPr lang="en-GB" sz="1200" i="0" dirty="0">
                <a:effectLst/>
                <a:latin typeface="Arial" panose="020B0604020202020204" pitchFamily="34" charset="0"/>
                <a:ea typeface="Times New Roman" panose="02020603050405020304" pitchFamily="18" charset="0"/>
                <a:cs typeface="Arial" panose="020B0604020202020204" pitchFamily="34" charset="0"/>
              </a:rPr>
              <a:t>the nature and severity of the condition, if it was from birth or later onset, whether the condition is degenerative, and whether there are other physical or learning needs. </a:t>
            </a:r>
          </a:p>
          <a:p>
            <a:pPr marL="171450" indent="-171450">
              <a:lnSpc>
                <a:spcPct val="106000"/>
              </a:lnSpc>
              <a:spcAft>
                <a:spcPts val="800"/>
              </a:spcAft>
              <a:buFont typeface="Arial" panose="020B0604020202020204" pitchFamily="34" charset="0"/>
              <a:buChar char="•"/>
            </a:pPr>
            <a:r>
              <a:rPr lang="en-GB" sz="1200" i="0" dirty="0">
                <a:latin typeface="Arial" panose="020B0604020202020204" pitchFamily="34" charset="0"/>
                <a:ea typeface="Times New Roman" panose="02020603050405020304" pitchFamily="18" charset="0"/>
                <a:cs typeface="Arial" panose="020B0604020202020204" pitchFamily="34" charset="0"/>
              </a:rPr>
              <a:t>Include some key points about ways in which the child/young person’s vision impairment can/has influence(d) their health/wellbeing. Were </a:t>
            </a:r>
            <a:r>
              <a:rPr lang="en-GB" sz="1200" b="0" i="0" dirty="0">
                <a:latin typeface="Arial" panose="020B0604020202020204" pitchFamily="34" charset="0"/>
                <a:ea typeface="Times New Roman" panose="02020603050405020304" pitchFamily="18" charset="0"/>
                <a:cs typeface="Arial" panose="020B0604020202020204" pitchFamily="34" charset="0"/>
              </a:rPr>
              <a:t>there </a:t>
            </a:r>
            <a:r>
              <a:rPr lang="en-GB" sz="1200" i="0" dirty="0">
                <a:latin typeface="Arial" panose="020B0604020202020204" pitchFamily="34" charset="0"/>
                <a:ea typeface="Times New Roman" panose="02020603050405020304" pitchFamily="18" charset="0"/>
                <a:cs typeface="Arial" panose="020B0604020202020204" pitchFamily="34" charset="0"/>
              </a:rPr>
              <a:t>factors like curriculum access or peer group issues that may have been influential? </a:t>
            </a:r>
          </a:p>
          <a:p>
            <a:pPr marL="171450" indent="-171450">
              <a:lnSpc>
                <a:spcPct val="106000"/>
              </a:lnSpc>
              <a:spcAft>
                <a:spcPts val="800"/>
              </a:spcAft>
              <a:buFont typeface="Arial" panose="020B0604020202020204" pitchFamily="34" charset="0"/>
              <a:buChar char="•"/>
            </a:pPr>
            <a:r>
              <a:rPr lang="en-GB" sz="1200" i="0" dirty="0">
                <a:latin typeface="Arial" panose="020B0604020202020204" pitchFamily="34" charset="0"/>
                <a:ea typeface="Times New Roman" panose="02020603050405020304" pitchFamily="18" charset="0"/>
                <a:cs typeface="Arial" panose="020B0604020202020204" pitchFamily="34" charset="0"/>
              </a:rPr>
              <a:t>In discussing the interventions that are in place to promote development, try to align these with the terminology used in the CFVI for this area (presented on slides 14-16).</a:t>
            </a:r>
          </a:p>
          <a:p>
            <a:pPr marL="171450" indent="-171450">
              <a:lnSpc>
                <a:spcPct val="106000"/>
              </a:lnSpc>
              <a:spcAft>
                <a:spcPts val="800"/>
              </a:spcAft>
              <a:buFont typeface="Arial" panose="020B0604020202020204" pitchFamily="34" charset="0"/>
              <a:buChar char="•"/>
            </a:pPr>
            <a:r>
              <a:rPr lang="en-GB" sz="1200" i="0" dirty="0">
                <a:latin typeface="Arial" panose="020B0604020202020204" pitchFamily="34" charset="0"/>
                <a:ea typeface="Times New Roman" panose="02020603050405020304" pitchFamily="18" charset="0"/>
                <a:cs typeface="Arial" panose="020B0604020202020204" pitchFamily="34" charset="0"/>
              </a:rPr>
              <a:t>Include some brief information about who else you are/should be working with to promote development/positive outcomes </a:t>
            </a:r>
            <a:r>
              <a:rPr lang="en-GB" sz="1200" b="0" i="0" dirty="0">
                <a:latin typeface="Arial" panose="020B0604020202020204" pitchFamily="34" charset="0"/>
                <a:ea typeface="Times New Roman" panose="02020603050405020304" pitchFamily="18" charset="0"/>
                <a:cs typeface="Arial" panose="020B0604020202020204" pitchFamily="34" charset="0"/>
              </a:rPr>
              <a:t>in</a:t>
            </a:r>
            <a:r>
              <a:rPr lang="en-GB" sz="1200" b="1" i="0" dirty="0">
                <a:latin typeface="Arial" panose="020B0604020202020204" pitchFamily="34" charset="0"/>
                <a:ea typeface="Times New Roman" panose="02020603050405020304" pitchFamily="18" charset="0"/>
                <a:cs typeface="Arial" panose="020B0604020202020204" pitchFamily="34" charset="0"/>
              </a:rPr>
              <a:t> </a:t>
            </a:r>
            <a:r>
              <a:rPr lang="en-GB" sz="1200" i="0" dirty="0">
                <a:latin typeface="Arial" panose="020B0604020202020204" pitchFamily="34" charset="0"/>
                <a:ea typeface="Times New Roman" panose="02020603050405020304" pitchFamily="18" charset="0"/>
                <a:cs typeface="Arial" panose="020B0604020202020204" pitchFamily="34" charset="0"/>
              </a:rPr>
              <a:t>this area.</a:t>
            </a:r>
          </a:p>
          <a:p>
            <a:pPr marL="171450" indent="-171450">
              <a:lnSpc>
                <a:spcPct val="106000"/>
              </a:lnSpc>
              <a:spcAft>
                <a:spcPts val="800"/>
              </a:spcAft>
              <a:buFont typeface="Arial" panose="020B0604020202020204" pitchFamily="34" charset="0"/>
              <a:buChar char="•"/>
            </a:pPr>
            <a:r>
              <a:rPr lang="en-GB" sz="1200" i="0" dirty="0">
                <a:latin typeface="Arial" panose="020B0604020202020204" pitchFamily="34" charset="0"/>
                <a:ea typeface="Times New Roman" panose="02020603050405020304" pitchFamily="18" charset="0"/>
                <a:cs typeface="Arial" panose="020B0604020202020204" pitchFamily="34" charset="0"/>
              </a:rPr>
              <a:t>You might wish to use the opportunity to raise specific issues that impact: e.g. choosing teams in PE (is this pupil always last?); the social isolation that can happen with overuse of an iPad to access whiteboards etc ….strategies that can also be used for access.</a:t>
            </a:r>
            <a:endParaRPr lang="en-GB" i="1"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15</a:t>
            </a:fld>
            <a:endParaRPr lang="en-GB"/>
          </a:p>
        </p:txBody>
      </p:sp>
    </p:spTree>
    <p:extLst>
      <p:ext uri="{BB962C8B-B14F-4D97-AF65-F5344CB8AC3E}">
        <p14:creationId xmlns:p14="http://schemas.microsoft.com/office/powerpoint/2010/main" val="29640158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latin typeface="Arial" panose="020B0604020202020204" pitchFamily="34" charset="0"/>
                <a:cs typeface="Arial" panose="020B0604020202020204" pitchFamily="34" charset="0"/>
              </a:rPr>
              <a:t>Speaker notes</a:t>
            </a:r>
          </a:p>
          <a:p>
            <a:endParaRPr lang="en-GB" sz="1200" dirty="0">
              <a:latin typeface="Arial" panose="020B0604020202020204" pitchFamily="34" charset="0"/>
              <a:cs typeface="Arial" panose="020B0604020202020204" pitchFamily="34" charset="0"/>
            </a:endParaRPr>
          </a:p>
          <a:p>
            <a:pPr marL="171450" lvl="0" indent="-171450" algn="just">
              <a:lnSpc>
                <a:spcPct val="150000"/>
              </a:lnSpc>
              <a:buFont typeface="Arial" panose="020B0604020202020204" pitchFamily="34" charset="0"/>
              <a:buChar char="•"/>
            </a:pPr>
            <a:r>
              <a:rPr lang="en-GB" sz="1200" i="0" dirty="0">
                <a:effectLst/>
                <a:latin typeface="Arial" panose="020B0604020202020204" pitchFamily="34" charset="0"/>
                <a:ea typeface="Calibri" panose="020F0502020204030204" pitchFamily="34" charset="0"/>
                <a:cs typeface="Arial" panose="020B0604020202020204" pitchFamily="34" charset="0"/>
              </a:rPr>
              <a:t>Run through the key points listed on this slide.</a:t>
            </a:r>
            <a:endParaRPr lang="en-GB" sz="1200" b="0" i="0" dirty="0">
              <a:effectLst/>
              <a:latin typeface="Arial" panose="020B0604020202020204" pitchFamily="34" charset="0"/>
              <a:ea typeface="Calibri" panose="020F0502020204030204" pitchFamily="34" charset="0"/>
              <a:cs typeface="Arial" panose="020B0604020202020204" pitchFamily="34" charset="0"/>
            </a:endParaRPr>
          </a:p>
          <a:p>
            <a:pPr marL="171450" lvl="0" indent="-171450" algn="just">
              <a:lnSpc>
                <a:spcPct val="150000"/>
              </a:lnSpc>
              <a:buFont typeface="Arial" panose="020B0604020202020204" pitchFamily="34" charset="0"/>
              <a:buChar char="•"/>
            </a:pPr>
            <a:r>
              <a:rPr lang="en-GB" sz="1200" b="0" i="0" dirty="0">
                <a:effectLst/>
                <a:latin typeface="Arial" panose="020B0604020202020204" pitchFamily="34" charset="0"/>
                <a:cs typeface="Arial" panose="020B0604020202020204" pitchFamily="34" charset="0"/>
              </a:rPr>
              <a:t>Invite the audience to list other key points or take away messages they would like to share for this area.  </a:t>
            </a:r>
          </a:p>
          <a:p>
            <a:pPr marL="171450" lvl="0" indent="-171450" algn="just">
              <a:lnSpc>
                <a:spcPct val="150000"/>
              </a:lnSpc>
              <a:buFont typeface="Arial" panose="020B0604020202020204" pitchFamily="34" charset="0"/>
              <a:buChar char="•"/>
            </a:pPr>
            <a:r>
              <a:rPr lang="en-GB" sz="1200" b="0" i="0" dirty="0">
                <a:effectLst/>
                <a:latin typeface="Arial" panose="020B0604020202020204" pitchFamily="34" charset="0"/>
                <a:cs typeface="Arial" panose="020B0604020202020204" pitchFamily="34" charset="0"/>
              </a:rPr>
              <a:t>Additional key points/messages for presenters to give, if not covered by the audience, might include: </a:t>
            </a:r>
          </a:p>
          <a:p>
            <a:pPr marL="0" lvl="0" indent="0">
              <a:lnSpc>
                <a:spcPct val="107000"/>
              </a:lnSpc>
              <a:buFontTx/>
              <a:buNone/>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nSpc>
                <a:spcPct val="107000"/>
              </a:lnSpc>
              <a:buFontTx/>
              <a:buChar char="-"/>
            </a:pPr>
            <a:r>
              <a:rPr lang="en-GB" sz="1200" dirty="0">
                <a:effectLst/>
                <a:latin typeface="Arial" panose="020B0604020202020204" pitchFamily="34" charset="0"/>
                <a:ea typeface="Calibri" panose="020F0502020204030204" pitchFamily="34" charset="0"/>
                <a:cs typeface="Arial" panose="020B0604020202020204" pitchFamily="34" charset="0"/>
              </a:rPr>
              <a:t>Children and young people with a vision impairment may require frequent opportunities and intervention to develop the skills that help promote their social, emotional, mental and physical well-being. </a:t>
            </a:r>
          </a:p>
          <a:p>
            <a:pPr marL="285750" lvl="0" indent="-285750">
              <a:lnSpc>
                <a:spcPct val="107000"/>
              </a:lnSpc>
              <a:buFontTx/>
              <a:buChar char="-"/>
            </a:pPr>
            <a:r>
              <a:rPr lang="en-GB" sz="1200" dirty="0">
                <a:effectLst/>
                <a:latin typeface="Arial" panose="020B0604020202020204" pitchFamily="34" charset="0"/>
                <a:ea typeface="Calibri" panose="020F0502020204030204" pitchFamily="34" charset="0"/>
                <a:cs typeface="Arial" panose="020B0604020202020204" pitchFamily="34" charset="0"/>
              </a:rPr>
              <a:t>It is important that all working with the child/young person know the targets/goals/plans/programmes relating to this area. </a:t>
            </a:r>
          </a:p>
          <a:p>
            <a:pPr marL="457200">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marL="0" lvl="0" indent="0" algn="just">
              <a:lnSpc>
                <a:spcPct val="150000"/>
              </a:lnSpc>
              <a:buFont typeface="Arial" panose="020B0604020202020204" pitchFamily="34" charset="0"/>
              <a:buNone/>
            </a:pPr>
            <a:endParaRPr lang="en-GB" sz="1400" b="0" i="0" dirty="0">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16</a:t>
            </a:fld>
            <a:endParaRPr lang="en-GB"/>
          </a:p>
        </p:txBody>
      </p:sp>
    </p:spTree>
    <p:extLst>
      <p:ext uri="{BB962C8B-B14F-4D97-AF65-F5344CB8AC3E}">
        <p14:creationId xmlns:p14="http://schemas.microsoft.com/office/powerpoint/2010/main" val="6440117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effectLst/>
                <a:latin typeface="Arial" panose="020B0604020202020204" pitchFamily="34" charset="0"/>
                <a:ea typeface="Times New Roman" panose="02020603050405020304" pitchFamily="18" charset="0"/>
                <a:cs typeface="Arial" panose="020B0604020202020204" pitchFamily="34" charset="0"/>
              </a:rPr>
              <a:t>Use this as an opportunity to showcase the hub plus resources you think will have relevance to the audience.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effectLst/>
                <a:latin typeface="Arial" panose="020B0604020202020204" pitchFamily="34" charset="0"/>
                <a:ea typeface="Times New Roman" panose="02020603050405020304" pitchFamily="18" charset="0"/>
                <a:cs typeface="Arial" panose="020B0604020202020204" pitchFamily="34" charset="0"/>
              </a:rPr>
              <a:t>If you have access to the internet, you may want to show the Bookshare Hub and outline a few relevant resources that are listed there.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i="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1" i="0" dirty="0">
                <a:effectLst/>
                <a:latin typeface="Arial" panose="020B0604020202020204" pitchFamily="34" charset="0"/>
                <a:ea typeface="Times New Roman" panose="02020603050405020304" pitchFamily="18" charset="0"/>
                <a:cs typeface="Arial" panose="020B0604020202020204" pitchFamily="34" charset="0"/>
              </a:rPr>
              <a:t>Guidance for speaker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b="1" i="0" dirty="0">
              <a:effectLst/>
              <a:latin typeface="Arial" panose="020B0604020202020204" pitchFamily="34" charset="0"/>
              <a:ea typeface="Times New Roman" panose="02020603050405020304" pitchFamily="18"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effectLst/>
                <a:latin typeface="Arial" panose="020B0604020202020204" pitchFamily="34" charset="0"/>
                <a:ea typeface="Times New Roman" panose="02020603050405020304" pitchFamily="18" charset="0"/>
                <a:cs typeface="Arial" panose="020B0604020202020204" pitchFamily="34" charset="0"/>
              </a:rPr>
              <a:t>The current link to the CFVI Bookshare hub may change over time so do check the link when planning the session. </a:t>
            </a:r>
          </a:p>
          <a:p>
            <a:endParaRPr lang="en-GB" dirty="0"/>
          </a:p>
        </p:txBody>
      </p:sp>
      <p:sp>
        <p:nvSpPr>
          <p:cNvPr id="4" name="Slide Number Placeholder 3"/>
          <p:cNvSpPr>
            <a:spLocks noGrp="1"/>
          </p:cNvSpPr>
          <p:nvPr>
            <p:ph type="sldNum" sz="quarter" idx="5"/>
          </p:nvPr>
        </p:nvSpPr>
        <p:spPr/>
        <p:txBody>
          <a:bodyPr/>
          <a:lstStyle/>
          <a:p>
            <a:fld id="{249A7D2C-267A-4B93-B0C3-633C8296990C}" type="slidenum">
              <a:rPr lang="en-GB" smtClean="0"/>
              <a:t>17</a:t>
            </a:fld>
            <a:endParaRPr lang="en-GB"/>
          </a:p>
        </p:txBody>
      </p:sp>
    </p:spTree>
    <p:extLst>
      <p:ext uri="{BB962C8B-B14F-4D97-AF65-F5344CB8AC3E}">
        <p14:creationId xmlns:p14="http://schemas.microsoft.com/office/powerpoint/2010/main" val="26454182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18</a:t>
            </a:fld>
            <a:endParaRPr lang="en-GB"/>
          </a:p>
        </p:txBody>
      </p:sp>
    </p:spTree>
    <p:extLst>
      <p:ext uri="{BB962C8B-B14F-4D97-AF65-F5344CB8AC3E}">
        <p14:creationId xmlns:p14="http://schemas.microsoft.com/office/powerpoint/2010/main" val="1832069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 name="Google Shape;62;p2:notes"/>
          <p:cNvSpPr txBox="1">
            <a:spLocks noGrp="1"/>
          </p:cNvSpPr>
          <p:nvPr>
            <p:ph type="body" idx="1"/>
          </p:nvPr>
        </p:nvSpPr>
        <p:spPr>
          <a:xfrm>
            <a:off x="685800" y="4400550"/>
            <a:ext cx="5486400" cy="4594594"/>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805"/>
              </a:spcBef>
              <a:spcAft>
                <a:spcPts val="0"/>
              </a:spcAft>
              <a:buSzPts val="1400"/>
              <a:buNone/>
            </a:pPr>
            <a:r>
              <a:rPr lang="en-GB" b="1" dirty="0">
                <a:solidFill>
                  <a:srgbClr val="000000"/>
                </a:solidFill>
                <a:latin typeface="Arial" panose="020B0604020202020204" pitchFamily="34" charset="0"/>
                <a:ea typeface="Arial"/>
                <a:cs typeface="Arial" panose="020B0604020202020204" pitchFamily="34" charset="0"/>
                <a:sym typeface="Arial"/>
              </a:rPr>
              <a:t>Speaker notes</a:t>
            </a:r>
          </a:p>
          <a:p>
            <a:pPr marL="457200" lvl="0" indent="-228600" algn="l" rtl="0">
              <a:lnSpc>
                <a:spcPct val="100000"/>
              </a:lnSpc>
              <a:spcBef>
                <a:spcPts val="805"/>
              </a:spcBef>
              <a:spcAft>
                <a:spcPts val="0"/>
              </a:spcAft>
              <a:buSzPts val="1400"/>
              <a:buNone/>
            </a:pPr>
            <a:endParaRPr lang="en-GB" b="1" dirty="0">
              <a:solidFill>
                <a:srgbClr val="000000"/>
              </a:solidFill>
              <a:latin typeface="Arial" panose="020B0604020202020204" pitchFamily="34" charset="0"/>
              <a:ea typeface="Arial"/>
              <a:cs typeface="Arial" panose="020B0604020202020204" pitchFamily="34" charset="0"/>
              <a:sym typeface="Arial"/>
            </a:endParaRPr>
          </a:p>
          <a:p>
            <a:pPr marL="457200" lvl="0" indent="-228600" algn="l" rtl="0">
              <a:lnSpc>
                <a:spcPct val="100000"/>
              </a:lnSpc>
              <a:spcBef>
                <a:spcPts val="805"/>
              </a:spcBef>
              <a:spcAft>
                <a:spcPts val="0"/>
              </a:spcAft>
              <a:buSzPts val="1400"/>
              <a:buFont typeface="Arial" panose="020B0604020202020204" pitchFamily="34" charset="0"/>
              <a:buChar char="•"/>
            </a:pPr>
            <a:r>
              <a:rPr lang="en-GB" b="0" dirty="0">
                <a:solidFill>
                  <a:srgbClr val="000000"/>
                </a:solidFill>
                <a:latin typeface="Arial" panose="020B0604020202020204" pitchFamily="34" charset="0"/>
                <a:ea typeface="Arial"/>
                <a:cs typeface="Arial" panose="020B0604020202020204" pitchFamily="34" charset="0"/>
                <a:sym typeface="Arial"/>
              </a:rPr>
              <a:t>There are 4 partner organisations involved in the </a:t>
            </a:r>
            <a:r>
              <a:rPr lang="en-GB" dirty="0">
                <a:solidFill>
                  <a:srgbClr val="000000"/>
                </a:solidFill>
                <a:latin typeface="Arial" panose="020B0604020202020204" pitchFamily="34" charset="0"/>
                <a:ea typeface="Arial"/>
                <a:cs typeface="Arial" panose="020B0604020202020204" pitchFamily="34" charset="0"/>
                <a:sym typeface="Arial"/>
              </a:rPr>
              <a:t>CFVI project (refer to the logos at the bottom of the slide). </a:t>
            </a:r>
          </a:p>
          <a:p>
            <a:pPr marL="228600" lvl="0" indent="0" algn="l" rtl="0">
              <a:lnSpc>
                <a:spcPct val="100000"/>
              </a:lnSpc>
              <a:spcBef>
                <a:spcPts val="805"/>
              </a:spcBef>
              <a:spcAft>
                <a:spcPts val="0"/>
              </a:spcAft>
              <a:buSzPts val="1400"/>
              <a:buFont typeface="Arial" panose="020B0604020202020204" pitchFamily="34" charset="0"/>
              <a:buNone/>
            </a:pPr>
            <a:endParaRPr lang="en-GB" dirty="0">
              <a:solidFill>
                <a:srgbClr val="000000"/>
              </a:solidFill>
              <a:latin typeface="Arial" panose="020B0604020202020204" pitchFamily="34" charset="0"/>
              <a:ea typeface="Arial"/>
              <a:cs typeface="Arial" panose="020B0604020202020204" pitchFamily="34" charset="0"/>
              <a:sym typeface="Arial"/>
            </a:endParaRPr>
          </a:p>
          <a:p>
            <a:pPr marL="457200" lvl="0" indent="-228600" algn="l" rtl="0">
              <a:lnSpc>
                <a:spcPct val="100000"/>
              </a:lnSpc>
              <a:spcBef>
                <a:spcPts val="805"/>
              </a:spcBef>
              <a:spcAft>
                <a:spcPts val="0"/>
              </a:spcAft>
              <a:buSzPts val="1400"/>
              <a:buNone/>
            </a:pPr>
            <a:r>
              <a:rPr lang="en-GB" b="1" dirty="0">
                <a:solidFill>
                  <a:srgbClr val="000000"/>
                </a:solidFill>
                <a:latin typeface="Arial" panose="020B0604020202020204" pitchFamily="34" charset="0"/>
                <a:ea typeface="Arial"/>
                <a:cs typeface="Arial" panose="020B0604020202020204" pitchFamily="34" charset="0"/>
                <a:sym typeface="Arial"/>
              </a:rPr>
              <a:t>Optional background: (see also p.34 of CFVI)</a:t>
            </a:r>
          </a:p>
          <a:p>
            <a:pPr marL="457200" lvl="0" indent="-228600" algn="l" rtl="0">
              <a:lnSpc>
                <a:spcPct val="100000"/>
              </a:lnSpc>
              <a:spcBef>
                <a:spcPts val="805"/>
              </a:spcBef>
              <a:spcAft>
                <a:spcPts val="0"/>
              </a:spcAft>
              <a:buSzPts val="1400"/>
              <a:buNone/>
            </a:pPr>
            <a:endParaRPr lang="en-GB" b="1" dirty="0">
              <a:solidFill>
                <a:srgbClr val="000000"/>
              </a:solidFill>
              <a:latin typeface="Arial" panose="020B0604020202020204" pitchFamily="34" charset="0"/>
              <a:ea typeface="Arial"/>
              <a:cs typeface="Arial" panose="020B0604020202020204" pitchFamily="34" charset="0"/>
              <a:sym typeface="Arial"/>
            </a:endParaRPr>
          </a:p>
          <a:p>
            <a:pPr marL="400050" lvl="0" indent="-171450" algn="l" rtl="0">
              <a:lnSpc>
                <a:spcPct val="100000"/>
              </a:lnSpc>
              <a:spcBef>
                <a:spcPts val="805"/>
              </a:spcBef>
              <a:spcAft>
                <a:spcPts val="0"/>
              </a:spcAft>
              <a:buSzPts val="1400"/>
              <a:buFont typeface="Arial" panose="020B0604020202020204" pitchFamily="34" charset="0"/>
              <a:buChar char="•"/>
            </a:pPr>
            <a:r>
              <a:rPr lang="en-GB" dirty="0">
                <a:solidFill>
                  <a:srgbClr val="000000"/>
                </a:solidFill>
                <a:latin typeface="Arial" panose="020B0604020202020204" pitchFamily="34" charset="0"/>
                <a:ea typeface="Arial"/>
                <a:cs typeface="Arial" panose="020B0604020202020204" pitchFamily="34" charset="0"/>
                <a:sym typeface="Arial"/>
              </a:rPr>
              <a:t>The project was funded by: the Royal National Institute of Blind People [RNIB].</a:t>
            </a:r>
          </a:p>
          <a:p>
            <a:pPr marL="400050" lvl="0" indent="-171450" algn="l" rtl="0">
              <a:lnSpc>
                <a:spcPct val="100000"/>
              </a:lnSpc>
              <a:spcBef>
                <a:spcPts val="805"/>
              </a:spcBef>
              <a:spcAft>
                <a:spcPts val="0"/>
              </a:spcAft>
              <a:buSzPts val="1400"/>
              <a:buFont typeface="Arial" panose="020B0604020202020204" pitchFamily="34" charset="0"/>
              <a:buChar char="•"/>
            </a:pPr>
            <a:r>
              <a:rPr lang="en-GB" dirty="0">
                <a:solidFill>
                  <a:srgbClr val="000000"/>
                </a:solidFill>
                <a:latin typeface="Arial" panose="020B0604020202020204" pitchFamily="34" charset="0"/>
                <a:ea typeface="Arial"/>
                <a:cs typeface="Arial" panose="020B0604020202020204" pitchFamily="34" charset="0"/>
                <a:sym typeface="Arial"/>
              </a:rPr>
              <a:t>The Vision Impairment Centre of Teaching and Research – VICTAR – consulted with professionals working in the field, parents and children and young people to inform the writing of the CFVI; they are also involved in the evaluation of the CFVI in practice. </a:t>
            </a:r>
          </a:p>
          <a:p>
            <a:pPr marL="400050" indent="-171450">
              <a:spcBef>
                <a:spcPts val="805"/>
              </a:spcBef>
              <a:buSzPts val="1400"/>
              <a:buFont typeface="Arial" panose="020B0604020202020204" pitchFamily="34" charset="0"/>
              <a:buChar char="•"/>
            </a:pPr>
            <a:r>
              <a:rPr lang="en-GB" dirty="0">
                <a:solidFill>
                  <a:srgbClr val="000000"/>
                </a:solidFill>
                <a:latin typeface="Arial" panose="020B0604020202020204" pitchFamily="34" charset="0"/>
                <a:ea typeface="Arial"/>
                <a:cs typeface="Arial" panose="020B0604020202020204" pitchFamily="34" charset="0"/>
                <a:sym typeface="Arial"/>
              </a:rPr>
              <a:t>The Professional Association for Vision Impairment Workforce – VIEW </a:t>
            </a:r>
            <a:r>
              <a:rPr lang="en-GB" b="0" i="0" baseline="0" dirty="0">
                <a:solidFill>
                  <a:srgbClr val="000000"/>
                </a:solidFill>
                <a:latin typeface="Arial" panose="020B0604020202020204" pitchFamily="34" charset="0"/>
                <a:ea typeface="Arial"/>
                <a:cs typeface="Arial" panose="020B0604020202020204" pitchFamily="34" charset="0"/>
                <a:sym typeface="Arial"/>
              </a:rPr>
              <a:t>was</a:t>
            </a:r>
            <a:r>
              <a:rPr lang="en-GB" dirty="0">
                <a:solidFill>
                  <a:srgbClr val="000000"/>
                </a:solidFill>
                <a:latin typeface="Arial" panose="020B0604020202020204" pitchFamily="34" charset="0"/>
                <a:ea typeface="Arial"/>
                <a:cs typeface="Arial" panose="020B0604020202020204" pitchFamily="34" charset="0"/>
                <a:sym typeface="Arial"/>
              </a:rPr>
              <a:t> involved in working to secure resources for the resource hub and in devising this training.</a:t>
            </a:r>
            <a:endParaRPr lang="en-GB" dirty="0">
              <a:solidFill>
                <a:srgbClr val="000000"/>
              </a:solidFill>
              <a:latin typeface="Arial" panose="020B0604020202020204" pitchFamily="34" charset="0"/>
              <a:ea typeface="Arial"/>
              <a:cs typeface="Arial" panose="020B0604020202020204" pitchFamily="34" charset="0"/>
            </a:endParaRPr>
          </a:p>
          <a:p>
            <a:pPr marL="400050" indent="-171450">
              <a:spcBef>
                <a:spcPts val="805"/>
              </a:spcBef>
              <a:buSzPts val="1400"/>
              <a:buFont typeface="Arial" panose="020B0604020202020204" pitchFamily="34" charset="0"/>
              <a:buChar char="•"/>
            </a:pPr>
            <a:r>
              <a:rPr lang="en-GB" dirty="0">
                <a:latin typeface="Arial" panose="020B0604020202020204" pitchFamily="34" charset="0"/>
                <a:cs typeface="Arial" panose="020B0604020202020204" pitchFamily="34" charset="0"/>
                <a:sym typeface="Arial"/>
              </a:rPr>
              <a:t>Thomas Pocklington Trust (TPT), is a national charity which supports blind and partially sighted people with a focus on Education, Employment and Engagement, providing guidance and advice. In Phase 2 of the project TPT will be working on influencing educational policy. </a:t>
            </a:r>
            <a:endParaRPr lang="en-GB" b="0" dirty="0">
              <a:solidFill>
                <a:srgbClr val="000000"/>
              </a:solidFill>
              <a:latin typeface="Arial" panose="020B0604020202020204" pitchFamily="34" charset="0"/>
              <a:ea typeface="Arial"/>
              <a:cs typeface="Arial" panose="020B0604020202020204" pitchFamily="34" charset="0"/>
            </a:endParaRPr>
          </a:p>
          <a:p>
            <a:pPr marL="400050" lvl="0" indent="-171450" algn="l" rtl="0">
              <a:lnSpc>
                <a:spcPct val="100000"/>
              </a:lnSpc>
              <a:spcBef>
                <a:spcPts val="805"/>
              </a:spcBef>
              <a:spcAft>
                <a:spcPts val="0"/>
              </a:spcAft>
              <a:buSzPts val="1400"/>
              <a:buFont typeface="Arial" panose="020B0604020202020204" pitchFamily="34" charset="0"/>
              <a:buChar char="•"/>
            </a:pPr>
            <a:r>
              <a:rPr lang="en-GB" b="0" dirty="0">
                <a:solidFill>
                  <a:srgbClr val="000000"/>
                </a:solidFill>
                <a:latin typeface="Arial" panose="020B0604020202020204" pitchFamily="34" charset="0"/>
                <a:ea typeface="Arial"/>
                <a:cs typeface="Arial" panose="020B0604020202020204" pitchFamily="34" charset="0"/>
                <a:sym typeface="Arial"/>
              </a:rPr>
              <a:t>Different aspects of the project are led by different project partners. The production of the training/CPD materials was led by VIEW </a:t>
            </a:r>
            <a:r>
              <a:rPr lang="en-GB" b="0" dirty="0">
                <a:solidFill>
                  <a:srgbClr val="404040"/>
                </a:solidFill>
                <a:latin typeface="Arial" panose="020B0604020202020204" pitchFamily="34" charset="0"/>
                <a:ea typeface="Arial"/>
                <a:cs typeface="Arial" panose="020B0604020202020204" pitchFamily="34" charset="0"/>
                <a:sym typeface="Arial"/>
              </a:rPr>
              <a:t>in association with a consultation group of key stakeholders who work in the field of VI Education. </a:t>
            </a:r>
            <a:endParaRPr dirty="0">
              <a:latin typeface="Arial" panose="020B0604020202020204" pitchFamily="34" charset="0"/>
              <a:cs typeface="Arial" panose="020B0604020202020204" pitchFamily="34" charset="0"/>
            </a:endParaRPr>
          </a:p>
        </p:txBody>
      </p:sp>
      <p:sp>
        <p:nvSpPr>
          <p:cNvPr id="63" name="Google Shape;63;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a:t>
            </a:fld>
            <a:endParaRPr dirty="0"/>
          </a:p>
        </p:txBody>
      </p:sp>
    </p:spTree>
    <p:extLst>
      <p:ext uri="{BB962C8B-B14F-4D97-AF65-F5344CB8AC3E}">
        <p14:creationId xmlns:p14="http://schemas.microsoft.com/office/powerpoint/2010/main" val="611203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400"/>
              <a:buFont typeface="Noto Sans"/>
              <a:buNone/>
            </a:pPr>
            <a:r>
              <a:rPr lang="en-GB" b="1" dirty="0">
                <a:latin typeface="Arial"/>
                <a:ea typeface="Arial"/>
                <a:cs typeface="Arial"/>
                <a:sym typeface="Arial"/>
              </a:rPr>
              <a:t>Speaker notes</a:t>
            </a:r>
          </a:p>
          <a:p>
            <a:pPr marL="0" lvl="0" indent="0" algn="l" rtl="0">
              <a:lnSpc>
                <a:spcPct val="100000"/>
              </a:lnSpc>
              <a:spcBef>
                <a:spcPts val="0"/>
              </a:spcBef>
              <a:spcAft>
                <a:spcPts val="0"/>
              </a:spcAft>
              <a:buSzPts val="1400"/>
              <a:buFont typeface="Noto Sans"/>
              <a:buNone/>
            </a:pPr>
            <a:endParaRPr lang="en-GB" dirty="0">
              <a:latin typeface="Arial"/>
              <a:ea typeface="Arial"/>
              <a:cs typeface="Arial"/>
              <a:sym typeface="Arial"/>
            </a:endParaRPr>
          </a:p>
          <a:p>
            <a:pPr marL="285750" indent="-285750">
              <a:buSzPts val="1400"/>
              <a:buFont typeface="Arial,Sans-Serif" panose="020B0604020202020204" pitchFamily="34" charset="0"/>
              <a:buChar char="•"/>
              <a:defRPr/>
            </a:pPr>
            <a:r>
              <a:rPr lang="en-GB" dirty="0"/>
              <a:t>This slide provides an overview of the 11 areas of the CFVI and highlights Area 9. These areas were identified through the CFVI research project as being of particular importance in </a:t>
            </a:r>
            <a:r>
              <a:rPr lang="en-US" dirty="0"/>
              <a:t>supporting children and young people with vision impairment access an appropriate and equitable education.</a:t>
            </a:r>
            <a:endParaRPr lang="en-US" dirty="0">
              <a:ea typeface="Calibri"/>
              <a:cs typeface="Calibri"/>
            </a:endParaRPr>
          </a:p>
          <a:p>
            <a:pPr marL="285750" lvl="0" indent="-285750" algn="l" rtl="0">
              <a:lnSpc>
                <a:spcPct val="100000"/>
              </a:lnSpc>
              <a:spcBef>
                <a:spcPts val="0"/>
              </a:spcBef>
              <a:spcAft>
                <a:spcPts val="0"/>
              </a:spcAft>
              <a:buSzPts val="1400"/>
              <a:buFont typeface="Arial" panose="020B0604020202020204" pitchFamily="34" charset="0"/>
              <a:buChar char="•"/>
            </a:pPr>
            <a:r>
              <a:rPr lang="en-GB" dirty="0">
                <a:latin typeface="Arial"/>
                <a:ea typeface="Arial"/>
                <a:cs typeface="Arial"/>
                <a:sym typeface="Arial"/>
              </a:rPr>
              <a:t>It is important to note that the areas interrelate and there will be overlap in the intervention approaches that are drawn upon. </a:t>
            </a:r>
          </a:p>
          <a:p>
            <a:pPr marL="285750" lvl="0" indent="-285750" algn="l" rtl="0">
              <a:lnSpc>
                <a:spcPct val="100000"/>
              </a:lnSpc>
              <a:spcBef>
                <a:spcPts val="0"/>
              </a:spcBef>
              <a:spcAft>
                <a:spcPts val="0"/>
              </a:spcAft>
              <a:buSzPts val="1400"/>
              <a:buFont typeface="Arial" panose="020B0604020202020204" pitchFamily="34" charset="0"/>
              <a:buChar char="•"/>
            </a:pPr>
            <a:r>
              <a:rPr lang="en-GB" dirty="0">
                <a:latin typeface="Arial"/>
                <a:ea typeface="Arial"/>
                <a:cs typeface="Arial"/>
                <a:sym typeface="Arial"/>
              </a:rPr>
              <a:t>We also need to acknowledge that not all children and young people with a vision impairment will require intervention approaches in each of the 11 areas, and that work in Area 1 is key: working to provide inclusive environments for those with a VI. </a:t>
            </a:r>
          </a:p>
          <a:p>
            <a:pPr marL="285750" lvl="0" indent="-285750" algn="l" rtl="0">
              <a:lnSpc>
                <a:spcPct val="100000"/>
              </a:lnSpc>
              <a:spcBef>
                <a:spcPts val="0"/>
              </a:spcBef>
              <a:spcAft>
                <a:spcPts val="0"/>
              </a:spcAft>
              <a:buSzPts val="1400"/>
              <a:buFont typeface="Arial" panose="020B0604020202020204" pitchFamily="34" charset="0"/>
              <a:buChar char="•"/>
            </a:pPr>
            <a:r>
              <a:rPr lang="en-GB" dirty="0">
                <a:latin typeface="Arial"/>
                <a:ea typeface="Arial"/>
                <a:cs typeface="Arial"/>
                <a:sym typeface="Arial"/>
              </a:rPr>
              <a:t>Intervention seeks to facilitate ‘learning to access’ and ‘access to learning’. </a:t>
            </a:r>
          </a:p>
          <a:p>
            <a:pPr marL="0" lvl="0" indent="0" algn="l" rtl="0">
              <a:lnSpc>
                <a:spcPct val="100000"/>
              </a:lnSpc>
              <a:spcBef>
                <a:spcPts val="0"/>
              </a:spcBef>
              <a:spcAft>
                <a:spcPts val="0"/>
              </a:spcAft>
              <a:buSzPts val="1400"/>
              <a:buFont typeface="Arial" panose="020B0604020202020204" pitchFamily="34" charset="0"/>
              <a:buNone/>
            </a:pPr>
            <a:endParaRPr lang="en-GB" dirty="0">
              <a:latin typeface="Arial"/>
              <a:ea typeface="Arial"/>
              <a:cs typeface="Arial"/>
              <a:sym typeface="Arial"/>
            </a:endParaRPr>
          </a:p>
          <a:p>
            <a:pPr marL="0" lvl="0" indent="0" algn="l" rtl="0">
              <a:lnSpc>
                <a:spcPct val="100000"/>
              </a:lnSpc>
              <a:spcBef>
                <a:spcPts val="0"/>
              </a:spcBef>
              <a:spcAft>
                <a:spcPts val="0"/>
              </a:spcAft>
              <a:buSzPts val="1400"/>
              <a:buFont typeface="Arial" panose="020B0604020202020204" pitchFamily="34" charset="0"/>
              <a:buNone/>
            </a:pPr>
            <a:r>
              <a:rPr lang="en-GB" b="1" dirty="0">
                <a:latin typeface="Arial"/>
                <a:ea typeface="Arial"/>
                <a:cs typeface="Arial"/>
                <a:sym typeface="Arial"/>
              </a:rPr>
              <a:t>Guidance for speaker</a:t>
            </a:r>
            <a:endParaRPr lang="en-GB" b="1" dirty="0">
              <a:latin typeface="Arial"/>
              <a:ea typeface="Arial"/>
              <a:cs typeface="Arial"/>
            </a:endParaRPr>
          </a:p>
          <a:p>
            <a:pPr marL="0" lvl="0" indent="0" algn="l" rtl="0">
              <a:lnSpc>
                <a:spcPct val="100000"/>
              </a:lnSpc>
              <a:spcBef>
                <a:spcPts val="0"/>
              </a:spcBef>
              <a:spcAft>
                <a:spcPts val="0"/>
              </a:spcAft>
              <a:buSzPts val="1400"/>
              <a:buFont typeface="Arial" panose="020B0604020202020204" pitchFamily="34" charset="0"/>
              <a:buNone/>
            </a:pPr>
            <a:endParaRPr lang="en-GB" b="1" dirty="0">
              <a:latin typeface="Arial"/>
              <a:ea typeface="Arial"/>
              <a:cs typeface="Arial"/>
              <a:sym typeface="Arial"/>
            </a:endParaRPr>
          </a:p>
          <a:p>
            <a:pPr marL="0" lvl="0" indent="0" algn="l" rtl="0">
              <a:lnSpc>
                <a:spcPct val="100000"/>
              </a:lnSpc>
              <a:spcBef>
                <a:spcPts val="0"/>
              </a:spcBef>
              <a:spcAft>
                <a:spcPts val="0"/>
              </a:spcAft>
              <a:buSzPts val="1400"/>
              <a:buFont typeface="Arial" panose="020B0604020202020204" pitchFamily="34" charset="0"/>
              <a:buNone/>
            </a:pPr>
            <a:r>
              <a:rPr lang="en-GB" sz="1200" i="0" dirty="0">
                <a:latin typeface="Arial" panose="020B0604020202020204" pitchFamily="34" charset="0"/>
                <a:ea typeface="Arial"/>
                <a:cs typeface="Arial" panose="020B0604020202020204" pitchFamily="34" charset="0"/>
                <a:sym typeface="Arial"/>
              </a:rPr>
              <a:t>You may wish to briefly explain the learning to access/access to learning model if appropriate for the session. Further information is presented in the Training Manual and the CFVI but key points to emphasise include:</a:t>
            </a:r>
          </a:p>
          <a:p>
            <a:pPr marL="0" lvl="0" indent="0" algn="l" rtl="0">
              <a:lnSpc>
                <a:spcPct val="100000"/>
              </a:lnSpc>
              <a:spcBef>
                <a:spcPts val="0"/>
              </a:spcBef>
              <a:spcAft>
                <a:spcPts val="0"/>
              </a:spcAft>
              <a:buSzPts val="1400"/>
              <a:buFont typeface="Arial" panose="020B0604020202020204" pitchFamily="34" charset="0"/>
              <a:buNone/>
            </a:pPr>
            <a:endParaRPr lang="en-GB" sz="1200" i="0" dirty="0">
              <a:latin typeface="Arial" panose="020B0604020202020204" pitchFamily="34" charset="0"/>
              <a:ea typeface="Arial"/>
              <a:cs typeface="Arial" panose="020B0604020202020204" pitchFamily="34" charset="0"/>
              <a:sym typeface="Arial"/>
            </a:endParaRPr>
          </a:p>
          <a:p>
            <a:pPr marL="285750" lvl="0" indent="-285750" algn="l" rtl="0">
              <a:lnSpc>
                <a:spcPct val="100000"/>
              </a:lnSpc>
              <a:spcBef>
                <a:spcPts val="0"/>
              </a:spcBef>
              <a:spcAft>
                <a:spcPts val="0"/>
              </a:spcAft>
              <a:buSzPts val="140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The CFVI is underpinned by the ‘Access to learning /Learning to access’ model which provides a conceptual framework for use of the CFVI. </a:t>
            </a:r>
          </a:p>
          <a:p>
            <a:pPr marL="285750" lvl="0" indent="-285750" algn="l" rtl="0">
              <a:lnSpc>
                <a:spcPct val="100000"/>
              </a:lnSpc>
              <a:spcBef>
                <a:spcPts val="0"/>
              </a:spcBef>
              <a:spcAft>
                <a:spcPts val="0"/>
              </a:spcAft>
              <a:buSzPts val="140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A2L emphasises a learning environment that allows learners with vision impairment to access a shared or “core” curriculum with their sighted peers and seeks to ensure that educational access is fair and optimised. An example is the use of large print books or bespoke large print materials with modified pictures for a learner with vision impairment. </a:t>
            </a:r>
          </a:p>
          <a:p>
            <a:pPr marL="285750" lvl="0" indent="-285750" algn="l" rtl="0">
              <a:lnSpc>
                <a:spcPct val="100000"/>
              </a:lnSpc>
              <a:spcBef>
                <a:spcPts val="0"/>
              </a:spcBef>
              <a:spcAft>
                <a:spcPts val="0"/>
              </a:spcAft>
              <a:buSzPts val="140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L2A  recognises that there is a need to teach an additional or specialist curriculum to promote learner independence and facilitate social inclusion and personal agency. It includes specialist interventions. Examples include orientation and mobility training (Area 5 of CFVI) and technology (Area 8 of CFVI)  [when presenting these example can be customised as appropriate].</a:t>
            </a:r>
          </a:p>
          <a:p>
            <a:pPr marL="285750" lvl="0" indent="-285750" algn="l" rtl="0">
              <a:lnSpc>
                <a:spcPct val="100000"/>
              </a:lnSpc>
              <a:spcBef>
                <a:spcPts val="0"/>
              </a:spcBef>
              <a:spcAft>
                <a:spcPts val="0"/>
              </a:spcAft>
              <a:buSzPts val="140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You can highlight that the model recognises there is a balance between these broad approaches and a progression over time so as to ensure that to whatever extent is possible, the emphasis shifts from support being provided directly to the child/young person (A2L) to them acquiring the particular skills so that they can act and learn more independently (L2A). </a:t>
            </a:r>
          </a:p>
          <a:p>
            <a:r>
              <a:rPr lang="en-GB" sz="1200" i="0" dirty="0">
                <a:effectLst/>
                <a:latin typeface="Arial" panose="020B0604020202020204" pitchFamily="34" charset="0"/>
                <a:ea typeface="Times New Roman" panose="02020603050405020304" pitchFamily="18" charset="0"/>
                <a:cs typeface="Arial" panose="020B0604020202020204" pitchFamily="34" charset="0"/>
              </a:rPr>
              <a:t> </a:t>
            </a:r>
            <a:endParaRPr lang="en-GB" sz="1200" i="0"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Clr>
                <a:srgbClr val="000000"/>
              </a:buClr>
              <a:buSzPts val="1400"/>
              <a:buFont typeface="Arial"/>
              <a:buNone/>
            </a:pPr>
            <a:r>
              <a:rPr lang="en-GB" sz="1200" b="1" i="0" u="none" strike="noStrike" cap="none" dirty="0">
                <a:solidFill>
                  <a:schemeClr val="dk1"/>
                </a:solidFill>
                <a:latin typeface="Arial" panose="020B0604020202020204" pitchFamily="34" charset="0"/>
                <a:ea typeface="Arial"/>
                <a:cs typeface="Arial" panose="020B0604020202020204" pitchFamily="34" charset="0"/>
                <a:sym typeface="Arial"/>
              </a:rPr>
              <a:t>Key Principles:</a:t>
            </a:r>
            <a:br>
              <a:rPr lang="en-GB" sz="1200" b="1" i="0" u="none" strike="noStrike" cap="none" dirty="0">
                <a:solidFill>
                  <a:schemeClr val="tx1"/>
                </a:solidFill>
                <a:latin typeface="Arial" panose="020B0604020202020204" pitchFamily="34" charset="0"/>
                <a:ea typeface="+mn-ea"/>
                <a:cs typeface="Arial" panose="020B0604020202020204" pitchFamily="34" charset="0"/>
                <a:sym typeface="Arial"/>
              </a:rPr>
            </a:br>
            <a:endParaRPr lang="en-GB" sz="1200" b="1" i="0" dirty="0">
              <a:latin typeface="Arial" panose="020B0604020202020204" pitchFamily="34" charset="0"/>
              <a:cs typeface="Arial" panose="020B0604020202020204" pitchFamily="34" charset="0"/>
            </a:endParaRPr>
          </a:p>
          <a:p>
            <a:pPr marL="171450" marR="0" lvl="0" indent="-171450" algn="l" rtl="0">
              <a:lnSpc>
                <a:spcPct val="100000"/>
              </a:lnSpc>
              <a:spcBef>
                <a:spcPts val="0"/>
              </a:spcBef>
              <a:spcAft>
                <a:spcPts val="0"/>
              </a:spcAft>
              <a:buClr>
                <a:srgbClr val="000000"/>
              </a:buClr>
              <a:buSzPts val="1400"/>
              <a:buFont typeface="Arial" panose="020B0604020202020204" pitchFamily="34" charset="0"/>
              <a:buChar char="•"/>
            </a:pPr>
            <a:r>
              <a:rPr lang="en-GB" sz="1200" i="0" u="none" strike="noStrike" cap="none" dirty="0">
                <a:solidFill>
                  <a:schemeClr val="dk1"/>
                </a:solidFill>
                <a:latin typeface="Arial" panose="020B0604020202020204" pitchFamily="34" charset="0"/>
                <a:ea typeface="Arial"/>
                <a:cs typeface="Arial" panose="020B0604020202020204" pitchFamily="34" charset="0"/>
                <a:sym typeface="Arial"/>
              </a:rPr>
              <a:t>Equitable access to education</a:t>
            </a:r>
            <a:endParaRPr lang="en-GB" sz="1200" i="0" dirty="0">
              <a:latin typeface="Arial" panose="020B0604020202020204" pitchFamily="34" charset="0"/>
              <a:cs typeface="Arial" panose="020B0604020202020204" pitchFamily="34" charset="0"/>
            </a:endParaRPr>
          </a:p>
          <a:p>
            <a:pPr marL="171450" marR="0" lvl="0" indent="-171450" algn="l" rtl="0">
              <a:lnSpc>
                <a:spcPct val="100000"/>
              </a:lnSpc>
              <a:spcBef>
                <a:spcPts val="0"/>
              </a:spcBef>
              <a:spcAft>
                <a:spcPts val="0"/>
              </a:spcAft>
              <a:buClr>
                <a:srgbClr val="000000"/>
              </a:buClr>
              <a:buSzPts val="1400"/>
              <a:buFont typeface="Arial" panose="020B0604020202020204" pitchFamily="34" charset="0"/>
              <a:buChar char="•"/>
            </a:pPr>
            <a:r>
              <a:rPr lang="en-GB" sz="1200" i="0" u="none" strike="noStrike" cap="none" dirty="0">
                <a:solidFill>
                  <a:schemeClr val="dk1"/>
                </a:solidFill>
                <a:latin typeface="Arial" panose="020B0604020202020204" pitchFamily="34" charset="0"/>
                <a:ea typeface="Arial"/>
                <a:cs typeface="Arial" panose="020B0604020202020204" pitchFamily="34" charset="0"/>
                <a:sym typeface="Arial"/>
              </a:rPr>
              <a:t>Developing personal agency</a:t>
            </a:r>
            <a:endParaRPr lang="en-GB" sz="1200" b="1" i="0" dirty="0">
              <a:latin typeface="Arial" panose="020B0604020202020204" pitchFamily="34" charset="0"/>
              <a:cs typeface="Arial" panose="020B0604020202020204" pitchFamily="34" charset="0"/>
            </a:endParaRPr>
          </a:p>
          <a:p>
            <a:pPr marL="285750" lvl="0" indent="-285750" algn="l" rtl="0">
              <a:lnSpc>
                <a:spcPct val="100000"/>
              </a:lnSpc>
              <a:spcBef>
                <a:spcPts val="0"/>
              </a:spcBef>
              <a:spcAft>
                <a:spcPts val="0"/>
              </a:spcAft>
              <a:buSzPts val="1400"/>
              <a:buFont typeface="Arial" panose="020B0604020202020204" pitchFamily="34" charset="0"/>
              <a:buChar char="•"/>
            </a:pPr>
            <a:endParaRPr lang="en-GB" sz="1200" i="0" dirty="0">
              <a:latin typeface="Arial" panose="020B0604020202020204" pitchFamily="34" charset="0"/>
              <a:ea typeface="Arial"/>
              <a:cs typeface="Arial" panose="020B0604020202020204" pitchFamily="34" charset="0"/>
              <a:sym typeface="Arial"/>
            </a:endParaRPr>
          </a:p>
          <a:p>
            <a:endParaRPr lang="en-GB" i="0" dirty="0"/>
          </a:p>
          <a:p>
            <a:endParaRPr lang="en-GB" i="0" dirty="0"/>
          </a:p>
        </p:txBody>
      </p:sp>
      <p:sp>
        <p:nvSpPr>
          <p:cNvPr id="4" name="Slide Number Placeholder 3"/>
          <p:cNvSpPr>
            <a:spLocks noGrp="1"/>
          </p:cNvSpPr>
          <p:nvPr>
            <p:ph type="sldNum" sz="quarter" idx="5"/>
          </p:nvPr>
        </p:nvSpPr>
        <p:spPr/>
        <p:txBody>
          <a:bodyPr/>
          <a:lstStyle/>
          <a:p>
            <a:fld id="{5FF31439-7C6A-4E4D-B290-0D604FA9395E}" type="slidenum">
              <a:rPr lang="en-GB" smtClean="0"/>
              <a:t>3</a:t>
            </a:fld>
            <a:endParaRPr lang="en-GB"/>
          </a:p>
        </p:txBody>
      </p:sp>
    </p:spTree>
    <p:extLst>
      <p:ext uri="{BB962C8B-B14F-4D97-AF65-F5344CB8AC3E}">
        <p14:creationId xmlns:p14="http://schemas.microsoft.com/office/powerpoint/2010/main" val="579769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94566"/>
          </a:xfrm>
        </p:spPr>
        <p:txBody>
          <a:bodyPr/>
          <a:lstStyle/>
          <a:p>
            <a:pPr marL="457200" lvl="0" indent="-228600" algn="just" rtl="0">
              <a:lnSpc>
                <a:spcPct val="100000"/>
              </a:lnSpc>
              <a:spcBef>
                <a:spcPts val="0"/>
              </a:spcBef>
              <a:spcAft>
                <a:spcPts val="0"/>
              </a:spcAft>
              <a:buSzPts val="1400"/>
              <a:buNone/>
            </a:pPr>
            <a:r>
              <a:rPr lang="en-GB" b="1" dirty="0">
                <a:latin typeface="Arial"/>
                <a:ea typeface="Arial"/>
                <a:cs typeface="Arial"/>
                <a:sym typeface="Arial"/>
              </a:rPr>
              <a:t>Speaker notes</a:t>
            </a:r>
          </a:p>
          <a:p>
            <a:pPr marL="457200" lvl="0" indent="-228600" algn="just" rtl="0">
              <a:lnSpc>
                <a:spcPct val="100000"/>
              </a:lnSpc>
              <a:spcBef>
                <a:spcPts val="0"/>
              </a:spcBef>
              <a:spcAft>
                <a:spcPts val="0"/>
              </a:spcAft>
              <a:buSzPts val="1400"/>
              <a:buNone/>
            </a:pPr>
            <a:endParaRPr lang="en-GB" dirty="0">
              <a:latin typeface="Arial"/>
              <a:ea typeface="Arial"/>
              <a:cs typeface="Arial"/>
              <a:sym typeface="Arial"/>
            </a:endParaRPr>
          </a:p>
          <a:p>
            <a:pPr marL="457200" lvl="0" indent="-228600" algn="just" rtl="0">
              <a:lnSpc>
                <a:spcPct val="100000"/>
              </a:lnSpc>
              <a:spcBef>
                <a:spcPts val="0"/>
              </a:spcBef>
              <a:spcAft>
                <a:spcPts val="0"/>
              </a:spcAft>
              <a:buSzPts val="1400"/>
              <a:buFont typeface="Arial" panose="020B0604020202020204" pitchFamily="34" charset="0"/>
              <a:buChar char="•"/>
            </a:pPr>
            <a:r>
              <a:rPr lang="en-GB" dirty="0">
                <a:latin typeface="Arial"/>
                <a:ea typeface="Arial"/>
                <a:cs typeface="Arial"/>
                <a:sym typeface="Arial"/>
              </a:rPr>
              <a:t>Run through the core training objectives on this slide. </a:t>
            </a:r>
          </a:p>
          <a:p>
            <a:pPr marL="457200" lvl="0" indent="-228600" algn="just" rtl="0">
              <a:lnSpc>
                <a:spcPct val="100000"/>
              </a:lnSpc>
              <a:spcBef>
                <a:spcPts val="0"/>
              </a:spcBef>
              <a:spcAft>
                <a:spcPts val="0"/>
              </a:spcAft>
              <a:buSzPts val="1400"/>
              <a:buFont typeface="Arial" panose="020B0604020202020204" pitchFamily="34" charset="0"/>
              <a:buChar char="•"/>
            </a:pPr>
            <a:r>
              <a:rPr lang="en-GB" dirty="0">
                <a:latin typeface="Arial"/>
                <a:ea typeface="Arial"/>
                <a:cs typeface="Arial"/>
                <a:sym typeface="Arial"/>
              </a:rPr>
              <a:t>You should also mention the importance of collaborative working - you should stress the importance of involving the child/young person to whatever extent is possible, plus the family and other key stakeholders such as school staff. Sometimes outside agencies providing mentoring or counselling for children and young people with VI may need to be involved. QTVI/RQHS we will be able to advise. </a:t>
            </a:r>
          </a:p>
          <a:p>
            <a:pPr marL="457200" lvl="0" indent="-228600" algn="just"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If you are then moving on from these slides to</a:t>
            </a:r>
            <a:r>
              <a:rPr lang="en-GB" dirty="0">
                <a:latin typeface="Arial" panose="020B0604020202020204" pitchFamily="34" charset="0"/>
                <a:ea typeface="+mn-ea"/>
                <a:cs typeface="Arial" panose="020B0604020202020204" pitchFamily="34" charset="0"/>
                <a:sym typeface="Arial"/>
              </a:rPr>
              <a:t> </a:t>
            </a:r>
            <a:r>
              <a:rPr lang="en-GB" dirty="0">
                <a:latin typeface="Arial" panose="020B0604020202020204" pitchFamily="34" charset="0"/>
                <a:ea typeface="Arial"/>
                <a:cs typeface="Arial" panose="020B0604020202020204" pitchFamily="34" charset="0"/>
                <a:sym typeface="Arial"/>
              </a:rPr>
              <a:t>customised training, you can briefly</a:t>
            </a:r>
            <a:r>
              <a:rPr lang="en-GB" dirty="0">
                <a:latin typeface="Arial" panose="020B0604020202020204" pitchFamily="34" charset="0"/>
                <a:ea typeface="+mn-ea"/>
                <a:cs typeface="Arial" panose="020B0604020202020204" pitchFamily="34" charset="0"/>
                <a:sym typeface="Arial"/>
              </a:rPr>
              <a:t> </a:t>
            </a:r>
            <a:r>
              <a:rPr lang="en-GB" dirty="0">
                <a:latin typeface="Arial" panose="020B0604020202020204" pitchFamily="34" charset="0"/>
                <a:ea typeface="Arial"/>
                <a:cs typeface="Arial" panose="020B0604020202020204" pitchFamily="34" charset="0"/>
                <a:sym typeface="Arial"/>
              </a:rPr>
              <a:t>outline the training objectives for this later part of your session too. </a:t>
            </a:r>
          </a:p>
          <a:p>
            <a:pPr marL="228600" lvl="0" indent="0" algn="just" rtl="0">
              <a:lnSpc>
                <a:spcPct val="100000"/>
              </a:lnSpc>
              <a:spcBef>
                <a:spcPts val="0"/>
              </a:spcBef>
              <a:spcAft>
                <a:spcPts val="0"/>
              </a:spcAft>
              <a:buSzPts val="1400"/>
              <a:buFont typeface="Arial" panose="020B0604020202020204" pitchFamily="34" charset="0"/>
              <a:buNone/>
            </a:pPr>
            <a:endParaRPr lang="en-GB" i="1" dirty="0">
              <a:latin typeface="Arial" panose="020B0604020202020204" pitchFamily="34" charset="0"/>
              <a:cs typeface="Arial" panose="020B0604020202020204" pitchFamily="34" charset="0"/>
              <a:sym typeface="Arial"/>
            </a:endParaRPr>
          </a:p>
          <a:p>
            <a:pPr marL="228600" algn="just">
              <a:buSzPts val="1400"/>
            </a:pPr>
            <a:r>
              <a:rPr lang="en-GB" b="1" dirty="0">
                <a:latin typeface="Arial"/>
                <a:cs typeface="Arial"/>
                <a:sym typeface="Arial"/>
              </a:rPr>
              <a:t>A blank slide is provided on the next slide on which you can add your own training objectives to supplement the core objectives. </a:t>
            </a:r>
            <a:endParaRPr lang="en-GB" dirty="0"/>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4</a:t>
            </a:fld>
            <a:endParaRPr lang="en-GB"/>
          </a:p>
        </p:txBody>
      </p:sp>
    </p:spTree>
    <p:extLst>
      <p:ext uri="{BB962C8B-B14F-4D97-AF65-F5344CB8AC3E}">
        <p14:creationId xmlns:p14="http://schemas.microsoft.com/office/powerpoint/2010/main" val="1459335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a:cs typeface="Arial"/>
                <a:sym typeface="Arial"/>
              </a:rPr>
              <a:t>Speaker notes</a:t>
            </a:r>
          </a:p>
          <a:p>
            <a:endParaRPr lang="en-GB" b="1" dirty="0">
              <a:latin typeface="Arial"/>
              <a:cs typeface="Arial"/>
              <a:sym typeface="Arial"/>
            </a:endParaRPr>
          </a:p>
          <a:p>
            <a:pPr marL="171450" indent="-171450">
              <a:buFont typeface="Arial" panose="020B0604020202020204" pitchFamily="34" charset="0"/>
              <a:buChar char="•"/>
            </a:pPr>
            <a:r>
              <a:rPr lang="en-GB" b="0" dirty="0">
                <a:latin typeface="Arial"/>
                <a:cs typeface="Arial"/>
                <a:sym typeface="Arial"/>
              </a:rPr>
              <a:t>See previous slide notes.</a:t>
            </a:r>
            <a:endParaRPr lang="en-GB" b="1" dirty="0">
              <a:latin typeface="Arial"/>
              <a:cs typeface="Arial"/>
              <a:sym typeface="Arial"/>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In addition, Area 9 of the framework potentially lends itself to a high degree of customisation which might include, for example, an in-depth exploration/sharing of a social skills programme that is delivered by specialists in VI education in collaboration with school/setting based staff and parents. This might form the basis of an entire training session and hence would not be covered through these core materials alone. </a:t>
            </a: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dirty="0">
                <a:latin typeface="Arial" panose="020B0604020202020204" pitchFamily="34" charset="0"/>
                <a:cs typeface="Arial" panose="020B0604020202020204" pitchFamily="34" charset="0"/>
              </a:rPr>
              <a:t>Examples of other possible training objectives you might draw upon include: </a:t>
            </a: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400050" lvl="0" indent="-171450" algn="just" rtl="0">
              <a:lnSpc>
                <a:spcPct val="100000"/>
              </a:lnSpc>
              <a:spcBef>
                <a:spcPts val="0"/>
              </a:spcBef>
              <a:spcAft>
                <a:spcPts val="0"/>
              </a:spcAft>
              <a:buSzPts val="1400"/>
              <a:buFont typeface="Arial" panose="020B0604020202020204" pitchFamily="34" charset="0"/>
              <a:buChar char="•"/>
            </a:pPr>
            <a:r>
              <a:rPr lang="en-GB" i="0" dirty="0">
                <a:latin typeface="Arial" panose="020B0604020202020204" pitchFamily="34" charset="0"/>
                <a:cs typeface="Arial" panose="020B0604020202020204" pitchFamily="34" charset="0"/>
                <a:sym typeface="Arial"/>
              </a:rPr>
              <a:t>to provide an overview of the social, emotional, mental and physical wellbeing of (name of child) and the interventions/targets in place and how we can work collaboratively to support these interventions/targets.</a:t>
            </a:r>
          </a:p>
          <a:p>
            <a:pPr marL="400050" lvl="0" indent="-171450" algn="just" rtl="0">
              <a:lnSpc>
                <a:spcPct val="100000"/>
              </a:lnSpc>
              <a:spcBef>
                <a:spcPts val="0"/>
              </a:spcBef>
              <a:spcAft>
                <a:spcPts val="0"/>
              </a:spcAft>
              <a:buSzPts val="1400"/>
              <a:buFont typeface="Arial" panose="020B0604020202020204" pitchFamily="34" charset="0"/>
              <a:buChar char="•"/>
            </a:pPr>
            <a:r>
              <a:rPr lang="en-GB" i="0" dirty="0">
                <a:latin typeface="Arial" panose="020B0604020202020204" pitchFamily="34" charset="0"/>
                <a:cs typeface="Arial" panose="020B0604020202020204" pitchFamily="34" charset="0"/>
                <a:sym typeface="Arial"/>
              </a:rPr>
              <a:t>to explain why intervention from the sensory team in this area is important for children  and young people with a VI.</a:t>
            </a:r>
            <a:endParaRPr lang="en-GB" i="0" dirty="0">
              <a:latin typeface="Arial" panose="020B0604020202020204" pitchFamily="34" charset="0"/>
              <a:cs typeface="Arial" panose="020B0604020202020204" pitchFamily="34" charset="0"/>
            </a:endParaRPr>
          </a:p>
          <a:p>
            <a:pPr marL="400050" lvl="0" indent="-171450" algn="just" rtl="0">
              <a:lnSpc>
                <a:spcPct val="100000"/>
              </a:lnSpc>
              <a:spcBef>
                <a:spcPts val="0"/>
              </a:spcBef>
              <a:spcAft>
                <a:spcPts val="0"/>
              </a:spcAft>
              <a:buSzPts val="1400"/>
              <a:buFont typeface="Arial" panose="020B0604020202020204" pitchFamily="34" charset="0"/>
              <a:buChar char="•"/>
            </a:pPr>
            <a:r>
              <a:rPr lang="en-GB" i="0" dirty="0">
                <a:latin typeface="Arial" panose="020B0604020202020204" pitchFamily="34" charset="0"/>
                <a:cs typeface="Arial" panose="020B0604020202020204" pitchFamily="34" charset="0"/>
              </a:rPr>
              <a:t>to outline/discuss how we can work </a:t>
            </a:r>
            <a:r>
              <a:rPr lang="en-GB" sz="1200" i="0" dirty="0">
                <a:effectLst/>
                <a:latin typeface="Arial" panose="020B0604020202020204" pitchFamily="34" charset="0"/>
                <a:cs typeface="Arial" panose="020B0604020202020204" pitchFamily="34" charset="0"/>
              </a:rPr>
              <a:t>collaboratively/with other </a:t>
            </a:r>
            <a:r>
              <a:rPr lang="en-GB" i="0" dirty="0">
                <a:latin typeface="Arial" panose="020B0604020202020204" pitchFamily="34" charset="0"/>
                <a:cs typeface="Arial" panose="020B0604020202020204" pitchFamily="34" charset="0"/>
              </a:rPr>
              <a:t>agencies </a:t>
            </a:r>
            <a:r>
              <a:rPr lang="en-GB" sz="1200" i="0" dirty="0">
                <a:effectLst/>
                <a:latin typeface="Arial" panose="020B0604020202020204" pitchFamily="34" charset="0"/>
                <a:cs typeface="Arial" panose="020B0604020202020204" pitchFamily="34" charset="0"/>
              </a:rPr>
              <a:t>working with the learner and family to understand wellbeing.</a:t>
            </a:r>
          </a:p>
          <a:p>
            <a:pPr marL="400050" marR="0" lvl="0" indent="-171450" algn="just" defTabSz="914400" rtl="0" eaLnBrk="1" fontAlgn="auto" latinLnBrk="0" hangingPunct="1">
              <a:lnSpc>
                <a:spcPct val="100000"/>
              </a:lnSpc>
              <a:spcBef>
                <a:spcPts val="0"/>
              </a:spcBef>
              <a:spcAft>
                <a:spcPts val="0"/>
              </a:spcAft>
              <a:buClrTx/>
              <a:buSzPts val="1400"/>
              <a:buFont typeface="Arial" panose="020B0604020202020204" pitchFamily="34" charset="0"/>
              <a:buChar char="•"/>
              <a:tabLst/>
              <a:defRPr/>
            </a:pPr>
            <a:r>
              <a:rPr lang="en-GB" i="0" dirty="0">
                <a:latin typeface="Arial" panose="020B0604020202020204" pitchFamily="34" charset="0"/>
                <a:cs typeface="Arial" panose="020B0604020202020204" pitchFamily="34" charset="0"/>
                <a:sym typeface="Arial"/>
              </a:rPr>
              <a:t>to discuss and pool together as a sensory team, practical strategies/equipment/resources we use to support (name of child/young person/this area).</a:t>
            </a:r>
          </a:p>
          <a:p>
            <a:pPr marL="400050" marR="0" lvl="0" indent="-171450" algn="just" defTabSz="914400" rtl="0" eaLnBrk="1" fontAlgn="auto" latinLnBrk="0" hangingPunct="1">
              <a:lnSpc>
                <a:spcPct val="100000"/>
              </a:lnSpc>
              <a:spcBef>
                <a:spcPts val="0"/>
              </a:spcBef>
              <a:spcAft>
                <a:spcPts val="0"/>
              </a:spcAft>
              <a:buClrTx/>
              <a:buSzPts val="1400"/>
              <a:buFont typeface="Arial" panose="020B0604020202020204" pitchFamily="34" charset="0"/>
              <a:buChar char="•"/>
              <a:tabLst/>
              <a:defRPr/>
            </a:pPr>
            <a:r>
              <a:rPr lang="en-GB" sz="1800" i="0" dirty="0">
                <a:solidFill>
                  <a:srgbClr val="333333"/>
                </a:solidFill>
                <a:effectLst/>
                <a:latin typeface="Arial" panose="020B0604020202020204" pitchFamily="34" charset="0"/>
                <a:ea typeface="Calibri" panose="020F0502020204030204" pitchFamily="34" charset="0"/>
              </a:rPr>
              <a:t>to discuss strategies, as a sensory team, to support the wellbeing of  children and young people with progressive sight loss.</a:t>
            </a:r>
            <a:endParaRPr lang="en-GB" i="0" dirty="0">
              <a:latin typeface="Arial" panose="020B0604020202020204" pitchFamily="34" charset="0"/>
              <a:cs typeface="Arial" panose="020B0604020202020204" pitchFamily="34" charset="0"/>
              <a:sym typeface="Arial"/>
            </a:endParaRPr>
          </a:p>
          <a:p>
            <a:pPr marL="171450" indent="-171450">
              <a:buFont typeface="Arial" panose="020B0604020202020204" pitchFamily="34" charset="0"/>
              <a:buChar char="•"/>
            </a:pPr>
            <a:endParaRPr lang="en-GB"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5</a:t>
            </a:fld>
            <a:endParaRPr lang="en-GB"/>
          </a:p>
        </p:txBody>
      </p:sp>
    </p:spTree>
    <p:extLst>
      <p:ext uri="{BB962C8B-B14F-4D97-AF65-F5344CB8AC3E}">
        <p14:creationId xmlns:p14="http://schemas.microsoft.com/office/powerpoint/2010/main" val="1214571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959351"/>
          </a:xfrm>
        </p:spPr>
        <p:txBody>
          <a:bodyPr/>
          <a:lstStyle/>
          <a:p>
            <a:r>
              <a:rPr lang="en-GB" sz="1200" b="1" dirty="0">
                <a:latin typeface="Arial" panose="020B0604020202020204" pitchFamily="34" charset="0"/>
                <a:cs typeface="Arial" panose="020B0604020202020204" pitchFamily="34" charset="0"/>
              </a:rPr>
              <a:t> Speaker notes</a:t>
            </a:r>
          </a:p>
          <a:p>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Run through the key points expanding as appropriate for the audience.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dirty="0">
                <a:effectLst/>
                <a:latin typeface="Arial" panose="020B0604020202020204" pitchFamily="34" charset="0"/>
                <a:ea typeface="Times New Roman" panose="02020603050405020304" pitchFamily="18" charset="0"/>
                <a:cs typeface="Arial" panose="020B0604020202020204" pitchFamily="34" charset="0"/>
              </a:rPr>
              <a:t>If presenting in an educational setting emphasise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the point that accessing the curriculum and being independent has a huge role to play in promoting well-being – hence ensuring the delivery of the CFVI across those areas appropriate to a child/young person is key.</a:t>
            </a:r>
            <a:endParaRPr lang="en-GB" sz="1200" dirty="0">
              <a:latin typeface="Arial" panose="020B0604020202020204" pitchFamily="34" charset="0"/>
              <a:ea typeface="Times New Roman" panose="02020603050405020304" pitchFamily="18" charset="0"/>
              <a:cs typeface="Arial" panose="020B0604020202020204" pitchFamily="34" charset="0"/>
            </a:endParaRPr>
          </a:p>
          <a:p>
            <a:endParaRPr lang="en-GB" sz="1200" b="1" i="0" dirty="0">
              <a:effectLst/>
              <a:latin typeface="Arial" panose="020B0604020202020204" pitchFamily="34" charset="0"/>
              <a:ea typeface="Times New Roman" panose="02020603050405020304" pitchFamily="18" charset="0"/>
              <a:cs typeface="Arial" panose="020B0604020202020204" pitchFamily="34" charset="0"/>
            </a:endParaRPr>
          </a:p>
          <a:p>
            <a:r>
              <a:rPr lang="en-GB" sz="1200" b="1" i="0" dirty="0">
                <a:effectLst/>
                <a:latin typeface="Arial" panose="020B0604020202020204" pitchFamily="34" charset="0"/>
                <a:ea typeface="Times New Roman" panose="02020603050405020304" pitchFamily="18" charset="0"/>
                <a:cs typeface="Arial" panose="020B0604020202020204" pitchFamily="34" charset="0"/>
              </a:rPr>
              <a:t>Guidance for speaker</a:t>
            </a:r>
          </a:p>
          <a:p>
            <a:endParaRPr lang="en-GB" sz="1200" b="1" i="0" dirty="0">
              <a:effectLst/>
              <a:latin typeface="Arial" panose="020B0604020202020204" pitchFamily="34" charset="0"/>
              <a:ea typeface="Times New Roman" panose="02020603050405020304" pitchFamily="18" charset="0"/>
              <a:cs typeface="Arial" panose="020B0604020202020204" pitchFamily="34" charset="0"/>
            </a:endParaRPr>
          </a:p>
          <a:p>
            <a:r>
              <a:rPr lang="en-GB" sz="1200" i="0" dirty="0">
                <a:effectLst/>
                <a:latin typeface="Arial" panose="020B0604020202020204" pitchFamily="34" charset="0"/>
                <a:ea typeface="Times New Roman" panose="02020603050405020304" pitchFamily="18" charset="0"/>
                <a:cs typeface="Arial" panose="020B0604020202020204" pitchFamily="34" charset="0"/>
              </a:rPr>
              <a:t>You could open this up as a discussion based activity rather than expanding through the key points.  </a:t>
            </a:r>
            <a:r>
              <a:rPr lang="en-GB" sz="1200" b="0" i="0" dirty="0">
                <a:effectLst/>
                <a:latin typeface="Arial" panose="020B0604020202020204" pitchFamily="34" charset="0"/>
                <a:ea typeface="Times New Roman" panose="02020603050405020304" pitchFamily="18" charset="0"/>
                <a:cs typeface="Arial" panose="020B0604020202020204" pitchFamily="34" charset="0"/>
              </a:rPr>
              <a:t>See ideas in “Optional Activities” below. </a:t>
            </a:r>
          </a:p>
          <a:p>
            <a:endParaRPr lang="en-GB" sz="900" i="0" dirty="0">
              <a:effectLst/>
              <a:highlight>
                <a:srgbClr val="FFFF00"/>
              </a:highlight>
              <a:latin typeface="Arial" panose="020B0604020202020204" pitchFamily="34"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i="0" dirty="0">
                <a:effectLst/>
                <a:latin typeface="Arial" panose="020B0604020202020204" pitchFamily="34" charset="0"/>
                <a:ea typeface="Times New Roman" panose="02020603050405020304" pitchFamily="18" charset="0"/>
              </a:rPr>
              <a:t>Optional activities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1" i="0" dirty="0">
              <a:effectLst/>
              <a:latin typeface="Arial" panose="020B0604020202020204" pitchFamily="34"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i="0" dirty="0">
                <a:effectLst/>
                <a:latin typeface="Arial" panose="020B0604020202020204" pitchFamily="34" charset="0"/>
                <a:ea typeface="Times New Roman" panose="02020603050405020304" pitchFamily="18" charset="0"/>
                <a:cs typeface="Arial" panose="020B0604020202020204" pitchFamily="34" charset="0"/>
              </a:rPr>
              <a:t>Discussion based activities (either whole group or small group/pair):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i="0" dirty="0">
              <a:effectLst/>
              <a:latin typeface="Arial" panose="020B0604020202020204" pitchFamily="34" charset="0"/>
              <a:ea typeface="Times New Roman" panose="02020603050405020304" pitchFamily="18"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dirty="0">
                <a:effectLst/>
                <a:latin typeface="Arial" panose="020B0604020202020204" pitchFamily="34" charset="0"/>
                <a:ea typeface="Times New Roman" panose="02020603050405020304" pitchFamily="18" charset="0"/>
                <a:cs typeface="Arial" panose="020B0604020202020204" pitchFamily="34" charset="0"/>
              </a:rPr>
              <a:t>How might the world be more fully inclusive of those with a VI/those who are sight impaired or severely sight impaired. (You may need to use the terms partially sighted/blind here too – depending on the audience). You could ask the audience to consider aspects of a child/young person’s day e.g. lunchtime in an educational setting; an educational or leisure trip to theatre/cinema; playing a named sport; accessing curriculum content etc.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dirty="0">
                <a:effectLst/>
                <a:latin typeface="Arial" panose="020B0604020202020204" pitchFamily="34" charset="0"/>
                <a:ea typeface="Times New Roman" panose="02020603050405020304" pitchFamily="18" charset="0"/>
                <a:cs typeface="Arial" panose="020B0604020202020204" pitchFamily="34" charset="0"/>
              </a:rPr>
              <a:t>Are there times when you feel the child/young person you know with a vision impairment isn’t fully included? Could be independent but isn’t? Shows signs of reduced well-being? What could be done to improve the situation?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dirty="0">
                <a:effectLst/>
                <a:latin typeface="Arial" panose="020B0604020202020204" pitchFamily="34" charset="0"/>
                <a:ea typeface="Times New Roman" panose="02020603050405020304" pitchFamily="18" charset="0"/>
                <a:cs typeface="Arial" panose="020B0604020202020204" pitchFamily="34" charset="0"/>
              </a:rPr>
              <a:t>Think of one situation/scenario that may not be fully inclusive of a child/young person with a VI. How might this affect their wellbeing - social/emotional/mental/physical? [You could give the audience scenarios if/as needed e.g. turn-taking in conversation; font sizes/lack of braille on items in a shop; not being able to find friend at lunchtime in the playground; not clearly seeing facial expression and being reliant on vocal expression; not being able to drive; PE not being modified appropriately to meet needs; a child/young person whose independence is compromised (e.g. through over support when they could be more independent – N.B. this can also cause social isolation)  – or a scenario of particular relevance to a child or young person you may be discussing].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dirty="0">
                <a:effectLst/>
                <a:latin typeface="Arial" panose="020B0604020202020204" pitchFamily="34" charset="0"/>
                <a:ea typeface="Times New Roman" panose="02020603050405020304" pitchFamily="18" charset="0"/>
                <a:cs typeface="Arial" panose="020B0604020202020204" pitchFamily="34" charset="0"/>
              </a:rPr>
              <a:t>Emphasise that in a school and home setting all partners should work together to reduce the occurrence/lack of inclusivity and equip children and young people with strategies that might also assist in the wider world.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Other</a:t>
            </a:r>
            <a:r>
              <a:rPr lang="en-GB" baseline="0" dirty="0"/>
              <a:t> </a:t>
            </a:r>
            <a:r>
              <a:rPr lang="en-GB" dirty="0"/>
              <a:t>activities </a:t>
            </a:r>
            <a:r>
              <a:rPr lang="en-GB" sz="1200" i="0" dirty="0">
                <a:effectLst/>
                <a:latin typeface="Arial" panose="020B0604020202020204" pitchFamily="34" charset="0"/>
                <a:ea typeface="Times New Roman" panose="02020603050405020304" pitchFamily="18" charset="0"/>
                <a:cs typeface="Arial" panose="020B0604020202020204" pitchFamily="34" charset="0"/>
              </a:rPr>
              <a:t>to explore an “inclusive world” might include the use of simulation spectacles (with appropriate risk assessments and protocols in place).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i="0" dirty="0">
                <a:effectLst/>
                <a:latin typeface="Arial" panose="020B0604020202020204" pitchFamily="34" charset="0"/>
                <a:ea typeface="Times New Roman" panose="02020603050405020304" pitchFamily="18" charset="0"/>
                <a:cs typeface="Arial" panose="020B0604020202020204" pitchFamily="34" charset="0"/>
              </a:rPr>
              <a:t>Activities might include: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dirty="0">
                <a:effectLst/>
                <a:latin typeface="Arial" panose="020B0604020202020204" pitchFamily="34" charset="0"/>
                <a:ea typeface="Times New Roman" panose="02020603050405020304" pitchFamily="18" charset="0"/>
                <a:cs typeface="Arial" panose="020B0604020202020204" pitchFamily="34" charset="0"/>
              </a:rPr>
              <a:t>You could demonstrate/show some equipment/resources that provide inclusivity in social situations e.g. accessible board games; PE equipment that is inclusive.</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dirty="0">
                <a:effectLst/>
                <a:latin typeface="Arial" panose="020B0604020202020204" pitchFamily="34" charset="0"/>
                <a:ea typeface="Times New Roman" panose="02020603050405020304" pitchFamily="18" charset="0"/>
                <a:cs typeface="Arial" panose="020B0604020202020204" pitchFamily="34" charset="0"/>
              </a:rPr>
              <a:t>Reading labels and nutritional/cooking information from items in a shopping bag; with and without appropriate aids/tech.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dirty="0">
                <a:effectLst/>
                <a:latin typeface="Arial" panose="020B0604020202020204" pitchFamily="34" charset="0"/>
                <a:ea typeface="Times New Roman" panose="02020603050405020304" pitchFamily="18" charset="0"/>
                <a:cs typeface="Arial" panose="020B0604020202020204" pitchFamily="34" charset="0"/>
              </a:rPr>
              <a:t>In pairs (if space and safe) one person has sim. specs/one doesn’t – throwing and catching a small ball (the plastic ones with holes the safest). Trying again with a larger ball/sound ball.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dirty="0">
                <a:effectLst/>
                <a:latin typeface="Arial" panose="020B0604020202020204" pitchFamily="34" charset="0"/>
                <a:ea typeface="Times New Roman" panose="02020603050405020304" pitchFamily="18" charset="0"/>
                <a:cs typeface="Arial" panose="020B0604020202020204" pitchFamily="34" charset="0"/>
              </a:rPr>
              <a:t>Reading from a textbook with standard print/small or complex diagrams. Doing the same again with a large print text.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dirty="0">
                <a:effectLst/>
                <a:latin typeface="Arial" panose="020B0604020202020204" pitchFamily="34" charset="0"/>
                <a:ea typeface="Times New Roman" panose="02020603050405020304" pitchFamily="18" charset="0"/>
                <a:cs typeface="Arial" panose="020B0604020202020204" pitchFamily="34" charset="0"/>
              </a:rPr>
              <a:t>Responding to a question about a wall display in your “presentation” room. Doing the same again using an LVA or a tablet.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effectLst/>
                <a:latin typeface="Arial" panose="020B0604020202020204" pitchFamily="34" charset="0"/>
                <a:ea typeface="Calibri" panose="020F0502020204030204" pitchFamily="34" charset="0"/>
                <a:cs typeface="Arial" panose="020B0604020202020204" pitchFamily="34" charset="0"/>
              </a:rPr>
              <a:t>Using simulation spectacles, ask small groups to chat together about a given subject/prop/poster or play a game in a small group/circle. Encourage groups to think of possible barriers in these scenarios, e.g. turn taking, facial expression, body language, finding out information in noisy environments, etc. </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i="0" dirty="0">
                <a:effectLst/>
                <a:latin typeface="Arial" panose="020B0604020202020204" pitchFamily="34" charset="0"/>
                <a:ea typeface="Times New Roman" panose="02020603050405020304" pitchFamily="18" charset="0"/>
                <a:cs typeface="Arial" panose="020B0604020202020204" pitchFamily="34" charset="0"/>
              </a:rPr>
              <a:t>Emphasise the fact that we all need to work hard to promote inclusivity in order to safeguard a child/young person’s well-being. Unfortunately, for many, a lack of inclusivity and appropriate strategies to address this is not just a single scenario/situation – lack of inclusivity can happen many times each day and every day to a child or young person with VI, and it is can be this cumulative effect that requires emotional resilience to be developed to cope with those times when strategies are not in place. </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lvl="0" algn="just"/>
            <a:endParaRPr lang="en-GB" sz="1200" b="1" i="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6</a:t>
            </a:fld>
            <a:endParaRPr lang="en-GB" dirty="0"/>
          </a:p>
        </p:txBody>
      </p:sp>
    </p:spTree>
    <p:extLst>
      <p:ext uri="{BB962C8B-B14F-4D97-AF65-F5344CB8AC3E}">
        <p14:creationId xmlns:p14="http://schemas.microsoft.com/office/powerpoint/2010/main" val="713895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b="1" dirty="0"/>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We can now start to think about potential barriers to access and participation associated with vision impairment in this area through use of some short scenarios. Stress that barriers to access, as discussed previously, can have an adverse effect on someone’s social, emotional and physical well-being.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In this slide we first consider how vision can inform a young person without a vision impairment when shopping for food in an unfamiliar area, with a mixture of familiar and unfamiliar peers. </a:t>
            </a:r>
          </a:p>
          <a:p>
            <a:pPr marL="171450" indent="-171450">
              <a:buFont typeface="Arial" panose="020B0604020202020204" pitchFamily="34" charset="0"/>
              <a:buChar char="•"/>
            </a:pPr>
            <a:r>
              <a:rPr lang="en-GB" i="0" dirty="0">
                <a:latin typeface="Arial" panose="020B0604020202020204" pitchFamily="34" charset="0"/>
                <a:cs typeface="Arial" panose="020B0604020202020204" pitchFamily="34" charset="0"/>
              </a:rPr>
              <a:t>Run through the various key points about what vision tells the child/young person in this situation and ask for further points as appropriate: other points might include: whether to walk with friends, or with unfamiliar peers to begin forming friendships.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Now consider the same situation for a child/young person who has little or no useful vision (see next slide). </a:t>
            </a:r>
            <a:endParaRPr lang="en-GB" i="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dirty="0"/>
          </a:p>
          <a:p>
            <a:pPr marL="0" indent="0">
              <a:buFont typeface="Arial" panose="020B0604020202020204" pitchFamily="34" charset="0"/>
              <a:buNone/>
            </a:pPr>
            <a:r>
              <a:rPr lang="en-GB" b="1" dirty="0">
                <a:latin typeface="Arial" panose="020B0604020202020204" pitchFamily="34" charset="0"/>
                <a:cs typeface="Arial" panose="020B0604020202020204" pitchFamily="34" charset="0"/>
              </a:rPr>
              <a:t>Guidance for speaker</a:t>
            </a:r>
          </a:p>
          <a:p>
            <a:pPr marL="0" indent="0">
              <a:buFont typeface="Arial" panose="020B0604020202020204" pitchFamily="34" charset="0"/>
              <a:buNone/>
            </a:pPr>
            <a:endParaRPr lang="en-GB" b="1" dirty="0"/>
          </a:p>
          <a:p>
            <a:pPr marL="171450" indent="-171450">
              <a:buFont typeface="Arial" panose="020B0604020202020204" pitchFamily="34" charset="0"/>
              <a:buChar char="•"/>
            </a:pPr>
            <a:r>
              <a:rPr lang="en-GB" i="0" dirty="0">
                <a:latin typeface="Arial" panose="020B0604020202020204" pitchFamily="34" charset="0"/>
                <a:cs typeface="Arial" panose="020B0604020202020204" pitchFamily="34" charset="0"/>
              </a:rPr>
              <a:t>In your discussion you may wish to focus on what input is needed to enable access and the specialist practitioners who may be involved supporting this input. </a:t>
            </a:r>
          </a:p>
          <a:p>
            <a:pPr marL="171450" indent="-171450">
              <a:buFont typeface="Arial" panose="020B0604020202020204" pitchFamily="34" charset="0"/>
              <a:buChar char="•"/>
            </a:pPr>
            <a:r>
              <a:rPr lang="en-GB" i="0" dirty="0">
                <a:latin typeface="Arial" panose="020B0604020202020204" pitchFamily="34" charset="0"/>
                <a:cs typeface="Arial" panose="020B0604020202020204" pitchFamily="34" charset="0"/>
              </a:rPr>
              <a:t>You can adapt the format of slide to create your own scenario which may have greater relevance for the audience. A customisable slide is presented later for this purpose. </a:t>
            </a:r>
          </a:p>
          <a:p>
            <a:pPr marL="171450" indent="-171450">
              <a:buFont typeface="Arial" panose="020B0604020202020204" pitchFamily="34" charset="0"/>
              <a:buChar char="•"/>
            </a:pPr>
            <a:r>
              <a:rPr lang="en-GB" i="0" dirty="0">
                <a:latin typeface="Arial" panose="020B0604020202020204" pitchFamily="34" charset="0"/>
                <a:cs typeface="Arial" panose="020B0604020202020204" pitchFamily="34" charset="0"/>
              </a:rPr>
              <a:t>If you do use the scenario listed in this slide, you may wish to focus on possible targeted intervention approaches that can be drawn upon to enable access and participation. </a:t>
            </a:r>
            <a:endParaRPr lang="en-GB" i="1"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i="1"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7</a:t>
            </a:fld>
            <a:endParaRPr lang="en-GB"/>
          </a:p>
        </p:txBody>
      </p:sp>
    </p:spTree>
    <p:extLst>
      <p:ext uri="{BB962C8B-B14F-4D97-AF65-F5344CB8AC3E}">
        <p14:creationId xmlns:p14="http://schemas.microsoft.com/office/powerpoint/2010/main" val="3727270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212850"/>
            <a:ext cx="5486400" cy="3086100"/>
          </a:xfrm>
        </p:spPr>
      </p:sp>
      <p:sp>
        <p:nvSpPr>
          <p:cNvPr id="3" name="Notes Placeholder 2"/>
          <p:cNvSpPr>
            <a:spLocks noGrp="1"/>
          </p:cNvSpPr>
          <p:nvPr>
            <p:ph type="body" idx="1"/>
          </p:nvPr>
        </p:nvSpPr>
        <p:spPr/>
        <p:txBody>
          <a:bodyPr/>
          <a:lstStyle/>
          <a:p>
            <a:r>
              <a:rPr lang="en-GB" b="1" dirty="0">
                <a:latin typeface="Arial"/>
                <a:cs typeface="Arial"/>
              </a:rPr>
              <a:t>Speaker notes</a:t>
            </a:r>
          </a:p>
          <a:p>
            <a:endParaRPr lang="en-GB" b="1"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i="0" dirty="0">
                <a:latin typeface="Arial" panose="020B0604020202020204" pitchFamily="34" charset="0"/>
                <a:cs typeface="Arial" panose="020B0604020202020204" pitchFamily="34" charset="0"/>
              </a:rPr>
              <a:t>Invite the audience to c</a:t>
            </a:r>
            <a:r>
              <a:rPr lang="en-GB" i="0" dirty="0">
                <a:latin typeface="Arial" panose="020B0604020202020204" pitchFamily="34" charset="0"/>
                <a:cs typeface="Arial" panose="020B0604020202020204" pitchFamily="34" charset="0"/>
              </a:rPr>
              <a:t>onsider what the potential barriers to access might be for the young person in this scenario and what strategies might be drawn upon to reduce these.  </a:t>
            </a:r>
          </a:p>
          <a:p>
            <a:pPr marL="0" indent="0">
              <a:buFont typeface="Arial" panose="020B0604020202020204" pitchFamily="34" charset="0"/>
              <a:buNone/>
            </a:pPr>
            <a:endParaRPr lang="en-GB" b="0" i="1" dirty="0">
              <a:latin typeface="Arial" panose="020B0604020202020204" pitchFamily="34" charset="0"/>
              <a:cs typeface="Arial" panose="020B0604020202020204" pitchFamily="34" charset="0"/>
            </a:endParaRPr>
          </a:p>
          <a:p>
            <a:endParaRPr lang="en-GB" b="1" dirty="0"/>
          </a:p>
          <a:p>
            <a:endParaRPr lang="en-GB" b="1" dirty="0"/>
          </a:p>
          <a:p>
            <a:endParaRPr lang="en-GB" b="1" dirty="0"/>
          </a:p>
          <a:p>
            <a:endParaRPr lang="en-GB" b="0" dirty="0"/>
          </a:p>
        </p:txBody>
      </p:sp>
      <p:sp>
        <p:nvSpPr>
          <p:cNvPr id="4" name="Slide Number Placeholder 3"/>
          <p:cNvSpPr>
            <a:spLocks noGrp="1"/>
          </p:cNvSpPr>
          <p:nvPr>
            <p:ph type="sldNum" sz="quarter" idx="5"/>
          </p:nvPr>
        </p:nvSpPr>
        <p:spPr/>
        <p:txBody>
          <a:bodyPr/>
          <a:lstStyle/>
          <a:p>
            <a:fld id="{5FF31439-7C6A-4E4D-B290-0D604FA9395E}" type="slidenum">
              <a:rPr lang="en-GB" smtClean="0"/>
              <a:t>8</a:t>
            </a:fld>
            <a:endParaRPr lang="en-GB"/>
          </a:p>
        </p:txBody>
      </p:sp>
    </p:spTree>
    <p:extLst>
      <p:ext uri="{BB962C8B-B14F-4D97-AF65-F5344CB8AC3E}">
        <p14:creationId xmlns:p14="http://schemas.microsoft.com/office/powerpoint/2010/main" val="3467395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212850"/>
            <a:ext cx="5486400" cy="3086100"/>
          </a:xfrm>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b="1" dirty="0">
                <a:latin typeface="Arial"/>
                <a:cs typeface="Arial"/>
              </a:rPr>
              <a:t>Speaker notes</a:t>
            </a:r>
            <a:endParaRPr lang="en-GB" b="1"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i="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i="0" dirty="0">
                <a:latin typeface="Arial" panose="020B0604020202020204" pitchFamily="34" charset="0"/>
                <a:cs typeface="Arial" panose="020B0604020202020204" pitchFamily="34" charset="0"/>
              </a:rPr>
              <a:t>This is a customisable slide that allows you to create your own scenario/s for a discussion about potential barriers to access and how these can be reduced.  </a:t>
            </a:r>
          </a:p>
          <a:p>
            <a:pPr marL="0" indent="0">
              <a:buFont typeface="Arial" panose="020B0604020202020204" pitchFamily="34" charset="0"/>
              <a:buNone/>
            </a:pPr>
            <a:endParaRPr lang="en-GB" i="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1" dirty="0">
                <a:latin typeface="Arial" panose="020B0604020202020204" pitchFamily="34" charset="0"/>
                <a:cs typeface="Arial" panose="020B0604020202020204" pitchFamily="34" charset="0"/>
              </a:rPr>
              <a:t>Guidance for speaker</a:t>
            </a:r>
          </a:p>
          <a:p>
            <a:pPr marL="0" indent="0">
              <a:buFont typeface="Arial" panose="020B0604020202020204" pitchFamily="34" charset="0"/>
              <a:buNone/>
            </a:pPr>
            <a:endParaRPr lang="en-GB" i="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b="1" i="0" dirty="0">
                <a:latin typeface="Arial" panose="020B0604020202020204" pitchFamily="34" charset="0"/>
                <a:cs typeface="Arial" panose="020B0604020202020204" pitchFamily="34" charset="0"/>
              </a:rPr>
              <a:t>Examples scenarios have been provided by the Consultation Group who helped in the development of this resource:</a:t>
            </a:r>
          </a:p>
          <a:p>
            <a:pPr marL="0" indent="0">
              <a:buFont typeface="Arial" panose="020B0604020202020204" pitchFamily="34" charset="0"/>
              <a:buNone/>
            </a:pPr>
            <a:endParaRPr lang="en-GB" b="1" i="1" dirty="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
            </a:pPr>
            <a:r>
              <a:rPr lang="en-GB" sz="1100" dirty="0">
                <a:solidFill>
                  <a:srgbClr val="333333"/>
                </a:solidFill>
                <a:effectLst/>
                <a:latin typeface="Arial" panose="020B0604020202020204" pitchFamily="34" charset="0"/>
                <a:ea typeface="Times New Roman" panose="02020603050405020304" pitchFamily="18" charset="0"/>
              </a:rPr>
              <a:t>Young child is invited to a peer's birthday party at a soft play centre.</a:t>
            </a:r>
            <a:endParaRPr lang="en-GB" sz="1200" dirty="0">
              <a:effectLst/>
              <a:latin typeface="Times New Roman" panose="02020603050405020304" pitchFamily="18" charset="0"/>
              <a:ea typeface="Times New Roman" panose="02020603050405020304" pitchFamily="18" charset="0"/>
            </a:endParaRPr>
          </a:p>
          <a:p>
            <a:pPr marL="742950" lvl="1" indent="-285750">
              <a:buFont typeface="Wingdings" panose="05000000000000000000" pitchFamily="2" charset="2"/>
              <a:buChar char=""/>
            </a:pPr>
            <a:r>
              <a:rPr lang="en-GB" sz="1100" dirty="0">
                <a:solidFill>
                  <a:srgbClr val="333333"/>
                </a:solidFill>
                <a:effectLst/>
                <a:latin typeface="Arial" panose="020B0604020202020204" pitchFamily="34" charset="0"/>
                <a:ea typeface="Times New Roman" panose="02020603050405020304" pitchFamily="18" charset="0"/>
              </a:rPr>
              <a:t>Young person is invited to the cinema/to see a play with a friend and their family.</a:t>
            </a:r>
            <a:endParaRPr lang="en-GB" sz="1200" dirty="0">
              <a:effectLst/>
              <a:latin typeface="Times New Roman" panose="02020603050405020304" pitchFamily="18" charset="0"/>
              <a:ea typeface="Times New Roman" panose="02020603050405020304" pitchFamily="18" charset="0"/>
            </a:endParaRPr>
          </a:p>
          <a:p>
            <a:pPr marL="742950" lvl="1" indent="-285750">
              <a:buFont typeface="Wingdings" panose="05000000000000000000" pitchFamily="2" charset="2"/>
              <a:buChar char=""/>
            </a:pPr>
            <a:r>
              <a:rPr lang="en-GB" sz="1100" dirty="0">
                <a:solidFill>
                  <a:srgbClr val="333333"/>
                </a:solidFill>
                <a:effectLst/>
                <a:latin typeface="Arial" panose="020B0604020202020204" pitchFamily="34" charset="0"/>
                <a:ea typeface="Times New Roman" panose="02020603050405020304" pitchFamily="18" charset="0"/>
              </a:rPr>
              <a:t>Young person and their class are going on a residential educational break with school, e.g. 3 days at outdoor adventure setting.</a:t>
            </a:r>
          </a:p>
          <a:p>
            <a:pPr marL="742950" lvl="1" indent="-285750">
              <a:buFont typeface="Wingdings" panose="05000000000000000000" pitchFamily="2" charset="2"/>
              <a:buChar char=""/>
            </a:pPr>
            <a:r>
              <a:rPr lang="en-GB" sz="1100" dirty="0">
                <a:solidFill>
                  <a:srgbClr val="333333"/>
                </a:solidFill>
                <a:effectLst/>
                <a:latin typeface="Arial" panose="020B0604020202020204" pitchFamily="34" charset="0"/>
                <a:ea typeface="Times New Roman" panose="02020603050405020304" pitchFamily="18" charset="0"/>
              </a:rPr>
              <a:t>A child or young person changing for PE.</a:t>
            </a:r>
          </a:p>
          <a:p>
            <a:pPr marL="742950" lvl="1" indent="-285750">
              <a:buFont typeface="Wingdings" panose="05000000000000000000" pitchFamily="2" charset="2"/>
              <a:buChar char=""/>
            </a:pPr>
            <a:r>
              <a:rPr lang="en-GB" sz="1800" dirty="0">
                <a:solidFill>
                  <a:srgbClr val="333333"/>
                </a:solidFill>
                <a:effectLst/>
                <a:latin typeface="Arial" panose="020B0604020202020204" pitchFamily="34" charset="0"/>
                <a:ea typeface="Calibri" panose="020F0502020204030204" pitchFamily="34" charset="0"/>
              </a:rPr>
              <a:t>A group activity involving looking at pictures lying on the table followed by group discussion.</a:t>
            </a:r>
            <a:endParaRPr lang="en-GB" sz="1100" dirty="0">
              <a:solidFill>
                <a:srgbClr val="333333"/>
              </a:solidFill>
              <a:effectLst/>
              <a:latin typeface="Arial" panose="020B0604020202020204" pitchFamily="34" charset="0"/>
              <a:ea typeface="Times New Roman" panose="02020603050405020304" pitchFamily="18" charset="0"/>
            </a:endParaRPr>
          </a:p>
          <a:p>
            <a:pPr marL="457200" lvl="1" indent="0">
              <a:buFont typeface="Wingdings" panose="05000000000000000000" pitchFamily="2" charset="2"/>
              <a:buNone/>
            </a:pPr>
            <a:br>
              <a:rPr lang="en-GB" sz="1100" dirty="0">
                <a:solidFill>
                  <a:srgbClr val="333333"/>
                </a:solidFill>
                <a:effectLst/>
                <a:latin typeface="Arial" panose="020B0604020202020204" pitchFamily="34" charset="0"/>
                <a:ea typeface="Times New Roman" panose="02020603050405020304" pitchFamily="18" charset="0"/>
              </a:rPr>
            </a:br>
            <a:endParaRPr lang="en-GB" sz="1200" dirty="0">
              <a:effectLst/>
              <a:latin typeface="Times New Roman" panose="02020603050405020304" pitchFamily="18" charset="0"/>
              <a:ea typeface="Times New Roman" panose="02020603050405020304" pitchFamily="18" charset="0"/>
            </a:endParaRPr>
          </a:p>
          <a:p>
            <a:pPr marL="0" indent="0">
              <a:buFont typeface="Arial" panose="020B0604020202020204" pitchFamily="34" charset="0"/>
              <a:buNone/>
            </a:pPr>
            <a:endParaRPr lang="en-GB" b="1" i="1"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b="1" i="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sz="1800" i="0" dirty="0">
              <a:effectLst/>
              <a:latin typeface="Arial" panose="020B0604020202020204" pitchFamily="34" charset="0"/>
              <a:ea typeface="Calibri" panose="020F050202020403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9</a:t>
            </a:fld>
            <a:endParaRPr lang="en-GB"/>
          </a:p>
        </p:txBody>
      </p:sp>
    </p:spTree>
    <p:extLst>
      <p:ext uri="{BB962C8B-B14F-4D97-AF65-F5344CB8AC3E}">
        <p14:creationId xmlns:p14="http://schemas.microsoft.com/office/powerpoint/2010/main" val="1901360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979D7-8BF2-DD6B-A3E9-49BC7B51CD23}"/>
              </a:ext>
            </a:extLst>
          </p:cNvPr>
          <p:cNvSpPr>
            <a:spLocks noGrp="1"/>
          </p:cNvSpPr>
          <p:nvPr>
            <p:ph type="ctrTitle"/>
          </p:nvPr>
        </p:nvSpPr>
        <p:spPr>
          <a:xfrm>
            <a:off x="599440" y="1122363"/>
            <a:ext cx="9458960" cy="2387600"/>
          </a:xfrm>
        </p:spPr>
        <p:txBody>
          <a:bodyPr anchor="b">
            <a:normAutofit/>
          </a:bodyPr>
          <a:lstStyle>
            <a:lvl1pPr algn="l">
              <a:defRPr sz="5400"/>
            </a:lvl1pPr>
          </a:lstStyle>
          <a:p>
            <a:r>
              <a:rPr lang="en-GB"/>
              <a:t>Click to edit Master title style</a:t>
            </a:r>
            <a:endParaRPr lang="en-GB" dirty="0"/>
          </a:p>
        </p:txBody>
      </p:sp>
      <p:sp>
        <p:nvSpPr>
          <p:cNvPr id="3" name="Subtitle 2">
            <a:extLst>
              <a:ext uri="{FF2B5EF4-FFF2-40B4-BE49-F238E27FC236}">
                <a16:creationId xmlns:a16="http://schemas.microsoft.com/office/drawing/2014/main" id="{D2B03C5E-A375-D7DD-CCB9-CBACEBE246A3}"/>
              </a:ext>
            </a:extLst>
          </p:cNvPr>
          <p:cNvSpPr>
            <a:spLocks noGrp="1"/>
          </p:cNvSpPr>
          <p:nvPr>
            <p:ph type="subTitle" idx="1"/>
          </p:nvPr>
        </p:nvSpPr>
        <p:spPr>
          <a:xfrm>
            <a:off x="599440" y="3602038"/>
            <a:ext cx="9458960" cy="1655762"/>
          </a:xfrm>
        </p:spPr>
        <p:txBody>
          <a:bodyPr>
            <a:normAutofit/>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96651933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x 2">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79E4E14-DCE3-B911-1740-2456102E1295}"/>
              </a:ext>
            </a:extLst>
          </p:cNvPr>
          <p:cNvSpPr>
            <a:spLocks noGrp="1"/>
          </p:cNvSpPr>
          <p:nvPr>
            <p:ph type="title"/>
          </p:nvPr>
        </p:nvSpPr>
        <p:spPr>
          <a:xfrm>
            <a:off x="1249680" y="365125"/>
            <a:ext cx="8544560" cy="1325563"/>
          </a:xfrm>
          <a:prstGeom prst="rect">
            <a:avLst/>
          </a:prstGeom>
        </p:spPr>
        <p:txBody>
          <a:bodyPr/>
          <a:lstStyle/>
          <a:p>
            <a:r>
              <a:rPr lang="en-GB"/>
              <a:t>Click to edit Master title style</a:t>
            </a:r>
            <a:endParaRPr lang="en-GB" dirty="0"/>
          </a:p>
        </p:txBody>
      </p:sp>
      <p:sp>
        <p:nvSpPr>
          <p:cNvPr id="6" name="Text Placeholder 2">
            <a:extLst>
              <a:ext uri="{FF2B5EF4-FFF2-40B4-BE49-F238E27FC236}">
                <a16:creationId xmlns:a16="http://schemas.microsoft.com/office/drawing/2014/main" id="{ED379978-41B2-27EF-D699-F5C185542928}"/>
              </a:ext>
            </a:extLst>
          </p:cNvPr>
          <p:cNvSpPr>
            <a:spLocks noGrp="1"/>
          </p:cNvSpPr>
          <p:nvPr>
            <p:ph type="body" idx="1"/>
          </p:nvPr>
        </p:nvSpPr>
        <p:spPr>
          <a:xfrm>
            <a:off x="558800" y="1690688"/>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Content Placeholder 3">
            <a:extLst>
              <a:ext uri="{FF2B5EF4-FFF2-40B4-BE49-F238E27FC236}">
                <a16:creationId xmlns:a16="http://schemas.microsoft.com/office/drawing/2014/main" id="{D4E884A2-C0B2-C00B-5802-F25AAA3BC1AA}"/>
              </a:ext>
            </a:extLst>
          </p:cNvPr>
          <p:cNvSpPr>
            <a:spLocks noGrp="1"/>
          </p:cNvSpPr>
          <p:nvPr>
            <p:ph sz="half" idx="2"/>
          </p:nvPr>
        </p:nvSpPr>
        <p:spPr>
          <a:xfrm>
            <a:off x="55530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8" name="Text Placeholder 4">
            <a:extLst>
              <a:ext uri="{FF2B5EF4-FFF2-40B4-BE49-F238E27FC236}">
                <a16:creationId xmlns:a16="http://schemas.microsoft.com/office/drawing/2014/main" id="{624F9C77-9CAC-8AC1-38B1-1CC48D570E9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9" name="Content Placeholder 5">
            <a:extLst>
              <a:ext uri="{FF2B5EF4-FFF2-40B4-BE49-F238E27FC236}">
                <a16:creationId xmlns:a16="http://schemas.microsoft.com/office/drawing/2014/main" id="{3D480B58-F81A-C04A-EAD3-D8EBF34EBFB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Rectangle 9">
            <a:extLst>
              <a:ext uri="{FF2B5EF4-FFF2-40B4-BE49-F238E27FC236}">
                <a16:creationId xmlns:a16="http://schemas.microsoft.com/office/drawing/2014/main" id="{1710905C-757E-0B1D-4C14-8259B0854477}"/>
              </a:ext>
            </a:extLst>
          </p:cNvPr>
          <p:cNvSpPr/>
          <p:nvPr userDrawn="1"/>
        </p:nvSpPr>
        <p:spPr>
          <a:xfrm>
            <a:off x="595313" y="0"/>
            <a:ext cx="596900" cy="1443038"/>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Tree>
    <p:extLst>
      <p:ext uri="{BB962C8B-B14F-4D97-AF65-F5344CB8AC3E}">
        <p14:creationId xmlns:p14="http://schemas.microsoft.com/office/powerpoint/2010/main" val="322266179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ity number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90639B-1DA3-BCCC-3AE2-0DFDB4E5AA17}"/>
              </a:ext>
            </a:extLst>
          </p:cNvPr>
          <p:cNvSpPr txBox="1"/>
          <p:nvPr userDrawn="1"/>
        </p:nvSpPr>
        <p:spPr>
          <a:xfrm>
            <a:off x="6647498" y="6307138"/>
            <a:ext cx="5351462" cy="415498"/>
          </a:xfrm>
          <a:prstGeom prst="rect">
            <a:avLst/>
          </a:prstGeom>
          <a:noFill/>
        </p:spPr>
        <p:txBody>
          <a:bodyPr>
            <a:spAutoFit/>
          </a:bodyPr>
          <a:lstStyle/>
          <a:p>
            <a:pPr eaLnBrk="1" fontAlgn="auto" hangingPunct="1">
              <a:spcBef>
                <a:spcPts val="0"/>
              </a:spcBef>
              <a:spcAft>
                <a:spcPts val="0"/>
              </a:spcAft>
              <a:defRPr/>
            </a:pPr>
            <a:r>
              <a:rPr lang="en-GB" sz="1050" dirty="0">
                <a:latin typeface="Ingra" pitchFamily="2" charset="77"/>
              </a:rPr>
              <a:t>© RNIB registered charity in England and Wales (226227), Scotland (SC039316), Isle of Man (1226). Also operating in Northern Ireland.</a:t>
            </a:r>
          </a:p>
        </p:txBody>
      </p:sp>
    </p:spTree>
    <p:extLst>
      <p:ext uri="{BB962C8B-B14F-4D97-AF65-F5344CB8AC3E}">
        <p14:creationId xmlns:p14="http://schemas.microsoft.com/office/powerpoint/2010/main" val="216507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5ADE6-6467-4D5A-7ADE-AE34C1DBD09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2025071-4CBC-56D7-6062-3D4246001D9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248295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19FF6-22F8-41B4-21A8-6C7DC35B791A}"/>
              </a:ext>
            </a:extLst>
          </p:cNvPr>
          <p:cNvSpPr>
            <a:spLocks noGrp="1"/>
          </p:cNvSpPr>
          <p:nvPr>
            <p:ph type="title"/>
          </p:nvPr>
        </p:nvSpPr>
        <p:spPr>
          <a:xfrm>
            <a:off x="831850" y="1709738"/>
            <a:ext cx="901319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783C3A2F-5EE9-2881-3076-4DCD062D925C}"/>
              </a:ext>
            </a:extLst>
          </p:cNvPr>
          <p:cNvSpPr>
            <a:spLocks noGrp="1"/>
          </p:cNvSpPr>
          <p:nvPr>
            <p:ph type="body" idx="1"/>
          </p:nvPr>
        </p:nvSpPr>
        <p:spPr>
          <a:xfrm>
            <a:off x="831850" y="4589463"/>
            <a:ext cx="901319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238003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77537-D879-5EE2-24E9-75E68A657234}"/>
              </a:ext>
            </a:extLst>
          </p:cNvPr>
          <p:cNvSpPr>
            <a:spLocks noGrp="1"/>
          </p:cNvSpPr>
          <p:nvPr>
            <p:ph type="title"/>
          </p:nvPr>
        </p:nvSpPr>
        <p:spPr/>
        <p:txBody>
          <a:bodyPr/>
          <a:lstStyle/>
          <a:p>
            <a:r>
              <a:rPr lang="en-GB"/>
              <a:t>Click to edit Master title style</a:t>
            </a:r>
            <a:endParaRPr lang="en-GB" dirty="0"/>
          </a:p>
        </p:txBody>
      </p:sp>
      <p:sp>
        <p:nvSpPr>
          <p:cNvPr id="3" name="Content Placeholder 2">
            <a:extLst>
              <a:ext uri="{FF2B5EF4-FFF2-40B4-BE49-F238E27FC236}">
                <a16:creationId xmlns:a16="http://schemas.microsoft.com/office/drawing/2014/main" id="{F91503F8-222A-3BC6-011E-52149677E28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a:extLst>
              <a:ext uri="{FF2B5EF4-FFF2-40B4-BE49-F238E27FC236}">
                <a16:creationId xmlns:a16="http://schemas.microsoft.com/office/drawing/2014/main" id="{599C0211-4C2C-6658-1897-A2155154EDA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1441762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9AB4A-1E57-36CD-0904-0D33EB15FB5C}"/>
              </a:ext>
            </a:extLst>
          </p:cNvPr>
          <p:cNvSpPr>
            <a:spLocks noGrp="1"/>
          </p:cNvSpPr>
          <p:nvPr>
            <p:ph type="title"/>
          </p:nvPr>
        </p:nvSpPr>
        <p:spPr>
          <a:xfrm>
            <a:off x="1249680" y="365125"/>
            <a:ext cx="8544560" cy="1325563"/>
          </a:xfrm>
        </p:spPr>
        <p:txBody>
          <a:bodyPr/>
          <a:lstStyle/>
          <a:p>
            <a:r>
              <a:rPr lang="en-GB"/>
              <a:t>Click to edit Master title style</a:t>
            </a:r>
            <a:endParaRPr lang="en-GB" dirty="0"/>
          </a:p>
        </p:txBody>
      </p:sp>
      <p:sp>
        <p:nvSpPr>
          <p:cNvPr id="3" name="Text Placeholder 2">
            <a:extLst>
              <a:ext uri="{FF2B5EF4-FFF2-40B4-BE49-F238E27FC236}">
                <a16:creationId xmlns:a16="http://schemas.microsoft.com/office/drawing/2014/main" id="{5921DBCB-FB8E-E222-1701-3A15F1293C6D}"/>
              </a:ext>
            </a:extLst>
          </p:cNvPr>
          <p:cNvSpPr>
            <a:spLocks noGrp="1"/>
          </p:cNvSpPr>
          <p:nvPr>
            <p:ph type="body" idx="1"/>
          </p:nvPr>
        </p:nvSpPr>
        <p:spPr>
          <a:xfrm>
            <a:off x="558800" y="1690688"/>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1C37664-1662-EC63-9EF7-99BCA8815F88}"/>
              </a:ext>
            </a:extLst>
          </p:cNvPr>
          <p:cNvSpPr>
            <a:spLocks noGrp="1"/>
          </p:cNvSpPr>
          <p:nvPr>
            <p:ph sz="half" idx="2"/>
          </p:nvPr>
        </p:nvSpPr>
        <p:spPr>
          <a:xfrm>
            <a:off x="55530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BD1F69E5-CD5D-A602-C436-C7B57BEC92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79AE2B4-73A6-965B-18E0-CF874A785D4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043780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62FB7-4247-87C8-0B67-2F0EC6D64547}"/>
              </a:ext>
            </a:extLst>
          </p:cNvPr>
          <p:cNvSpPr>
            <a:spLocks noGrp="1"/>
          </p:cNvSpPr>
          <p:nvPr>
            <p:ph type="title"/>
          </p:nvPr>
        </p:nvSpPr>
        <p:spPr/>
        <p:txBody>
          <a:bodyPr/>
          <a:lstStyle/>
          <a:p>
            <a:r>
              <a:rPr lang="en-GB"/>
              <a:t>Click to edit Master title style</a:t>
            </a:r>
          </a:p>
        </p:txBody>
      </p:sp>
    </p:spTree>
    <p:extLst>
      <p:ext uri="{BB962C8B-B14F-4D97-AF65-F5344CB8AC3E}">
        <p14:creationId xmlns:p14="http://schemas.microsoft.com/office/powerpoint/2010/main" val="743490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starter">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9D9CD4F-1329-DE3F-8CF9-D847FBAC72FD}"/>
              </a:ext>
            </a:extLst>
          </p:cNvPr>
          <p:cNvSpPr/>
          <p:nvPr userDrawn="1"/>
        </p:nvSpPr>
        <p:spPr>
          <a:xfrm>
            <a:off x="0" y="0"/>
            <a:ext cx="12192000" cy="6858000"/>
          </a:xfrm>
          <a:prstGeom prst="rect">
            <a:avLst/>
          </a:prstGeom>
          <a:solidFill>
            <a:srgbClr val="0098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noFill/>
              </a:ln>
              <a:solidFill>
                <a:schemeClr val="bg1">
                  <a:lumMod val="65000"/>
                </a:schemeClr>
              </a:solidFill>
            </a:endParaRPr>
          </a:p>
        </p:txBody>
      </p:sp>
      <p:sp>
        <p:nvSpPr>
          <p:cNvPr id="9" name="Title 8">
            <a:extLst>
              <a:ext uri="{FF2B5EF4-FFF2-40B4-BE49-F238E27FC236}">
                <a16:creationId xmlns:a16="http://schemas.microsoft.com/office/drawing/2014/main" id="{EC6FCCB0-A624-7AF7-87A5-71303F6EBAE1}"/>
              </a:ext>
            </a:extLst>
          </p:cNvPr>
          <p:cNvSpPr>
            <a:spLocks noGrp="1"/>
          </p:cNvSpPr>
          <p:nvPr>
            <p:ph type="title"/>
          </p:nvPr>
        </p:nvSpPr>
        <p:spPr>
          <a:xfrm>
            <a:off x="949960" y="2550160"/>
            <a:ext cx="10515600" cy="1229677"/>
          </a:xfrm>
        </p:spPr>
        <p:txBody>
          <a:bodyPr>
            <a:normAutofit/>
          </a:bodyPr>
          <a:lstStyle>
            <a:lvl1pPr algn="ctr">
              <a:defRPr sz="4400">
                <a:solidFill>
                  <a:schemeClr val="bg1"/>
                </a:solidFill>
              </a:defRPr>
            </a:lvl1pPr>
          </a:lstStyle>
          <a:p>
            <a:r>
              <a:rPr lang="en-GB"/>
              <a:t>Click to edit Master title style</a:t>
            </a:r>
            <a:endParaRPr lang="en-GB" dirty="0"/>
          </a:p>
        </p:txBody>
      </p:sp>
    </p:spTree>
    <p:extLst>
      <p:ext uri="{BB962C8B-B14F-4D97-AF65-F5344CB8AC3E}">
        <p14:creationId xmlns:p14="http://schemas.microsoft.com/office/powerpoint/2010/main" val="42184207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01DE180-89D7-7645-3FC4-94E903A67607}"/>
              </a:ext>
            </a:extLst>
          </p:cNvPr>
          <p:cNvSpPr>
            <a:spLocks noGrp="1"/>
          </p:cNvSpPr>
          <p:nvPr>
            <p:ph type="dt" sz="half" idx="10"/>
          </p:nvPr>
        </p:nvSpPr>
        <p:spPr>
          <a:xfrm>
            <a:off x="838200" y="6356350"/>
            <a:ext cx="2743200" cy="365125"/>
          </a:xfrm>
          <a:prstGeom prst="rect">
            <a:avLst/>
          </a:prstGeom>
        </p:spPr>
        <p:txBody>
          <a:bodyPr/>
          <a:lstStyle/>
          <a:p>
            <a:fld id="{DDD0D54A-6D25-3242-B1EA-8B20045BAAA1}" type="datetimeFigureOut">
              <a:rPr lang="en-GB" smtClean="0"/>
              <a:t>12/09/2023</a:t>
            </a:fld>
            <a:endParaRPr lang="en-GB"/>
          </a:p>
        </p:txBody>
      </p:sp>
      <p:sp>
        <p:nvSpPr>
          <p:cNvPr id="4" name="Footer Placeholder 3">
            <a:extLst>
              <a:ext uri="{FF2B5EF4-FFF2-40B4-BE49-F238E27FC236}">
                <a16:creationId xmlns:a16="http://schemas.microsoft.com/office/drawing/2014/main" id="{82A88DB2-D140-82D8-98E5-789075DB72AC}"/>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441B1BE6-C0D9-D072-211B-D10F502092B5}"/>
              </a:ext>
            </a:extLst>
          </p:cNvPr>
          <p:cNvSpPr>
            <a:spLocks noGrp="1"/>
          </p:cNvSpPr>
          <p:nvPr>
            <p:ph type="sldNum" sz="quarter" idx="12"/>
          </p:nvPr>
        </p:nvSpPr>
        <p:spPr>
          <a:xfrm>
            <a:off x="8610600" y="6356350"/>
            <a:ext cx="2743200" cy="365125"/>
          </a:xfrm>
          <a:prstGeom prst="rect">
            <a:avLst/>
          </a:prstGeom>
        </p:spPr>
        <p:txBody>
          <a:bodyPr/>
          <a:lstStyle/>
          <a:p>
            <a:fld id="{BD67F713-26CB-0945-8C63-C4B3CBAA6489}" type="slidenum">
              <a:rPr lang="en-GB" smtClean="0"/>
              <a:t>‹#›</a:t>
            </a:fld>
            <a:endParaRPr lang="en-GB"/>
          </a:p>
        </p:txBody>
      </p:sp>
    </p:spTree>
    <p:extLst>
      <p:ext uri="{BB962C8B-B14F-4D97-AF65-F5344CB8AC3E}">
        <p14:creationId xmlns:p14="http://schemas.microsoft.com/office/powerpoint/2010/main" val="9168444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x1">
    <p:spTree>
      <p:nvGrpSpPr>
        <p:cNvPr id="1" name=""/>
        <p:cNvGrpSpPr/>
        <p:nvPr/>
      </p:nvGrpSpPr>
      <p:grpSpPr>
        <a:xfrm>
          <a:off x="0" y="0"/>
          <a:ext cx="0" cy="0"/>
          <a:chOff x="0" y="0"/>
          <a:chExt cx="0" cy="0"/>
        </a:xfrm>
      </p:grpSpPr>
      <p:sp>
        <p:nvSpPr>
          <p:cNvPr id="7" name="Content Placeholder 3">
            <a:extLst>
              <a:ext uri="{FF2B5EF4-FFF2-40B4-BE49-F238E27FC236}">
                <a16:creationId xmlns:a16="http://schemas.microsoft.com/office/drawing/2014/main" id="{D4E884A2-C0B2-C00B-5802-F25AAA3BC1AA}"/>
              </a:ext>
            </a:extLst>
          </p:cNvPr>
          <p:cNvSpPr>
            <a:spLocks noGrp="1"/>
          </p:cNvSpPr>
          <p:nvPr>
            <p:ph sz="half" idx="2"/>
          </p:nvPr>
        </p:nvSpPr>
        <p:spPr>
          <a:xfrm>
            <a:off x="568960" y="426720"/>
            <a:ext cx="11074400" cy="5762943"/>
          </a:xfrm>
          <a:prstGeom prst="rect">
            <a:avLst/>
          </a:prstGeom>
        </p:spPr>
        <p:txBody>
          <a:bodyPr/>
          <a:lstStyle>
            <a:lvl1pPr marL="0" indent="0">
              <a:buNone/>
              <a:defRPr/>
            </a:lvl1pPr>
          </a:lstStyle>
          <a:p>
            <a:pPr lvl="0"/>
            <a:endParaRPr lang="en-GB" dirty="0"/>
          </a:p>
        </p:txBody>
      </p:sp>
    </p:spTree>
    <p:extLst>
      <p:ext uri="{BB962C8B-B14F-4D97-AF65-F5344CB8AC3E}">
        <p14:creationId xmlns:p14="http://schemas.microsoft.com/office/powerpoint/2010/main" val="398225255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B797D6-0242-5680-5AA8-BE74C323B877}"/>
              </a:ext>
            </a:extLst>
          </p:cNvPr>
          <p:cNvSpPr>
            <a:spLocks noGrp="1"/>
          </p:cNvSpPr>
          <p:nvPr>
            <p:ph type="title"/>
          </p:nvPr>
        </p:nvSpPr>
        <p:spPr>
          <a:xfrm>
            <a:off x="1361440" y="365125"/>
            <a:ext cx="877824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a:extLst>
              <a:ext uri="{FF2B5EF4-FFF2-40B4-BE49-F238E27FC236}">
                <a16:creationId xmlns:a16="http://schemas.microsoft.com/office/drawing/2014/main" id="{AB877764-1D85-BF19-1981-938F976B03F8}"/>
              </a:ext>
            </a:extLst>
          </p:cNvPr>
          <p:cNvSpPr>
            <a:spLocks noGrp="1"/>
          </p:cNvSpPr>
          <p:nvPr>
            <p:ph type="body" idx="1"/>
          </p:nvPr>
        </p:nvSpPr>
        <p:spPr>
          <a:xfrm>
            <a:off x="1361440" y="1872456"/>
            <a:ext cx="877824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 name="Rectangle 6">
            <a:extLst>
              <a:ext uri="{FF2B5EF4-FFF2-40B4-BE49-F238E27FC236}">
                <a16:creationId xmlns:a16="http://schemas.microsoft.com/office/drawing/2014/main" id="{41397C7C-2451-2CC1-563F-D8BDE60A74CB}"/>
              </a:ext>
            </a:extLst>
          </p:cNvPr>
          <p:cNvSpPr/>
          <p:nvPr userDrawn="1"/>
        </p:nvSpPr>
        <p:spPr>
          <a:xfrm>
            <a:off x="595313" y="0"/>
            <a:ext cx="596900" cy="1443038"/>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pic>
        <p:nvPicPr>
          <p:cNvPr id="8" name="Picture 1" descr="RNIB&#10;See differently&#10;(Logo)">
            <a:extLst>
              <a:ext uri="{FF2B5EF4-FFF2-40B4-BE49-F238E27FC236}">
                <a16:creationId xmlns:a16="http://schemas.microsoft.com/office/drawing/2014/main" id="{63CE3D43-523D-9265-6094-A9E81A8E4684}"/>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0392410" y="5168900"/>
            <a:ext cx="16891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5C553644-5296-649A-494E-5049BB06F6E9}"/>
              </a:ext>
            </a:extLst>
          </p:cNvPr>
          <p:cNvSpPr/>
          <p:nvPr userDrawn="1"/>
        </p:nvSpPr>
        <p:spPr>
          <a:xfrm>
            <a:off x="0" y="6380798"/>
            <a:ext cx="5919788" cy="117475"/>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600" dirty="0">
              <a:solidFill>
                <a:srgbClr val="0098B9"/>
              </a:solidFill>
            </a:endParaRPr>
          </a:p>
        </p:txBody>
      </p:sp>
    </p:spTree>
    <p:extLst>
      <p:ext uri="{BB962C8B-B14F-4D97-AF65-F5344CB8AC3E}">
        <p14:creationId xmlns:p14="http://schemas.microsoft.com/office/powerpoint/2010/main" val="3177977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71" r:id="rId8"/>
  </p:sldLayoutIdLst>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8BC8B9E-7850-DBAA-67E9-2B353D30BFE4}"/>
              </a:ext>
            </a:extLst>
          </p:cNvPr>
          <p:cNvSpPr/>
          <p:nvPr userDrawn="1"/>
        </p:nvSpPr>
        <p:spPr>
          <a:xfrm>
            <a:off x="0" y="6380798"/>
            <a:ext cx="5919788" cy="117475"/>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600" dirty="0">
              <a:solidFill>
                <a:srgbClr val="0098B9"/>
              </a:solidFill>
            </a:endParaRPr>
          </a:p>
        </p:txBody>
      </p:sp>
    </p:spTree>
    <p:extLst>
      <p:ext uri="{BB962C8B-B14F-4D97-AF65-F5344CB8AC3E}">
        <p14:creationId xmlns:p14="http://schemas.microsoft.com/office/powerpoint/2010/main" val="640814290"/>
      </p:ext>
    </p:extLst>
  </p:cSld>
  <p:clrMap bg1="lt1" tx1="dk1" bg2="lt2" tx2="dk2" accent1="accent1" accent2="accent2" accent3="accent3" accent4="accent4" accent5="accent5" accent6="accent6" hlink="hlink" folHlink="folHlink"/>
  <p:sldLayoutIdLst>
    <p:sldLayoutId id="2147483666" r:id="rId1"/>
    <p:sldLayoutId id="2147483665" r:id="rId2"/>
    <p:sldLayoutId id="2147483657"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rnibbookshare.org/cms/curriculum-framework-children-and-young-people-vision-impairment-cfvi-resource-hub"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www.rnib.org.uk/professionals/health-social-care-education-professionals/education-professionals/curriculum-framework-for-children-and-young-people-with-vision-impairment/" TargetMode="External"/><Relationship Id="rId4" Type="http://schemas.openxmlformats.org/officeDocument/2006/relationships/hyperlink" Target="https://www.rnibbookshare.org/cms/health-social-emotional-mental-and-physical-wellbeing-0"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E6AE2-234D-CABF-247B-D6358D85D117}"/>
              </a:ext>
            </a:extLst>
          </p:cNvPr>
          <p:cNvSpPr>
            <a:spLocks noGrp="1"/>
          </p:cNvSpPr>
          <p:nvPr>
            <p:ph type="ctrTitle"/>
          </p:nvPr>
        </p:nvSpPr>
        <p:spPr>
          <a:xfrm>
            <a:off x="685148" y="2166257"/>
            <a:ext cx="8620018" cy="2709131"/>
          </a:xfrm>
        </p:spPr>
        <p:txBody>
          <a:bodyPr>
            <a:normAutofit fontScale="90000"/>
          </a:bodyPr>
          <a:lstStyle/>
          <a:p>
            <a:r>
              <a:rPr lang="en-GB" sz="2700" dirty="0">
                <a:latin typeface="Arial"/>
                <a:cs typeface="Arial"/>
              </a:rPr>
              <a:t>Curriculum Framework for Children and Young People with Vision Impairment (CFVI): Core Training Resource 10</a:t>
            </a:r>
            <a:br>
              <a:rPr lang="en-GB" sz="2700" dirty="0"/>
            </a:br>
            <a:br>
              <a:rPr lang="en-GB" sz="2700" dirty="0"/>
            </a:br>
            <a:br>
              <a:rPr lang="en-GB" sz="2700" dirty="0"/>
            </a:br>
            <a:r>
              <a:rPr lang="en-GB" sz="2700" dirty="0">
                <a:latin typeface="Arial"/>
                <a:cs typeface="Arial"/>
              </a:rPr>
              <a:t>Area 9: Health – Social, Emotional, Mental and Physical Wellbeing</a:t>
            </a:r>
            <a:br>
              <a:rPr lang="en-GB" sz="2400" dirty="0"/>
            </a:br>
            <a:endParaRPr lang="en-GB" sz="2400" i="1" dirty="0"/>
          </a:p>
        </p:txBody>
      </p:sp>
      <p:pic>
        <p:nvPicPr>
          <p:cNvPr id="4" name="Picture 3" descr="Logo of VIEW">
            <a:extLst>
              <a:ext uri="{FF2B5EF4-FFF2-40B4-BE49-F238E27FC236}">
                <a16:creationId xmlns:a16="http://schemas.microsoft.com/office/drawing/2014/main" id="{D7EF78A1-3C76-B88F-11AF-027B1916B49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26521" y="5618746"/>
            <a:ext cx="1885603" cy="109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University of Birmingham, VICTAR Logo&#10;">
            <a:extLst>
              <a:ext uri="{FF2B5EF4-FFF2-40B4-BE49-F238E27FC236}">
                <a16:creationId xmlns:a16="http://schemas.microsoft.com/office/drawing/2014/main" id="{2AE217BD-F559-AA56-8219-FF30334E5C5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812124" y="5565747"/>
            <a:ext cx="3842391" cy="1099935"/>
          </a:xfrm>
          <a:prstGeom prst="rect">
            <a:avLst/>
          </a:prstGeom>
          <a:noFill/>
        </p:spPr>
      </p:pic>
      <p:pic>
        <p:nvPicPr>
          <p:cNvPr id="6" name="Picture 5" descr="Logo of Thomas Pocklington Trust&#10;">
            <a:extLst>
              <a:ext uri="{FF2B5EF4-FFF2-40B4-BE49-F238E27FC236}">
                <a16:creationId xmlns:a16="http://schemas.microsoft.com/office/drawing/2014/main" id="{48389E64-77A9-9F1D-A0E8-1FD89D38A2AE}"/>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62915" y="5618746"/>
            <a:ext cx="1295485" cy="911743"/>
          </a:xfrm>
          <a:prstGeom prst="rect">
            <a:avLst/>
          </a:prstGeom>
          <a:noFill/>
        </p:spPr>
      </p:pic>
      <p:pic>
        <p:nvPicPr>
          <p:cNvPr id="5" name="Picture 1" descr="RNIB&#10;See differently&#10;(Logo)">
            <a:extLst>
              <a:ext uri="{FF2B5EF4-FFF2-40B4-BE49-F238E27FC236}">
                <a16:creationId xmlns:a16="http://schemas.microsoft.com/office/drawing/2014/main" id="{4125758A-DB1E-6D6F-4AE9-EEE3E5EDE08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92410" y="5168900"/>
            <a:ext cx="16891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7865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089F2-A345-E9B1-9222-B22473EA399A}"/>
              </a:ext>
            </a:extLst>
          </p:cNvPr>
          <p:cNvSpPr>
            <a:spLocks noGrp="1"/>
          </p:cNvSpPr>
          <p:nvPr>
            <p:ph type="title"/>
          </p:nvPr>
        </p:nvSpPr>
        <p:spPr/>
        <p:txBody>
          <a:bodyPr>
            <a:normAutofit/>
          </a:bodyPr>
          <a:lstStyle/>
          <a:p>
            <a:r>
              <a:rPr lang="en-GB" sz="3000" dirty="0">
                <a:latin typeface="Arial"/>
                <a:cs typeface="Arial"/>
              </a:rPr>
              <a:t>Why a focus on this area is important (1)</a:t>
            </a:r>
            <a:endParaRPr lang="en-GB" sz="3000" dirty="0"/>
          </a:p>
        </p:txBody>
      </p:sp>
      <p:sp>
        <p:nvSpPr>
          <p:cNvPr id="3" name="Content Placeholder 2">
            <a:extLst>
              <a:ext uri="{FF2B5EF4-FFF2-40B4-BE49-F238E27FC236}">
                <a16:creationId xmlns:a16="http://schemas.microsoft.com/office/drawing/2014/main" id="{A9340DEE-561B-1235-5D2A-571816EF73BA}"/>
              </a:ext>
            </a:extLst>
          </p:cNvPr>
          <p:cNvSpPr>
            <a:spLocks noGrp="1"/>
          </p:cNvSpPr>
          <p:nvPr>
            <p:ph idx="1"/>
          </p:nvPr>
        </p:nvSpPr>
        <p:spPr>
          <a:xfrm>
            <a:off x="1235941" y="2226452"/>
            <a:ext cx="8903739" cy="3997342"/>
          </a:xfrm>
        </p:spPr>
        <p:txBody>
          <a:bodyPr vert="horz" lIns="91440" tIns="45720" rIns="91440" bIns="45720" rtlCol="0" anchor="t">
            <a:normAutofit/>
          </a:bodyPr>
          <a:lstStyle/>
          <a:p>
            <a:pPr marL="0" indent="0">
              <a:buNone/>
            </a:pPr>
            <a:r>
              <a:rPr lang="en-GB" dirty="0">
                <a:latin typeface="+mn-lt"/>
                <a:cs typeface="Arial"/>
              </a:rPr>
              <a:t>Why is a focus on </a:t>
            </a:r>
            <a:r>
              <a:rPr lang="en-GB" dirty="0">
                <a:latin typeface="+mn-lt"/>
                <a:cs typeface="Tahoma"/>
              </a:rPr>
              <a:t>health (social,</a:t>
            </a:r>
            <a:r>
              <a:rPr lang="en-GB" spc="-25" dirty="0">
                <a:latin typeface="+mn-lt"/>
                <a:cs typeface="Tahoma"/>
              </a:rPr>
              <a:t> </a:t>
            </a:r>
            <a:r>
              <a:rPr lang="en-GB" spc="-10" dirty="0">
                <a:latin typeface="+mn-lt"/>
                <a:cs typeface="Tahoma"/>
              </a:rPr>
              <a:t>emotional, m</a:t>
            </a:r>
            <a:r>
              <a:rPr lang="en-GB" dirty="0">
                <a:latin typeface="+mn-lt"/>
                <a:cs typeface="Tahoma"/>
              </a:rPr>
              <a:t>ental</a:t>
            </a:r>
            <a:r>
              <a:rPr lang="en-GB" spc="95" dirty="0">
                <a:latin typeface="+mn-lt"/>
                <a:cs typeface="Tahoma"/>
              </a:rPr>
              <a:t> </a:t>
            </a:r>
            <a:r>
              <a:rPr lang="en-GB" dirty="0">
                <a:latin typeface="+mn-lt"/>
                <a:cs typeface="Tahoma"/>
              </a:rPr>
              <a:t>and</a:t>
            </a:r>
            <a:r>
              <a:rPr lang="en-GB" spc="100" dirty="0">
                <a:latin typeface="+mn-lt"/>
                <a:cs typeface="Tahoma"/>
              </a:rPr>
              <a:t> </a:t>
            </a:r>
            <a:r>
              <a:rPr lang="en-GB" spc="-10" dirty="0">
                <a:latin typeface="+mn-lt"/>
                <a:cs typeface="Tahoma"/>
              </a:rPr>
              <a:t>physical wellbeing) important for all children and young people? </a:t>
            </a:r>
            <a:br>
              <a:rPr lang="en-GB" b="0" dirty="0">
                <a:latin typeface="+mn-lt"/>
                <a:cs typeface="Tahoma"/>
              </a:rPr>
            </a:br>
            <a:r>
              <a:rPr lang="en-GB" dirty="0">
                <a:latin typeface="+mn-lt"/>
                <a:cs typeface="Arial"/>
              </a:rPr>
              <a:t> </a:t>
            </a:r>
            <a:endParaRPr lang="en-GB">
              <a:latin typeface="+mn-lt"/>
            </a:endParaRPr>
          </a:p>
        </p:txBody>
      </p:sp>
    </p:spTree>
    <p:extLst>
      <p:ext uri="{BB962C8B-B14F-4D97-AF65-F5344CB8AC3E}">
        <p14:creationId xmlns:p14="http://schemas.microsoft.com/office/powerpoint/2010/main" val="2176296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089F2-A345-E9B1-9222-B22473EA399A}"/>
              </a:ext>
            </a:extLst>
          </p:cNvPr>
          <p:cNvSpPr>
            <a:spLocks noGrp="1"/>
          </p:cNvSpPr>
          <p:nvPr>
            <p:ph type="title"/>
          </p:nvPr>
        </p:nvSpPr>
        <p:spPr/>
        <p:txBody>
          <a:bodyPr>
            <a:normAutofit/>
          </a:bodyPr>
          <a:lstStyle/>
          <a:p>
            <a:r>
              <a:rPr lang="en-GB" sz="3000" dirty="0">
                <a:latin typeface="Arial"/>
                <a:cs typeface="Arial"/>
              </a:rPr>
              <a:t>Why a focus on this area is important (2)</a:t>
            </a:r>
            <a:endParaRPr lang="en-GB" sz="3000" dirty="0"/>
          </a:p>
        </p:txBody>
      </p:sp>
      <p:sp>
        <p:nvSpPr>
          <p:cNvPr id="3" name="Content Placeholder 2">
            <a:extLst>
              <a:ext uri="{FF2B5EF4-FFF2-40B4-BE49-F238E27FC236}">
                <a16:creationId xmlns:a16="http://schemas.microsoft.com/office/drawing/2014/main" id="{A9340DEE-561B-1235-5D2A-571816EF73BA}"/>
              </a:ext>
            </a:extLst>
          </p:cNvPr>
          <p:cNvSpPr>
            <a:spLocks noGrp="1"/>
          </p:cNvSpPr>
          <p:nvPr>
            <p:ph idx="1"/>
          </p:nvPr>
        </p:nvSpPr>
        <p:spPr>
          <a:xfrm>
            <a:off x="1277312" y="2224893"/>
            <a:ext cx="8690303" cy="3900578"/>
          </a:xfrm>
        </p:spPr>
        <p:txBody>
          <a:bodyPr vert="horz" lIns="91440" tIns="45720" rIns="91440" bIns="45720" rtlCol="0" anchor="t">
            <a:normAutofit/>
          </a:bodyPr>
          <a:lstStyle/>
          <a:p>
            <a:pPr marL="0" indent="0">
              <a:buNone/>
            </a:pPr>
            <a:r>
              <a:rPr lang="en-GB" dirty="0">
                <a:latin typeface="+mj-lt"/>
                <a:cs typeface="Arial"/>
              </a:rPr>
              <a:t>Why is a focus on this area important for children and young people with vision impairment? </a:t>
            </a:r>
            <a:endParaRPr lang="en-GB">
              <a:latin typeface="+mj-lt"/>
            </a:endParaRPr>
          </a:p>
          <a:p>
            <a:pPr marL="0" indent="0">
              <a:buNone/>
            </a:pPr>
            <a:endParaRPr lang="en-GB" dirty="0"/>
          </a:p>
        </p:txBody>
      </p:sp>
    </p:spTree>
    <p:extLst>
      <p:ext uri="{BB962C8B-B14F-4D97-AF65-F5344CB8AC3E}">
        <p14:creationId xmlns:p14="http://schemas.microsoft.com/office/powerpoint/2010/main" val="2119056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effectLst/>
                <a:latin typeface="Arial"/>
                <a:ea typeface="Times New Roman" panose="02020603050405020304" pitchFamily="18" charset="0"/>
                <a:cs typeface="Times New Roman"/>
              </a:rPr>
              <a:t>Examples of targeted intervention approaches for Area 9 listed in CFVI to reduce barriers</a:t>
            </a:r>
            <a:r>
              <a:rPr lang="en-GB" sz="3000" dirty="0">
                <a:latin typeface="Arial"/>
                <a:ea typeface="Times New Roman" panose="02020603050405020304" pitchFamily="18" charset="0"/>
                <a:cs typeface="Times New Roman"/>
              </a:rPr>
              <a:t> (1)</a:t>
            </a:r>
            <a:endParaRPr lang="en-GB" sz="3000" dirty="0"/>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361440" y="1872456"/>
            <a:ext cx="8778240" cy="4351338"/>
          </a:xfrm>
        </p:spPr>
        <p:txBody>
          <a:bodyPr vert="horz" lIns="91440" tIns="45720" rIns="91440" bIns="45720" rtlCol="0" anchor="t">
            <a:normAutofit fontScale="92500"/>
          </a:bodyPr>
          <a:lstStyle/>
          <a:p>
            <a:pPr marL="217170" marR="43180" indent="-180340">
              <a:lnSpc>
                <a:spcPct val="101200"/>
              </a:lnSpc>
              <a:buSzPct val="128571"/>
              <a:buFont typeface="Trebuchet MS"/>
              <a:buChar char="•"/>
              <a:tabLst>
                <a:tab pos="218440" algn="l"/>
              </a:tabLst>
            </a:pPr>
            <a:r>
              <a:rPr lang="en-GB" sz="2000" spc="-20" dirty="0">
                <a:solidFill>
                  <a:srgbClr val="000000"/>
                </a:solidFill>
                <a:latin typeface="+mj-lt"/>
                <a:cs typeface="Tahoma"/>
              </a:rPr>
              <a:t> </a:t>
            </a:r>
            <a:r>
              <a:rPr lang="en-GB" sz="2000" b="0" spc="-20" dirty="0">
                <a:solidFill>
                  <a:srgbClr val="000000"/>
                </a:solidFill>
                <a:latin typeface="+mj-lt"/>
                <a:cs typeface="Tahoma"/>
              </a:rPr>
              <a:t>Access</a:t>
            </a:r>
            <a:r>
              <a:rPr lang="en-GB" sz="2000" b="0" spc="-25" dirty="0">
                <a:solidFill>
                  <a:srgbClr val="000000"/>
                </a:solidFill>
                <a:latin typeface="+mj-lt"/>
                <a:cs typeface="Tahoma"/>
              </a:rPr>
              <a:t> </a:t>
            </a:r>
            <a:r>
              <a:rPr lang="en-GB" sz="2000" b="0" spc="50" dirty="0">
                <a:solidFill>
                  <a:srgbClr val="000000"/>
                </a:solidFill>
                <a:latin typeface="+mj-lt"/>
                <a:cs typeface="Tahoma"/>
              </a:rPr>
              <a:t>to</a:t>
            </a:r>
            <a:r>
              <a:rPr lang="en-GB" sz="2000" b="0" dirty="0">
                <a:solidFill>
                  <a:srgbClr val="000000"/>
                </a:solidFill>
                <a:latin typeface="+mj-lt"/>
                <a:cs typeface="Tahoma"/>
              </a:rPr>
              <a:t> specialist</a:t>
            </a:r>
            <a:r>
              <a:rPr lang="en-GB" sz="2000" b="0" spc="5" dirty="0">
                <a:solidFill>
                  <a:srgbClr val="000000"/>
                </a:solidFill>
                <a:latin typeface="+mj-lt"/>
                <a:cs typeface="Tahoma"/>
              </a:rPr>
              <a:t> </a:t>
            </a:r>
            <a:r>
              <a:rPr lang="en-GB" sz="2000" b="0" dirty="0">
                <a:solidFill>
                  <a:srgbClr val="000000"/>
                </a:solidFill>
                <a:latin typeface="+mj-lt"/>
                <a:cs typeface="Tahoma"/>
              </a:rPr>
              <a:t>support,</a:t>
            </a:r>
            <a:r>
              <a:rPr lang="en-GB" sz="2000" b="0" spc="5" dirty="0">
                <a:solidFill>
                  <a:srgbClr val="000000"/>
                </a:solidFill>
                <a:latin typeface="+mj-lt"/>
                <a:cs typeface="Tahoma"/>
              </a:rPr>
              <a:t> </a:t>
            </a:r>
            <a:r>
              <a:rPr lang="en-GB" sz="2000" b="0" dirty="0">
                <a:solidFill>
                  <a:srgbClr val="000000"/>
                </a:solidFill>
                <a:latin typeface="+mj-lt"/>
                <a:cs typeface="Tahoma"/>
              </a:rPr>
              <a:t>such</a:t>
            </a:r>
            <a:r>
              <a:rPr lang="en-GB" sz="2000" b="0" spc="5" dirty="0">
                <a:solidFill>
                  <a:srgbClr val="000000"/>
                </a:solidFill>
                <a:latin typeface="+mj-lt"/>
                <a:cs typeface="Tahoma"/>
              </a:rPr>
              <a:t> </a:t>
            </a:r>
            <a:r>
              <a:rPr lang="en-GB" sz="2000" b="0" spc="-20" dirty="0">
                <a:solidFill>
                  <a:srgbClr val="000000"/>
                </a:solidFill>
                <a:latin typeface="+mj-lt"/>
                <a:cs typeface="Tahoma"/>
              </a:rPr>
              <a:t>as</a:t>
            </a:r>
            <a:r>
              <a:rPr lang="en-GB" sz="2000" b="0" spc="5" dirty="0">
                <a:solidFill>
                  <a:srgbClr val="000000"/>
                </a:solidFill>
                <a:latin typeface="+mj-lt"/>
                <a:cs typeface="Tahoma"/>
              </a:rPr>
              <a:t> </a:t>
            </a:r>
            <a:r>
              <a:rPr lang="en-GB" sz="2000" b="0" dirty="0">
                <a:solidFill>
                  <a:srgbClr val="000000"/>
                </a:solidFill>
                <a:latin typeface="+mj-lt"/>
                <a:cs typeface="Tahoma"/>
              </a:rPr>
              <a:t>mentoring</a:t>
            </a:r>
            <a:r>
              <a:rPr lang="en-GB" sz="2000" b="0" spc="5" dirty="0">
                <a:solidFill>
                  <a:srgbClr val="000000"/>
                </a:solidFill>
                <a:latin typeface="+mj-lt"/>
                <a:cs typeface="Tahoma"/>
              </a:rPr>
              <a:t> </a:t>
            </a:r>
            <a:r>
              <a:rPr lang="en-GB" sz="2000" b="0" dirty="0">
                <a:solidFill>
                  <a:srgbClr val="000000"/>
                </a:solidFill>
                <a:latin typeface="+mj-lt"/>
                <a:cs typeface="Tahoma"/>
              </a:rPr>
              <a:t>or</a:t>
            </a:r>
            <a:r>
              <a:rPr lang="en-GB" sz="2000" b="0" spc="-45" dirty="0">
                <a:solidFill>
                  <a:srgbClr val="000000"/>
                </a:solidFill>
                <a:latin typeface="+mj-lt"/>
                <a:cs typeface="Tahoma"/>
              </a:rPr>
              <a:t> </a:t>
            </a:r>
            <a:r>
              <a:rPr lang="en-GB" sz="2000" b="0" dirty="0">
                <a:solidFill>
                  <a:srgbClr val="000000"/>
                </a:solidFill>
                <a:latin typeface="+mj-lt"/>
                <a:cs typeface="Tahoma"/>
              </a:rPr>
              <a:t>counselling.</a:t>
            </a:r>
            <a:r>
              <a:rPr lang="en-GB" sz="2000" b="0" spc="-45" dirty="0">
                <a:solidFill>
                  <a:srgbClr val="000000"/>
                </a:solidFill>
                <a:latin typeface="+mj-lt"/>
                <a:cs typeface="Tahoma"/>
              </a:rPr>
              <a:t> </a:t>
            </a:r>
            <a:r>
              <a:rPr lang="en-GB" sz="2000" b="0" spc="-10" dirty="0">
                <a:solidFill>
                  <a:srgbClr val="000000"/>
                </a:solidFill>
                <a:latin typeface="+mj-lt"/>
                <a:cs typeface="Tahoma"/>
              </a:rPr>
              <a:t>This</a:t>
            </a:r>
            <a:r>
              <a:rPr lang="en-GB" sz="2000" b="0" spc="5" dirty="0">
                <a:solidFill>
                  <a:srgbClr val="000000"/>
                </a:solidFill>
                <a:latin typeface="+mj-lt"/>
                <a:cs typeface="Tahoma"/>
              </a:rPr>
              <a:t> </a:t>
            </a:r>
            <a:r>
              <a:rPr lang="en-GB" sz="2000" b="0" spc="-10" dirty="0">
                <a:solidFill>
                  <a:srgbClr val="000000"/>
                </a:solidFill>
                <a:latin typeface="+mj-lt"/>
                <a:cs typeface="Tahoma"/>
              </a:rPr>
              <a:t>should </a:t>
            </a:r>
            <a:r>
              <a:rPr lang="en-GB" sz="2000" b="0" dirty="0">
                <a:solidFill>
                  <a:srgbClr val="000000"/>
                </a:solidFill>
                <a:latin typeface="+mj-lt"/>
                <a:cs typeface="Tahoma"/>
              </a:rPr>
              <a:t>include</a:t>
            </a:r>
            <a:r>
              <a:rPr lang="en-GB" sz="2000" b="0" spc="20" dirty="0">
                <a:solidFill>
                  <a:srgbClr val="000000"/>
                </a:solidFill>
                <a:latin typeface="+mj-lt"/>
                <a:cs typeface="Tahoma"/>
              </a:rPr>
              <a:t> </a:t>
            </a:r>
            <a:r>
              <a:rPr lang="en-GB" sz="2000" b="0" dirty="0">
                <a:solidFill>
                  <a:srgbClr val="000000"/>
                </a:solidFill>
                <a:latin typeface="+mj-lt"/>
                <a:cs typeface="Tahoma"/>
              </a:rPr>
              <a:t>support</a:t>
            </a:r>
            <a:r>
              <a:rPr lang="en-GB" sz="2000" b="0" spc="25" dirty="0">
                <a:solidFill>
                  <a:srgbClr val="000000"/>
                </a:solidFill>
                <a:latin typeface="+mj-lt"/>
                <a:cs typeface="Tahoma"/>
              </a:rPr>
              <a:t> </a:t>
            </a:r>
            <a:r>
              <a:rPr lang="en-GB" sz="2000" b="0" dirty="0">
                <a:solidFill>
                  <a:srgbClr val="000000"/>
                </a:solidFill>
                <a:latin typeface="+mj-lt"/>
                <a:cs typeface="Tahoma"/>
              </a:rPr>
              <a:t>for</a:t>
            </a:r>
            <a:r>
              <a:rPr lang="en-GB" sz="2000" b="0" spc="-25" dirty="0">
                <a:solidFill>
                  <a:srgbClr val="000000"/>
                </a:solidFill>
                <a:latin typeface="+mj-lt"/>
                <a:cs typeface="Tahoma"/>
              </a:rPr>
              <a:t> </a:t>
            </a:r>
            <a:r>
              <a:rPr lang="en-GB" sz="2000" b="0" dirty="0">
                <a:solidFill>
                  <a:srgbClr val="000000"/>
                </a:solidFill>
                <a:latin typeface="+mj-lt"/>
                <a:cs typeface="Tahoma"/>
              </a:rPr>
              <a:t>children</a:t>
            </a:r>
            <a:r>
              <a:rPr lang="en-GB" sz="2000" b="0" spc="20" dirty="0">
                <a:solidFill>
                  <a:srgbClr val="000000"/>
                </a:solidFill>
                <a:latin typeface="+mj-lt"/>
                <a:cs typeface="Tahoma"/>
              </a:rPr>
              <a:t> </a:t>
            </a:r>
            <a:r>
              <a:rPr lang="en-GB" sz="2000" b="0" dirty="0">
                <a:solidFill>
                  <a:srgbClr val="000000"/>
                </a:solidFill>
                <a:latin typeface="+mj-lt"/>
                <a:cs typeface="Tahoma"/>
              </a:rPr>
              <a:t>and</a:t>
            </a:r>
            <a:r>
              <a:rPr lang="en-GB" sz="2000" b="0" spc="25" dirty="0">
                <a:solidFill>
                  <a:srgbClr val="000000"/>
                </a:solidFill>
                <a:latin typeface="+mj-lt"/>
                <a:cs typeface="Tahoma"/>
              </a:rPr>
              <a:t> </a:t>
            </a:r>
            <a:r>
              <a:rPr lang="en-GB" sz="2000" b="0" dirty="0">
                <a:solidFill>
                  <a:srgbClr val="000000"/>
                </a:solidFill>
                <a:latin typeface="+mj-lt"/>
                <a:cs typeface="Tahoma"/>
              </a:rPr>
              <a:t>young</a:t>
            </a:r>
            <a:r>
              <a:rPr lang="en-GB" sz="2000" b="0" spc="25" dirty="0">
                <a:solidFill>
                  <a:srgbClr val="000000"/>
                </a:solidFill>
                <a:latin typeface="+mj-lt"/>
                <a:cs typeface="Tahoma"/>
              </a:rPr>
              <a:t> </a:t>
            </a:r>
            <a:r>
              <a:rPr lang="en-GB" sz="2000" b="0" dirty="0">
                <a:solidFill>
                  <a:srgbClr val="000000"/>
                </a:solidFill>
                <a:latin typeface="+mj-lt"/>
                <a:cs typeface="Tahoma"/>
              </a:rPr>
              <a:t>people</a:t>
            </a:r>
            <a:r>
              <a:rPr lang="en-GB" sz="2000" b="0" spc="20" dirty="0">
                <a:solidFill>
                  <a:srgbClr val="000000"/>
                </a:solidFill>
                <a:latin typeface="+mj-lt"/>
                <a:cs typeface="Tahoma"/>
              </a:rPr>
              <a:t> </a:t>
            </a:r>
            <a:r>
              <a:rPr lang="en-GB" sz="2000" b="0" spc="-10" dirty="0">
                <a:solidFill>
                  <a:srgbClr val="000000"/>
                </a:solidFill>
                <a:latin typeface="+mj-lt"/>
                <a:cs typeface="Tahoma"/>
              </a:rPr>
              <a:t>across</a:t>
            </a:r>
            <a:r>
              <a:rPr lang="en-GB" sz="2000" b="0" spc="25" dirty="0">
                <a:solidFill>
                  <a:srgbClr val="000000"/>
                </a:solidFill>
                <a:latin typeface="+mj-lt"/>
                <a:cs typeface="Tahoma"/>
              </a:rPr>
              <a:t> </a:t>
            </a:r>
            <a:r>
              <a:rPr lang="en-GB" sz="2000" b="0" dirty="0">
                <a:solidFill>
                  <a:srgbClr val="000000"/>
                </a:solidFill>
                <a:latin typeface="+mj-lt"/>
                <a:cs typeface="Tahoma"/>
              </a:rPr>
              <a:t>a</a:t>
            </a:r>
            <a:r>
              <a:rPr lang="en-GB" sz="2000" b="0" spc="25" dirty="0">
                <a:solidFill>
                  <a:srgbClr val="000000"/>
                </a:solidFill>
                <a:latin typeface="+mj-lt"/>
                <a:cs typeface="Tahoma"/>
              </a:rPr>
              <a:t> </a:t>
            </a:r>
            <a:r>
              <a:rPr lang="en-GB" sz="2000" b="0" dirty="0">
                <a:solidFill>
                  <a:srgbClr val="000000"/>
                </a:solidFill>
                <a:latin typeface="+mj-lt"/>
                <a:cs typeface="Tahoma"/>
              </a:rPr>
              <a:t>wide</a:t>
            </a:r>
            <a:r>
              <a:rPr lang="en-GB" sz="2000" b="0" spc="20" dirty="0">
                <a:solidFill>
                  <a:srgbClr val="000000"/>
                </a:solidFill>
                <a:latin typeface="+mj-lt"/>
                <a:cs typeface="Tahoma"/>
              </a:rPr>
              <a:t> </a:t>
            </a:r>
            <a:r>
              <a:rPr lang="en-GB" sz="2000" b="0" dirty="0">
                <a:solidFill>
                  <a:srgbClr val="000000"/>
                </a:solidFill>
                <a:latin typeface="+mj-lt"/>
                <a:cs typeface="Tahoma"/>
              </a:rPr>
              <a:t>range</a:t>
            </a:r>
            <a:r>
              <a:rPr lang="en-GB" sz="2000" b="0" spc="25" dirty="0">
                <a:solidFill>
                  <a:srgbClr val="000000"/>
                </a:solidFill>
                <a:latin typeface="+mj-lt"/>
                <a:cs typeface="Tahoma"/>
              </a:rPr>
              <a:t> </a:t>
            </a:r>
            <a:r>
              <a:rPr lang="en-GB" sz="2000" b="0" spc="-25" dirty="0">
                <a:solidFill>
                  <a:srgbClr val="000000"/>
                </a:solidFill>
                <a:latin typeface="+mj-lt"/>
                <a:cs typeface="Tahoma"/>
              </a:rPr>
              <a:t>of </a:t>
            </a:r>
            <a:r>
              <a:rPr lang="en-GB" sz="2000" b="0" dirty="0">
                <a:solidFill>
                  <a:srgbClr val="000000"/>
                </a:solidFill>
                <a:latin typeface="+mj-lt"/>
                <a:cs typeface="Tahoma"/>
              </a:rPr>
              <a:t>developmental</a:t>
            </a:r>
            <a:r>
              <a:rPr lang="en-GB" sz="2000" b="0" spc="85" dirty="0">
                <a:solidFill>
                  <a:srgbClr val="000000"/>
                </a:solidFill>
                <a:latin typeface="+mj-lt"/>
                <a:cs typeface="Tahoma"/>
              </a:rPr>
              <a:t> </a:t>
            </a:r>
            <a:r>
              <a:rPr lang="en-GB" sz="2000" b="0" dirty="0">
                <a:solidFill>
                  <a:srgbClr val="000000"/>
                </a:solidFill>
                <a:latin typeface="+mj-lt"/>
                <a:cs typeface="Tahoma"/>
              </a:rPr>
              <a:t>and</a:t>
            </a:r>
            <a:r>
              <a:rPr lang="en-GB" sz="2000" b="0" spc="90" dirty="0">
                <a:solidFill>
                  <a:srgbClr val="000000"/>
                </a:solidFill>
                <a:latin typeface="+mj-lt"/>
                <a:cs typeface="Tahoma"/>
              </a:rPr>
              <a:t> </a:t>
            </a:r>
            <a:r>
              <a:rPr lang="en-GB" sz="2000" b="0" dirty="0">
                <a:solidFill>
                  <a:srgbClr val="000000"/>
                </a:solidFill>
                <a:latin typeface="+mj-lt"/>
                <a:cs typeface="Tahoma"/>
              </a:rPr>
              <a:t>communication</a:t>
            </a:r>
            <a:r>
              <a:rPr lang="en-GB" sz="2000" b="0" spc="90" dirty="0">
                <a:solidFill>
                  <a:srgbClr val="000000"/>
                </a:solidFill>
                <a:latin typeface="+mj-lt"/>
                <a:cs typeface="Tahoma"/>
              </a:rPr>
              <a:t> </a:t>
            </a:r>
            <a:r>
              <a:rPr lang="en-GB" sz="2000" b="0" spc="-20" dirty="0">
                <a:solidFill>
                  <a:srgbClr val="000000"/>
                </a:solidFill>
                <a:latin typeface="+mj-lt"/>
                <a:cs typeface="Tahoma"/>
              </a:rPr>
              <a:t>stages,</a:t>
            </a:r>
            <a:r>
              <a:rPr lang="en-GB" sz="2000" b="0" spc="90" dirty="0">
                <a:solidFill>
                  <a:srgbClr val="000000"/>
                </a:solidFill>
                <a:latin typeface="+mj-lt"/>
                <a:cs typeface="Tahoma"/>
              </a:rPr>
              <a:t> </a:t>
            </a:r>
            <a:r>
              <a:rPr lang="en-GB" sz="2000" b="0" dirty="0">
                <a:solidFill>
                  <a:srgbClr val="000000"/>
                </a:solidFill>
                <a:latin typeface="+mj-lt"/>
                <a:cs typeface="Tahoma"/>
              </a:rPr>
              <a:t>and</a:t>
            </a:r>
            <a:r>
              <a:rPr lang="en-GB" sz="2000" b="0" spc="55" dirty="0">
                <a:solidFill>
                  <a:srgbClr val="000000"/>
                </a:solidFill>
                <a:latin typeface="+mj-lt"/>
                <a:cs typeface="Tahoma"/>
              </a:rPr>
              <a:t> </a:t>
            </a:r>
            <a:r>
              <a:rPr lang="en-GB" sz="2000" b="0" dirty="0">
                <a:solidFill>
                  <a:srgbClr val="000000"/>
                </a:solidFill>
                <a:latin typeface="+mj-lt"/>
                <a:cs typeface="Tahoma"/>
              </a:rPr>
              <a:t>those for</a:t>
            </a:r>
            <a:r>
              <a:rPr lang="en-GB" sz="2000" b="0" spc="90" dirty="0">
                <a:solidFill>
                  <a:srgbClr val="000000"/>
                </a:solidFill>
                <a:latin typeface="+mj-lt"/>
                <a:cs typeface="Tahoma"/>
              </a:rPr>
              <a:t> </a:t>
            </a:r>
            <a:r>
              <a:rPr lang="en-GB" sz="2000" b="0" dirty="0">
                <a:solidFill>
                  <a:srgbClr val="000000"/>
                </a:solidFill>
                <a:latin typeface="+mj-lt"/>
                <a:cs typeface="Tahoma"/>
              </a:rPr>
              <a:t>whom</a:t>
            </a:r>
            <a:r>
              <a:rPr lang="en-GB" sz="2000" b="0" spc="90" dirty="0">
                <a:solidFill>
                  <a:srgbClr val="000000"/>
                </a:solidFill>
                <a:latin typeface="+mj-lt"/>
                <a:cs typeface="Tahoma"/>
              </a:rPr>
              <a:t> </a:t>
            </a:r>
            <a:r>
              <a:rPr lang="en-GB" sz="2000" b="0" dirty="0">
                <a:solidFill>
                  <a:srgbClr val="000000"/>
                </a:solidFill>
                <a:latin typeface="+mj-lt"/>
                <a:cs typeface="Tahoma"/>
              </a:rPr>
              <a:t>English/Welsh</a:t>
            </a:r>
            <a:r>
              <a:rPr lang="en-GB" sz="2000" b="0" spc="90" dirty="0">
                <a:solidFill>
                  <a:srgbClr val="000000"/>
                </a:solidFill>
                <a:latin typeface="+mj-lt"/>
                <a:cs typeface="Tahoma"/>
              </a:rPr>
              <a:t> </a:t>
            </a:r>
            <a:r>
              <a:rPr lang="en-GB" sz="2000" b="0" spc="-25" dirty="0">
                <a:solidFill>
                  <a:srgbClr val="000000"/>
                </a:solidFill>
                <a:latin typeface="+mj-lt"/>
                <a:cs typeface="Tahoma"/>
              </a:rPr>
              <a:t>is </a:t>
            </a:r>
            <a:r>
              <a:rPr lang="en-GB" sz="2000" b="0" dirty="0">
                <a:solidFill>
                  <a:srgbClr val="000000"/>
                </a:solidFill>
                <a:latin typeface="+mj-lt"/>
                <a:cs typeface="Tahoma"/>
              </a:rPr>
              <a:t>not</a:t>
            </a:r>
            <a:r>
              <a:rPr lang="en-GB" sz="2000" b="0" spc="10" dirty="0">
                <a:solidFill>
                  <a:srgbClr val="000000"/>
                </a:solidFill>
                <a:latin typeface="+mj-lt"/>
                <a:cs typeface="Tahoma"/>
              </a:rPr>
              <a:t> </a:t>
            </a:r>
            <a:r>
              <a:rPr lang="en-GB" sz="2000" b="0" dirty="0">
                <a:solidFill>
                  <a:srgbClr val="000000"/>
                </a:solidFill>
                <a:latin typeface="+mj-lt"/>
                <a:cs typeface="Tahoma"/>
              </a:rPr>
              <a:t>their</a:t>
            </a:r>
            <a:r>
              <a:rPr lang="en-GB" sz="2000" b="0" spc="-5" dirty="0">
                <a:solidFill>
                  <a:srgbClr val="000000"/>
                </a:solidFill>
                <a:latin typeface="+mj-lt"/>
                <a:cs typeface="Tahoma"/>
              </a:rPr>
              <a:t> </a:t>
            </a:r>
            <a:r>
              <a:rPr lang="en-GB" sz="2000" b="0" dirty="0">
                <a:solidFill>
                  <a:srgbClr val="000000"/>
                </a:solidFill>
                <a:latin typeface="+mj-lt"/>
                <a:cs typeface="Tahoma"/>
              </a:rPr>
              <a:t>first</a:t>
            </a:r>
            <a:r>
              <a:rPr lang="en-GB" sz="2000" b="0" spc="45" dirty="0">
                <a:solidFill>
                  <a:srgbClr val="000000"/>
                </a:solidFill>
                <a:latin typeface="+mj-lt"/>
                <a:cs typeface="Tahoma"/>
              </a:rPr>
              <a:t> </a:t>
            </a:r>
            <a:r>
              <a:rPr lang="en-GB" sz="2000" b="0" spc="-10" dirty="0">
                <a:solidFill>
                  <a:srgbClr val="000000"/>
                </a:solidFill>
                <a:latin typeface="+mj-lt"/>
                <a:cs typeface="Tahoma"/>
              </a:rPr>
              <a:t>language.</a:t>
            </a:r>
            <a:endParaRPr lang="en-GB" sz="2000" dirty="0">
              <a:latin typeface="+mj-lt"/>
              <a:cs typeface="Tahoma"/>
            </a:endParaRPr>
          </a:p>
          <a:p>
            <a:pPr marL="217170" marR="123825" indent="-180340">
              <a:lnSpc>
                <a:spcPct val="101200"/>
              </a:lnSpc>
              <a:buSzPct val="128571"/>
              <a:buFont typeface="Trebuchet MS"/>
              <a:buChar char="•"/>
              <a:tabLst>
                <a:tab pos="218440" algn="l"/>
              </a:tabLst>
            </a:pPr>
            <a:r>
              <a:rPr lang="en-GB" sz="2000" dirty="0">
                <a:solidFill>
                  <a:srgbClr val="000000"/>
                </a:solidFill>
                <a:latin typeface="+mj-lt"/>
                <a:cs typeface="Tahoma"/>
              </a:rPr>
              <a:t> </a:t>
            </a:r>
            <a:r>
              <a:rPr lang="en-GB" sz="2000" b="0" dirty="0">
                <a:solidFill>
                  <a:srgbClr val="000000"/>
                </a:solidFill>
                <a:latin typeface="+mj-lt"/>
                <a:cs typeface="Tahoma"/>
              </a:rPr>
              <a:t>Supporting</a:t>
            </a:r>
            <a:r>
              <a:rPr lang="en-GB" sz="2000" b="0" spc="80" dirty="0">
                <a:solidFill>
                  <a:srgbClr val="000000"/>
                </a:solidFill>
                <a:latin typeface="+mj-lt"/>
                <a:cs typeface="Tahoma"/>
              </a:rPr>
              <a:t> </a:t>
            </a:r>
            <a:r>
              <a:rPr lang="en-GB" sz="2000" b="0" dirty="0">
                <a:solidFill>
                  <a:srgbClr val="000000"/>
                </a:solidFill>
                <a:latin typeface="+mj-lt"/>
                <a:cs typeface="Tahoma"/>
              </a:rPr>
              <a:t>early</a:t>
            </a:r>
            <a:r>
              <a:rPr lang="en-GB" sz="2000" b="0" spc="80" dirty="0">
                <a:solidFill>
                  <a:srgbClr val="000000"/>
                </a:solidFill>
                <a:latin typeface="+mj-lt"/>
                <a:cs typeface="Tahoma"/>
              </a:rPr>
              <a:t> </a:t>
            </a:r>
            <a:r>
              <a:rPr lang="en-GB" sz="2000" b="0" dirty="0">
                <a:solidFill>
                  <a:srgbClr val="000000"/>
                </a:solidFill>
                <a:latin typeface="+mj-lt"/>
                <a:cs typeface="Tahoma"/>
              </a:rPr>
              <a:t>attachment</a:t>
            </a:r>
            <a:r>
              <a:rPr lang="en-GB" sz="2000" b="0" spc="85" dirty="0">
                <a:solidFill>
                  <a:srgbClr val="000000"/>
                </a:solidFill>
                <a:latin typeface="+mj-lt"/>
                <a:cs typeface="Tahoma"/>
              </a:rPr>
              <a:t> </a:t>
            </a:r>
            <a:r>
              <a:rPr lang="en-GB" sz="2000" b="0" dirty="0">
                <a:solidFill>
                  <a:srgbClr val="000000"/>
                </a:solidFill>
                <a:latin typeface="+mj-lt"/>
                <a:cs typeface="Tahoma"/>
              </a:rPr>
              <a:t>and</a:t>
            </a:r>
            <a:r>
              <a:rPr lang="en-GB" sz="2000" b="0" spc="80" dirty="0">
                <a:solidFill>
                  <a:srgbClr val="000000"/>
                </a:solidFill>
                <a:latin typeface="+mj-lt"/>
                <a:cs typeface="Tahoma"/>
              </a:rPr>
              <a:t> </a:t>
            </a:r>
            <a:r>
              <a:rPr lang="en-GB" sz="2000" b="0" dirty="0">
                <a:solidFill>
                  <a:srgbClr val="000000"/>
                </a:solidFill>
                <a:latin typeface="+mj-lt"/>
                <a:cs typeface="Tahoma"/>
              </a:rPr>
              <a:t>relationship</a:t>
            </a:r>
            <a:r>
              <a:rPr lang="en-GB" sz="2000" b="0" spc="80" dirty="0">
                <a:solidFill>
                  <a:srgbClr val="000000"/>
                </a:solidFill>
                <a:latin typeface="+mj-lt"/>
                <a:cs typeface="Tahoma"/>
              </a:rPr>
              <a:t> </a:t>
            </a:r>
            <a:r>
              <a:rPr lang="en-GB" sz="2000" b="0" dirty="0">
                <a:solidFill>
                  <a:srgbClr val="000000"/>
                </a:solidFill>
                <a:latin typeface="+mj-lt"/>
                <a:cs typeface="Tahoma"/>
              </a:rPr>
              <a:t>building,</a:t>
            </a:r>
            <a:r>
              <a:rPr lang="en-GB" sz="2000" b="0" spc="85" dirty="0">
                <a:solidFill>
                  <a:srgbClr val="000000"/>
                </a:solidFill>
                <a:latin typeface="+mj-lt"/>
                <a:cs typeface="Tahoma"/>
              </a:rPr>
              <a:t> </a:t>
            </a:r>
            <a:r>
              <a:rPr lang="en-GB" sz="2000" b="0" spc="-10" dirty="0">
                <a:solidFill>
                  <a:srgbClr val="000000"/>
                </a:solidFill>
                <a:latin typeface="+mj-lt"/>
                <a:cs typeface="Tahoma"/>
              </a:rPr>
              <a:t>emotional </a:t>
            </a:r>
            <a:r>
              <a:rPr lang="en-GB" sz="2000" b="0" dirty="0">
                <a:solidFill>
                  <a:srgbClr val="000000"/>
                </a:solidFill>
                <a:latin typeface="+mj-lt"/>
                <a:cs typeface="Tahoma"/>
              </a:rPr>
              <a:t>development</a:t>
            </a:r>
            <a:r>
              <a:rPr lang="en-GB" sz="2000" b="0" spc="95" dirty="0">
                <a:solidFill>
                  <a:srgbClr val="000000"/>
                </a:solidFill>
                <a:latin typeface="+mj-lt"/>
                <a:cs typeface="Tahoma"/>
              </a:rPr>
              <a:t> </a:t>
            </a:r>
            <a:r>
              <a:rPr lang="en-GB" sz="2000" b="0" dirty="0">
                <a:solidFill>
                  <a:srgbClr val="000000"/>
                </a:solidFill>
                <a:latin typeface="+mj-lt"/>
                <a:cs typeface="Tahoma"/>
              </a:rPr>
              <a:t>and</a:t>
            </a:r>
            <a:r>
              <a:rPr lang="en-GB" sz="2000" b="0" spc="95" dirty="0">
                <a:solidFill>
                  <a:srgbClr val="000000"/>
                </a:solidFill>
                <a:latin typeface="+mj-lt"/>
                <a:cs typeface="Tahoma"/>
              </a:rPr>
              <a:t> </a:t>
            </a:r>
            <a:r>
              <a:rPr lang="en-GB" sz="2000" b="0" dirty="0">
                <a:solidFill>
                  <a:srgbClr val="000000"/>
                </a:solidFill>
                <a:latin typeface="+mj-lt"/>
                <a:cs typeface="Tahoma"/>
              </a:rPr>
              <a:t>emotional</a:t>
            </a:r>
            <a:r>
              <a:rPr lang="en-GB" sz="2000" b="0" spc="95" dirty="0">
                <a:solidFill>
                  <a:srgbClr val="000000"/>
                </a:solidFill>
                <a:latin typeface="+mj-lt"/>
                <a:cs typeface="Tahoma"/>
              </a:rPr>
              <a:t> </a:t>
            </a:r>
            <a:r>
              <a:rPr lang="en-GB" sz="2000" b="0" spc="-10" dirty="0">
                <a:solidFill>
                  <a:srgbClr val="000000"/>
                </a:solidFill>
                <a:latin typeface="+mj-lt"/>
                <a:cs typeface="Tahoma"/>
              </a:rPr>
              <a:t>resilience,</a:t>
            </a:r>
            <a:r>
              <a:rPr lang="en-GB" sz="2000" b="0" spc="95" dirty="0">
                <a:solidFill>
                  <a:srgbClr val="000000"/>
                </a:solidFill>
                <a:latin typeface="+mj-lt"/>
                <a:cs typeface="Tahoma"/>
              </a:rPr>
              <a:t> </a:t>
            </a:r>
            <a:r>
              <a:rPr lang="en-GB" sz="2000" b="0" dirty="0">
                <a:solidFill>
                  <a:srgbClr val="000000"/>
                </a:solidFill>
                <a:latin typeface="+mj-lt"/>
                <a:cs typeface="Tahoma"/>
              </a:rPr>
              <a:t>including</a:t>
            </a:r>
            <a:r>
              <a:rPr lang="en-GB" sz="2000" b="0" spc="100" dirty="0">
                <a:solidFill>
                  <a:srgbClr val="000000"/>
                </a:solidFill>
                <a:latin typeface="+mj-lt"/>
                <a:cs typeface="Tahoma"/>
              </a:rPr>
              <a:t> </a:t>
            </a:r>
            <a:r>
              <a:rPr lang="en-GB" sz="2000" b="0" dirty="0">
                <a:solidFill>
                  <a:srgbClr val="000000"/>
                </a:solidFill>
                <a:latin typeface="+mj-lt"/>
                <a:cs typeface="Tahoma"/>
              </a:rPr>
              <a:t>signposting</a:t>
            </a:r>
            <a:r>
              <a:rPr lang="en-GB" sz="2000" b="0" spc="60" dirty="0">
                <a:solidFill>
                  <a:srgbClr val="000000"/>
                </a:solidFill>
                <a:latin typeface="+mj-lt"/>
                <a:cs typeface="Tahoma"/>
              </a:rPr>
              <a:t> </a:t>
            </a:r>
            <a:r>
              <a:rPr lang="en-GB" sz="2000" b="0" spc="50" dirty="0">
                <a:solidFill>
                  <a:srgbClr val="000000"/>
                </a:solidFill>
                <a:latin typeface="+mj-lt"/>
                <a:cs typeface="Tahoma"/>
              </a:rPr>
              <a:t>to</a:t>
            </a:r>
            <a:r>
              <a:rPr lang="en-GB" sz="2000" b="0" spc="95" dirty="0">
                <a:solidFill>
                  <a:srgbClr val="000000"/>
                </a:solidFill>
                <a:latin typeface="+mj-lt"/>
                <a:cs typeface="Tahoma"/>
              </a:rPr>
              <a:t> </a:t>
            </a:r>
            <a:r>
              <a:rPr lang="en-GB" sz="2000" b="0" spc="-10" dirty="0">
                <a:solidFill>
                  <a:srgbClr val="000000"/>
                </a:solidFill>
                <a:latin typeface="+mj-lt"/>
                <a:cs typeface="Tahoma"/>
              </a:rPr>
              <a:t>other </a:t>
            </a:r>
            <a:r>
              <a:rPr lang="en-GB" sz="2000" b="0" spc="-25" dirty="0">
                <a:solidFill>
                  <a:srgbClr val="000000"/>
                </a:solidFill>
                <a:latin typeface="+mj-lt"/>
                <a:cs typeface="Tahoma"/>
              </a:rPr>
              <a:t>services.</a:t>
            </a:r>
            <a:r>
              <a:rPr lang="en-GB" sz="2000" b="0" spc="-20" dirty="0">
                <a:solidFill>
                  <a:srgbClr val="000000"/>
                </a:solidFill>
                <a:latin typeface="+mj-lt"/>
                <a:cs typeface="Tahoma"/>
              </a:rPr>
              <a:t> </a:t>
            </a:r>
            <a:r>
              <a:rPr lang="en-GB" sz="2000" b="0" spc="-10" dirty="0">
                <a:solidFill>
                  <a:srgbClr val="000000"/>
                </a:solidFill>
                <a:latin typeface="+mj-lt"/>
                <a:cs typeface="Tahoma"/>
              </a:rPr>
              <a:t>This</a:t>
            </a:r>
            <a:r>
              <a:rPr lang="en-GB" sz="2000" b="0" spc="55" dirty="0">
                <a:solidFill>
                  <a:srgbClr val="000000"/>
                </a:solidFill>
                <a:latin typeface="+mj-lt"/>
                <a:cs typeface="Tahoma"/>
              </a:rPr>
              <a:t> </a:t>
            </a:r>
            <a:r>
              <a:rPr lang="en-GB" sz="2000" b="0" dirty="0">
                <a:solidFill>
                  <a:srgbClr val="000000"/>
                </a:solidFill>
                <a:latin typeface="+mj-lt"/>
                <a:cs typeface="Tahoma"/>
              </a:rPr>
              <a:t>includes</a:t>
            </a:r>
            <a:r>
              <a:rPr lang="en-GB" sz="2000" b="0" spc="55" dirty="0">
                <a:solidFill>
                  <a:srgbClr val="000000"/>
                </a:solidFill>
                <a:latin typeface="+mj-lt"/>
                <a:cs typeface="Tahoma"/>
              </a:rPr>
              <a:t> </a:t>
            </a:r>
            <a:r>
              <a:rPr lang="en-GB" sz="2000" b="0" dirty="0">
                <a:solidFill>
                  <a:srgbClr val="000000"/>
                </a:solidFill>
                <a:latin typeface="+mj-lt"/>
                <a:cs typeface="Tahoma"/>
              </a:rPr>
              <a:t>supporting</a:t>
            </a:r>
            <a:r>
              <a:rPr lang="en-GB" sz="2000" b="0" spc="20" dirty="0">
                <a:solidFill>
                  <a:srgbClr val="000000"/>
                </a:solidFill>
                <a:latin typeface="+mj-lt"/>
                <a:cs typeface="Tahoma"/>
              </a:rPr>
              <a:t> </a:t>
            </a:r>
            <a:r>
              <a:rPr lang="en-GB" sz="2000" b="0" dirty="0">
                <a:solidFill>
                  <a:srgbClr val="000000"/>
                </a:solidFill>
                <a:latin typeface="+mj-lt"/>
                <a:cs typeface="Tahoma"/>
              </a:rPr>
              <a:t>the</a:t>
            </a:r>
            <a:r>
              <a:rPr lang="en-GB" sz="2000" b="0" spc="50" dirty="0">
                <a:solidFill>
                  <a:srgbClr val="000000"/>
                </a:solidFill>
                <a:latin typeface="+mj-lt"/>
                <a:cs typeface="Tahoma"/>
              </a:rPr>
              <a:t> </a:t>
            </a:r>
            <a:r>
              <a:rPr lang="en-GB" sz="2000" b="0" dirty="0">
                <a:solidFill>
                  <a:srgbClr val="000000"/>
                </a:solidFill>
                <a:latin typeface="+mj-lt"/>
                <a:cs typeface="Tahoma"/>
              </a:rPr>
              <a:t>child/young</a:t>
            </a:r>
            <a:r>
              <a:rPr lang="en-GB" sz="2000" b="0" spc="55" dirty="0">
                <a:solidFill>
                  <a:srgbClr val="000000"/>
                </a:solidFill>
                <a:latin typeface="+mj-lt"/>
                <a:cs typeface="Tahoma"/>
              </a:rPr>
              <a:t> </a:t>
            </a:r>
            <a:r>
              <a:rPr lang="en-GB" sz="2000" b="0" dirty="0">
                <a:solidFill>
                  <a:srgbClr val="000000"/>
                </a:solidFill>
                <a:latin typeface="+mj-lt"/>
                <a:cs typeface="Tahoma"/>
              </a:rPr>
              <a:t>person</a:t>
            </a:r>
            <a:r>
              <a:rPr lang="en-GB" sz="2000" b="0" spc="20" dirty="0">
                <a:solidFill>
                  <a:srgbClr val="000000"/>
                </a:solidFill>
                <a:latin typeface="+mj-lt"/>
                <a:cs typeface="Tahoma"/>
              </a:rPr>
              <a:t> </a:t>
            </a:r>
            <a:r>
              <a:rPr lang="en-GB" sz="2000" b="0" spc="50" dirty="0">
                <a:solidFill>
                  <a:srgbClr val="000000"/>
                </a:solidFill>
                <a:latin typeface="+mj-lt"/>
                <a:cs typeface="Tahoma"/>
              </a:rPr>
              <a:t>to</a:t>
            </a:r>
            <a:r>
              <a:rPr lang="en-GB" sz="2000" b="0" spc="55" dirty="0">
                <a:solidFill>
                  <a:srgbClr val="000000"/>
                </a:solidFill>
                <a:latin typeface="+mj-lt"/>
                <a:cs typeface="Tahoma"/>
              </a:rPr>
              <a:t> </a:t>
            </a:r>
            <a:r>
              <a:rPr lang="en-GB" sz="2000" b="0" spc="-10" dirty="0">
                <a:solidFill>
                  <a:srgbClr val="000000"/>
                </a:solidFill>
                <a:latin typeface="+mj-lt"/>
                <a:cs typeface="Tahoma"/>
              </a:rPr>
              <a:t>understand </a:t>
            </a:r>
            <a:r>
              <a:rPr lang="en-GB" sz="2000" b="0" dirty="0">
                <a:solidFill>
                  <a:srgbClr val="000000"/>
                </a:solidFill>
                <a:latin typeface="+mj-lt"/>
                <a:cs typeface="Tahoma"/>
              </a:rPr>
              <a:t>different</a:t>
            </a:r>
            <a:r>
              <a:rPr lang="en-GB" sz="2000" b="0" spc="-5" dirty="0">
                <a:solidFill>
                  <a:srgbClr val="000000"/>
                </a:solidFill>
                <a:latin typeface="+mj-lt"/>
                <a:cs typeface="Tahoma"/>
              </a:rPr>
              <a:t> </a:t>
            </a:r>
            <a:r>
              <a:rPr lang="en-GB" sz="2000" b="0" dirty="0">
                <a:solidFill>
                  <a:srgbClr val="000000"/>
                </a:solidFill>
                <a:latin typeface="+mj-lt"/>
                <a:cs typeface="Tahoma"/>
              </a:rPr>
              <a:t>types</a:t>
            </a:r>
            <a:r>
              <a:rPr lang="en-GB" sz="2000" b="0" spc="35" dirty="0">
                <a:solidFill>
                  <a:srgbClr val="000000"/>
                </a:solidFill>
                <a:latin typeface="+mj-lt"/>
                <a:cs typeface="Tahoma"/>
              </a:rPr>
              <a:t> </a:t>
            </a:r>
            <a:r>
              <a:rPr lang="en-GB" sz="2000" b="0" dirty="0">
                <a:solidFill>
                  <a:srgbClr val="000000"/>
                </a:solidFill>
                <a:latin typeface="+mj-lt"/>
                <a:cs typeface="Tahoma"/>
              </a:rPr>
              <a:t>of</a:t>
            </a:r>
            <a:r>
              <a:rPr lang="en-GB" sz="2000" b="0" spc="-15" dirty="0">
                <a:solidFill>
                  <a:srgbClr val="000000"/>
                </a:solidFill>
                <a:latin typeface="+mj-lt"/>
                <a:cs typeface="Tahoma"/>
              </a:rPr>
              <a:t> </a:t>
            </a:r>
            <a:r>
              <a:rPr lang="en-GB" sz="2000" b="0" dirty="0">
                <a:solidFill>
                  <a:srgbClr val="000000"/>
                </a:solidFill>
                <a:latin typeface="+mj-lt"/>
                <a:cs typeface="Tahoma"/>
              </a:rPr>
              <a:t>emotions</a:t>
            </a:r>
            <a:r>
              <a:rPr lang="en-GB" sz="2000" b="0" spc="30" dirty="0">
                <a:solidFill>
                  <a:srgbClr val="000000"/>
                </a:solidFill>
                <a:latin typeface="+mj-lt"/>
                <a:cs typeface="Tahoma"/>
              </a:rPr>
              <a:t> </a:t>
            </a:r>
            <a:r>
              <a:rPr lang="en-GB" sz="2000" b="0" dirty="0">
                <a:solidFill>
                  <a:srgbClr val="000000"/>
                </a:solidFill>
                <a:latin typeface="+mj-lt"/>
                <a:cs typeface="Tahoma"/>
              </a:rPr>
              <a:t>and</a:t>
            </a:r>
            <a:r>
              <a:rPr lang="en-GB" sz="2000" b="0" spc="35" dirty="0">
                <a:solidFill>
                  <a:srgbClr val="000000"/>
                </a:solidFill>
                <a:latin typeface="+mj-lt"/>
                <a:cs typeface="Tahoma"/>
              </a:rPr>
              <a:t> </a:t>
            </a:r>
            <a:r>
              <a:rPr lang="en-GB" sz="2000" b="0" dirty="0">
                <a:solidFill>
                  <a:srgbClr val="000000"/>
                </a:solidFill>
                <a:latin typeface="+mj-lt"/>
                <a:cs typeface="Tahoma"/>
              </a:rPr>
              <a:t>knowing</a:t>
            </a:r>
            <a:r>
              <a:rPr lang="en-GB" sz="2000" b="0" spc="30" dirty="0">
                <a:solidFill>
                  <a:srgbClr val="000000"/>
                </a:solidFill>
                <a:latin typeface="+mj-lt"/>
                <a:cs typeface="Tahoma"/>
              </a:rPr>
              <a:t> </a:t>
            </a:r>
            <a:r>
              <a:rPr lang="en-GB" sz="2000" b="0" dirty="0">
                <a:solidFill>
                  <a:srgbClr val="000000"/>
                </a:solidFill>
                <a:latin typeface="+mj-lt"/>
                <a:cs typeface="Tahoma"/>
              </a:rPr>
              <a:t>how </a:t>
            </a:r>
            <a:r>
              <a:rPr lang="en-GB" sz="2000" b="0" spc="50" dirty="0">
                <a:solidFill>
                  <a:srgbClr val="000000"/>
                </a:solidFill>
                <a:latin typeface="+mj-lt"/>
                <a:cs typeface="Tahoma"/>
              </a:rPr>
              <a:t>to</a:t>
            </a:r>
            <a:r>
              <a:rPr lang="en-GB" sz="2000" b="0" spc="30" dirty="0">
                <a:solidFill>
                  <a:srgbClr val="000000"/>
                </a:solidFill>
                <a:latin typeface="+mj-lt"/>
                <a:cs typeface="Tahoma"/>
              </a:rPr>
              <a:t> </a:t>
            </a:r>
            <a:r>
              <a:rPr lang="en-GB" sz="2000" b="0" dirty="0">
                <a:solidFill>
                  <a:srgbClr val="000000"/>
                </a:solidFill>
                <a:latin typeface="+mj-lt"/>
                <a:cs typeface="Tahoma"/>
              </a:rPr>
              <a:t>respond</a:t>
            </a:r>
            <a:r>
              <a:rPr lang="en-GB" sz="2000" b="0" spc="30" dirty="0">
                <a:solidFill>
                  <a:srgbClr val="000000"/>
                </a:solidFill>
                <a:latin typeface="+mj-lt"/>
                <a:cs typeface="Tahoma"/>
              </a:rPr>
              <a:t> </a:t>
            </a:r>
            <a:r>
              <a:rPr lang="en-GB" sz="2000" b="0" dirty="0">
                <a:solidFill>
                  <a:srgbClr val="000000"/>
                </a:solidFill>
                <a:latin typeface="+mj-lt"/>
                <a:cs typeface="Tahoma"/>
              </a:rPr>
              <a:t>if</a:t>
            </a:r>
            <a:r>
              <a:rPr lang="en-GB" sz="2000" b="0" spc="-35" dirty="0">
                <a:solidFill>
                  <a:srgbClr val="000000"/>
                </a:solidFill>
                <a:latin typeface="+mj-lt"/>
                <a:cs typeface="Tahoma"/>
              </a:rPr>
              <a:t> </a:t>
            </a:r>
            <a:r>
              <a:rPr lang="en-GB" sz="2000" b="0" dirty="0">
                <a:solidFill>
                  <a:srgbClr val="000000"/>
                </a:solidFill>
                <a:latin typeface="+mj-lt"/>
                <a:cs typeface="Tahoma"/>
              </a:rPr>
              <a:t>things</a:t>
            </a:r>
            <a:r>
              <a:rPr lang="en-GB" sz="2000" b="0" spc="30" dirty="0">
                <a:solidFill>
                  <a:srgbClr val="000000"/>
                </a:solidFill>
                <a:latin typeface="+mj-lt"/>
                <a:cs typeface="Tahoma"/>
              </a:rPr>
              <a:t> </a:t>
            </a:r>
            <a:r>
              <a:rPr lang="en-GB" sz="2000" b="0" dirty="0">
                <a:solidFill>
                  <a:srgbClr val="000000"/>
                </a:solidFill>
                <a:latin typeface="+mj-lt"/>
                <a:cs typeface="Tahoma"/>
              </a:rPr>
              <a:t>go</a:t>
            </a:r>
            <a:r>
              <a:rPr lang="en-GB" sz="2000" b="0" spc="30" dirty="0">
                <a:solidFill>
                  <a:srgbClr val="000000"/>
                </a:solidFill>
                <a:latin typeface="+mj-lt"/>
                <a:cs typeface="Tahoma"/>
              </a:rPr>
              <a:t> </a:t>
            </a:r>
            <a:r>
              <a:rPr lang="en-GB" sz="2000" b="0" spc="-10" dirty="0">
                <a:solidFill>
                  <a:srgbClr val="000000"/>
                </a:solidFill>
                <a:latin typeface="+mj-lt"/>
                <a:cs typeface="Tahoma"/>
              </a:rPr>
              <a:t>wrong.</a:t>
            </a:r>
            <a:endParaRPr lang="en-GB" sz="2000" dirty="0">
              <a:latin typeface="+mj-lt"/>
              <a:cs typeface="Tahoma"/>
            </a:endParaRPr>
          </a:p>
          <a:p>
            <a:pPr marL="217170" indent="-180340">
              <a:lnSpc>
                <a:spcPct val="100000"/>
              </a:lnSpc>
              <a:buSzPct val="128571"/>
              <a:buFont typeface="Trebuchet MS"/>
              <a:buChar char="•"/>
              <a:tabLst>
                <a:tab pos="218440" algn="l"/>
              </a:tabLst>
            </a:pPr>
            <a:r>
              <a:rPr lang="en-GB" sz="2000" dirty="0">
                <a:solidFill>
                  <a:srgbClr val="000000"/>
                </a:solidFill>
                <a:latin typeface="+mj-lt"/>
                <a:cs typeface="Tahoma"/>
              </a:rPr>
              <a:t> </a:t>
            </a:r>
            <a:r>
              <a:rPr lang="en-GB" sz="2000" b="0" dirty="0">
                <a:solidFill>
                  <a:srgbClr val="000000"/>
                </a:solidFill>
                <a:latin typeface="+mj-lt"/>
                <a:cs typeface="Tahoma"/>
              </a:rPr>
              <a:t>Developing</a:t>
            </a:r>
            <a:r>
              <a:rPr lang="en-GB" sz="2000" b="0" spc="75" dirty="0">
                <a:solidFill>
                  <a:srgbClr val="000000"/>
                </a:solidFill>
                <a:latin typeface="+mj-lt"/>
                <a:cs typeface="Tahoma"/>
              </a:rPr>
              <a:t> </a:t>
            </a:r>
            <a:r>
              <a:rPr lang="en-GB" sz="2000" b="0" spc="-10" dirty="0">
                <a:solidFill>
                  <a:srgbClr val="000000"/>
                </a:solidFill>
                <a:latin typeface="+mj-lt"/>
                <a:cs typeface="Tahoma"/>
              </a:rPr>
              <a:t>self-</a:t>
            </a:r>
            <a:r>
              <a:rPr lang="en-GB" sz="2000" b="0" dirty="0">
                <a:solidFill>
                  <a:srgbClr val="000000"/>
                </a:solidFill>
                <a:latin typeface="+mj-lt"/>
                <a:cs typeface="Tahoma"/>
              </a:rPr>
              <a:t>advocacy</a:t>
            </a:r>
            <a:r>
              <a:rPr lang="en-GB" sz="2000" b="0" spc="80" dirty="0">
                <a:solidFill>
                  <a:srgbClr val="000000"/>
                </a:solidFill>
                <a:latin typeface="+mj-lt"/>
                <a:cs typeface="Tahoma"/>
              </a:rPr>
              <a:t> </a:t>
            </a:r>
            <a:r>
              <a:rPr lang="en-GB" sz="2000" b="0" dirty="0">
                <a:solidFill>
                  <a:srgbClr val="000000"/>
                </a:solidFill>
                <a:latin typeface="+mj-lt"/>
                <a:cs typeface="Tahoma"/>
              </a:rPr>
              <a:t>and</a:t>
            </a:r>
            <a:r>
              <a:rPr lang="en-GB" sz="2000" b="0" spc="80" dirty="0">
                <a:solidFill>
                  <a:srgbClr val="000000"/>
                </a:solidFill>
                <a:latin typeface="+mj-lt"/>
                <a:cs typeface="Tahoma"/>
              </a:rPr>
              <a:t> </a:t>
            </a:r>
            <a:r>
              <a:rPr lang="en-GB" sz="2000" b="0" dirty="0">
                <a:solidFill>
                  <a:srgbClr val="000000"/>
                </a:solidFill>
                <a:latin typeface="+mj-lt"/>
                <a:cs typeface="Tahoma"/>
              </a:rPr>
              <a:t>problem</a:t>
            </a:r>
            <a:r>
              <a:rPr lang="en-GB" sz="2000" spc="80" dirty="0">
                <a:solidFill>
                  <a:srgbClr val="000000"/>
                </a:solidFill>
                <a:latin typeface="+mj-lt"/>
                <a:cs typeface="Tahoma"/>
              </a:rPr>
              <a:t>-</a:t>
            </a:r>
            <a:r>
              <a:rPr lang="en-GB" sz="2000" b="0" dirty="0">
                <a:solidFill>
                  <a:srgbClr val="000000"/>
                </a:solidFill>
                <a:latin typeface="+mj-lt"/>
                <a:cs typeface="Tahoma"/>
              </a:rPr>
              <a:t>solving</a:t>
            </a:r>
            <a:r>
              <a:rPr lang="en-GB" sz="2000" b="0" spc="80" dirty="0">
                <a:solidFill>
                  <a:srgbClr val="000000"/>
                </a:solidFill>
                <a:latin typeface="+mj-lt"/>
                <a:cs typeface="Tahoma"/>
              </a:rPr>
              <a:t> </a:t>
            </a:r>
            <a:r>
              <a:rPr lang="en-GB" sz="2000" b="0" spc="-10" dirty="0">
                <a:solidFill>
                  <a:srgbClr val="000000"/>
                </a:solidFill>
                <a:latin typeface="+mj-lt"/>
                <a:cs typeface="Tahoma"/>
              </a:rPr>
              <a:t>skills.</a:t>
            </a:r>
            <a:endParaRPr lang="en-GB" sz="2000" dirty="0">
              <a:latin typeface="+mj-lt"/>
              <a:cs typeface="Tahoma"/>
            </a:endParaRPr>
          </a:p>
          <a:p>
            <a:pPr marL="217170" marR="30480" indent="-180340">
              <a:lnSpc>
                <a:spcPct val="101200"/>
              </a:lnSpc>
              <a:buSzPct val="128571"/>
              <a:buFont typeface="Trebuchet MS"/>
              <a:buChar char="•"/>
              <a:tabLst>
                <a:tab pos="218440" algn="l"/>
              </a:tabLst>
            </a:pPr>
            <a:r>
              <a:rPr lang="en-GB" sz="2000" spc="-20" dirty="0">
                <a:solidFill>
                  <a:srgbClr val="000000"/>
                </a:solidFill>
                <a:latin typeface="+mj-lt"/>
                <a:cs typeface="Tahoma"/>
              </a:rPr>
              <a:t> </a:t>
            </a:r>
            <a:r>
              <a:rPr lang="en-GB" sz="2000" b="0" spc="-20" dirty="0">
                <a:solidFill>
                  <a:srgbClr val="000000"/>
                </a:solidFill>
                <a:latin typeface="+mj-lt"/>
                <a:cs typeface="Tahoma"/>
              </a:rPr>
              <a:t>Self-</a:t>
            </a:r>
            <a:r>
              <a:rPr lang="en-GB" sz="2000" b="0" dirty="0">
                <a:solidFill>
                  <a:srgbClr val="000000"/>
                </a:solidFill>
                <a:latin typeface="+mj-lt"/>
                <a:cs typeface="Tahoma"/>
              </a:rPr>
              <a:t>confidence,</a:t>
            </a:r>
            <a:r>
              <a:rPr lang="en-GB" sz="2000" b="0" spc="10" dirty="0">
                <a:solidFill>
                  <a:srgbClr val="000000"/>
                </a:solidFill>
                <a:latin typeface="+mj-lt"/>
                <a:cs typeface="Tahoma"/>
              </a:rPr>
              <a:t> </a:t>
            </a:r>
            <a:r>
              <a:rPr lang="en-GB" sz="2000" b="0" spc="-10" dirty="0">
                <a:solidFill>
                  <a:srgbClr val="000000"/>
                </a:solidFill>
                <a:latin typeface="+mj-lt"/>
                <a:cs typeface="Tahoma"/>
              </a:rPr>
              <a:t>self-</a:t>
            </a:r>
            <a:r>
              <a:rPr lang="en-GB" sz="2000" b="0" dirty="0">
                <a:solidFill>
                  <a:srgbClr val="000000"/>
                </a:solidFill>
                <a:latin typeface="+mj-lt"/>
                <a:cs typeface="Tahoma"/>
              </a:rPr>
              <a:t>efficacy</a:t>
            </a:r>
            <a:r>
              <a:rPr lang="en-GB" sz="2000" b="0" spc="10" dirty="0">
                <a:solidFill>
                  <a:srgbClr val="000000"/>
                </a:solidFill>
                <a:latin typeface="+mj-lt"/>
                <a:cs typeface="Tahoma"/>
              </a:rPr>
              <a:t> </a:t>
            </a:r>
            <a:r>
              <a:rPr lang="en-GB" sz="2000" b="0" dirty="0">
                <a:solidFill>
                  <a:srgbClr val="000000"/>
                </a:solidFill>
                <a:latin typeface="+mj-lt"/>
                <a:cs typeface="Tahoma"/>
              </a:rPr>
              <a:t>and</a:t>
            </a:r>
            <a:r>
              <a:rPr lang="en-GB" sz="2000" b="0" spc="15" dirty="0">
                <a:solidFill>
                  <a:srgbClr val="000000"/>
                </a:solidFill>
                <a:latin typeface="+mj-lt"/>
                <a:cs typeface="Tahoma"/>
              </a:rPr>
              <a:t> </a:t>
            </a:r>
            <a:r>
              <a:rPr lang="en-GB" sz="2000" b="0" spc="-20" dirty="0">
                <a:solidFill>
                  <a:srgbClr val="000000"/>
                </a:solidFill>
                <a:latin typeface="+mj-lt"/>
                <a:cs typeface="Tahoma"/>
              </a:rPr>
              <a:t>agency,</a:t>
            </a:r>
            <a:r>
              <a:rPr lang="en-GB" sz="2000" b="0" spc="10" dirty="0">
                <a:solidFill>
                  <a:srgbClr val="000000"/>
                </a:solidFill>
                <a:latin typeface="+mj-lt"/>
                <a:cs typeface="Tahoma"/>
              </a:rPr>
              <a:t> </a:t>
            </a:r>
            <a:r>
              <a:rPr lang="en-GB" sz="2000" b="0" dirty="0">
                <a:solidFill>
                  <a:srgbClr val="000000"/>
                </a:solidFill>
                <a:latin typeface="+mj-lt"/>
                <a:cs typeface="Tahoma"/>
              </a:rPr>
              <a:t>ensuring</a:t>
            </a:r>
            <a:r>
              <a:rPr lang="en-GB" sz="2000" b="0" spc="15" dirty="0">
                <a:solidFill>
                  <a:srgbClr val="000000"/>
                </a:solidFill>
                <a:latin typeface="+mj-lt"/>
                <a:cs typeface="Tahoma"/>
              </a:rPr>
              <a:t> </a:t>
            </a:r>
            <a:r>
              <a:rPr lang="en-GB" sz="2000" b="0" dirty="0">
                <a:solidFill>
                  <a:srgbClr val="000000"/>
                </a:solidFill>
                <a:latin typeface="+mj-lt"/>
                <a:cs typeface="Tahoma"/>
              </a:rPr>
              <a:t>children</a:t>
            </a:r>
            <a:r>
              <a:rPr lang="en-GB" sz="2000" b="0" spc="10" dirty="0">
                <a:solidFill>
                  <a:srgbClr val="000000"/>
                </a:solidFill>
                <a:latin typeface="+mj-lt"/>
                <a:cs typeface="Tahoma"/>
              </a:rPr>
              <a:t> </a:t>
            </a:r>
            <a:r>
              <a:rPr lang="en-GB" sz="2000" b="0" dirty="0">
                <a:solidFill>
                  <a:srgbClr val="000000"/>
                </a:solidFill>
                <a:latin typeface="+mj-lt"/>
                <a:cs typeface="Tahoma"/>
              </a:rPr>
              <a:t>and</a:t>
            </a:r>
            <a:r>
              <a:rPr lang="en-GB" sz="2000" b="0" spc="15" dirty="0">
                <a:solidFill>
                  <a:srgbClr val="000000"/>
                </a:solidFill>
                <a:latin typeface="+mj-lt"/>
                <a:cs typeface="Tahoma"/>
              </a:rPr>
              <a:t> </a:t>
            </a:r>
            <a:r>
              <a:rPr lang="en-GB" sz="2000" b="0" dirty="0">
                <a:solidFill>
                  <a:srgbClr val="000000"/>
                </a:solidFill>
                <a:latin typeface="+mj-lt"/>
                <a:cs typeface="Tahoma"/>
              </a:rPr>
              <a:t>young</a:t>
            </a:r>
            <a:r>
              <a:rPr lang="en-GB" sz="2000" b="0" spc="10" dirty="0">
                <a:solidFill>
                  <a:srgbClr val="000000"/>
                </a:solidFill>
                <a:latin typeface="+mj-lt"/>
                <a:cs typeface="Tahoma"/>
              </a:rPr>
              <a:t> </a:t>
            </a:r>
            <a:r>
              <a:rPr lang="en-GB" sz="2000" b="0" spc="-10" dirty="0">
                <a:solidFill>
                  <a:srgbClr val="000000"/>
                </a:solidFill>
                <a:latin typeface="+mj-lt"/>
                <a:cs typeface="Tahoma"/>
              </a:rPr>
              <a:t>people </a:t>
            </a:r>
            <a:r>
              <a:rPr lang="en-GB" sz="2000" b="0" dirty="0">
                <a:solidFill>
                  <a:srgbClr val="000000"/>
                </a:solidFill>
                <a:latin typeface="+mj-lt"/>
                <a:cs typeface="Tahoma"/>
              </a:rPr>
              <a:t>with</a:t>
            </a:r>
            <a:r>
              <a:rPr lang="en-GB" sz="2000" b="0" spc="35" dirty="0">
                <a:solidFill>
                  <a:srgbClr val="000000"/>
                </a:solidFill>
                <a:latin typeface="+mj-lt"/>
                <a:cs typeface="Tahoma"/>
              </a:rPr>
              <a:t> </a:t>
            </a:r>
            <a:r>
              <a:rPr lang="en-GB" sz="2000" b="0" dirty="0">
                <a:solidFill>
                  <a:srgbClr val="000000"/>
                </a:solidFill>
                <a:latin typeface="+mj-lt"/>
                <a:cs typeface="Tahoma"/>
              </a:rPr>
              <a:t>vision</a:t>
            </a:r>
            <a:r>
              <a:rPr lang="en-GB" sz="2000" b="0" spc="35" dirty="0">
                <a:solidFill>
                  <a:srgbClr val="000000"/>
                </a:solidFill>
                <a:latin typeface="+mj-lt"/>
                <a:cs typeface="Tahoma"/>
              </a:rPr>
              <a:t> </a:t>
            </a:r>
            <a:r>
              <a:rPr lang="en-GB" sz="2000" b="0" dirty="0">
                <a:solidFill>
                  <a:srgbClr val="000000"/>
                </a:solidFill>
                <a:latin typeface="+mj-lt"/>
                <a:cs typeface="Tahoma"/>
              </a:rPr>
              <a:t>impairment</a:t>
            </a:r>
            <a:r>
              <a:rPr lang="en-GB" sz="2000" b="0" spc="40" dirty="0">
                <a:solidFill>
                  <a:srgbClr val="000000"/>
                </a:solidFill>
                <a:latin typeface="+mj-lt"/>
                <a:cs typeface="Tahoma"/>
              </a:rPr>
              <a:t> </a:t>
            </a:r>
            <a:r>
              <a:rPr lang="en-GB" sz="2000" b="0" dirty="0">
                <a:solidFill>
                  <a:srgbClr val="000000"/>
                </a:solidFill>
                <a:latin typeface="+mj-lt"/>
                <a:cs typeface="Tahoma"/>
              </a:rPr>
              <a:t>feel</a:t>
            </a:r>
            <a:r>
              <a:rPr lang="en-GB" sz="2000" b="0" spc="5" dirty="0">
                <a:solidFill>
                  <a:srgbClr val="000000"/>
                </a:solidFill>
                <a:latin typeface="+mj-lt"/>
                <a:cs typeface="Tahoma"/>
              </a:rPr>
              <a:t> </a:t>
            </a:r>
            <a:r>
              <a:rPr lang="en-GB" sz="2000" b="0" dirty="0">
                <a:solidFill>
                  <a:srgbClr val="000000"/>
                </a:solidFill>
                <a:latin typeface="+mj-lt"/>
                <a:cs typeface="Tahoma"/>
              </a:rPr>
              <a:t>that</a:t>
            </a:r>
            <a:r>
              <a:rPr lang="en-GB" sz="2000" b="0" spc="5" dirty="0">
                <a:solidFill>
                  <a:srgbClr val="000000"/>
                </a:solidFill>
                <a:latin typeface="+mj-lt"/>
                <a:cs typeface="Tahoma"/>
              </a:rPr>
              <a:t> </a:t>
            </a:r>
            <a:r>
              <a:rPr lang="en-GB" sz="2000" b="0" dirty="0">
                <a:solidFill>
                  <a:srgbClr val="000000"/>
                </a:solidFill>
                <a:latin typeface="+mj-lt"/>
                <a:cs typeface="Tahoma"/>
              </a:rPr>
              <a:t>they</a:t>
            </a:r>
            <a:r>
              <a:rPr lang="en-GB" sz="2000" b="0" spc="35" dirty="0">
                <a:solidFill>
                  <a:srgbClr val="000000"/>
                </a:solidFill>
                <a:latin typeface="+mj-lt"/>
                <a:cs typeface="Tahoma"/>
              </a:rPr>
              <a:t> </a:t>
            </a:r>
            <a:r>
              <a:rPr lang="en-GB" sz="2000" b="0" dirty="0">
                <a:solidFill>
                  <a:srgbClr val="000000"/>
                </a:solidFill>
                <a:latin typeface="+mj-lt"/>
                <a:cs typeface="Tahoma"/>
              </a:rPr>
              <a:t>can</a:t>
            </a:r>
            <a:r>
              <a:rPr lang="en-GB" sz="2000" b="0" spc="40" dirty="0">
                <a:solidFill>
                  <a:srgbClr val="000000"/>
                </a:solidFill>
                <a:latin typeface="+mj-lt"/>
                <a:cs typeface="Tahoma"/>
              </a:rPr>
              <a:t> </a:t>
            </a:r>
            <a:r>
              <a:rPr lang="en-GB" sz="2000" b="0" dirty="0">
                <a:solidFill>
                  <a:srgbClr val="000000"/>
                </a:solidFill>
                <a:latin typeface="+mj-lt"/>
                <a:cs typeface="Tahoma"/>
              </a:rPr>
              <a:t>have</a:t>
            </a:r>
            <a:r>
              <a:rPr lang="en-GB" sz="2000" b="0" spc="35" dirty="0">
                <a:solidFill>
                  <a:srgbClr val="000000"/>
                </a:solidFill>
                <a:latin typeface="+mj-lt"/>
                <a:cs typeface="Tahoma"/>
              </a:rPr>
              <a:t> </a:t>
            </a:r>
            <a:r>
              <a:rPr lang="en-GB" sz="2000" b="0" dirty="0">
                <a:solidFill>
                  <a:srgbClr val="000000"/>
                </a:solidFill>
                <a:latin typeface="+mj-lt"/>
                <a:cs typeface="Tahoma"/>
              </a:rPr>
              <a:t>an</a:t>
            </a:r>
            <a:r>
              <a:rPr lang="en-GB" sz="2000" b="0" spc="35" dirty="0">
                <a:solidFill>
                  <a:srgbClr val="000000"/>
                </a:solidFill>
                <a:latin typeface="+mj-lt"/>
                <a:cs typeface="Tahoma"/>
              </a:rPr>
              <a:t> </a:t>
            </a:r>
            <a:r>
              <a:rPr lang="en-GB" sz="2000" b="0" dirty="0">
                <a:solidFill>
                  <a:srgbClr val="000000"/>
                </a:solidFill>
                <a:latin typeface="+mj-lt"/>
                <a:cs typeface="Tahoma"/>
              </a:rPr>
              <a:t>influence</a:t>
            </a:r>
            <a:r>
              <a:rPr lang="en-GB" sz="2000" b="0" spc="40" dirty="0">
                <a:solidFill>
                  <a:srgbClr val="000000"/>
                </a:solidFill>
                <a:latin typeface="+mj-lt"/>
                <a:cs typeface="Tahoma"/>
              </a:rPr>
              <a:t> </a:t>
            </a:r>
            <a:r>
              <a:rPr lang="en-GB" sz="2000" b="0" dirty="0">
                <a:solidFill>
                  <a:srgbClr val="000000"/>
                </a:solidFill>
                <a:latin typeface="+mj-lt"/>
                <a:cs typeface="Tahoma"/>
              </a:rPr>
              <a:t>and</a:t>
            </a:r>
            <a:r>
              <a:rPr lang="en-GB" sz="2000" b="0" spc="35" dirty="0">
                <a:solidFill>
                  <a:srgbClr val="000000"/>
                </a:solidFill>
                <a:latin typeface="+mj-lt"/>
                <a:cs typeface="Tahoma"/>
              </a:rPr>
              <a:t> </a:t>
            </a:r>
            <a:r>
              <a:rPr lang="en-GB" sz="2000" b="0" dirty="0">
                <a:solidFill>
                  <a:srgbClr val="000000"/>
                </a:solidFill>
                <a:latin typeface="+mj-lt"/>
                <a:cs typeface="Tahoma"/>
              </a:rPr>
              <a:t>impact</a:t>
            </a:r>
            <a:r>
              <a:rPr lang="en-GB" sz="2000" b="0" spc="35" dirty="0">
                <a:solidFill>
                  <a:srgbClr val="000000"/>
                </a:solidFill>
                <a:latin typeface="+mj-lt"/>
                <a:cs typeface="Tahoma"/>
              </a:rPr>
              <a:t> </a:t>
            </a:r>
            <a:r>
              <a:rPr lang="en-GB" sz="2000" b="0" spc="-25" dirty="0">
                <a:solidFill>
                  <a:srgbClr val="000000"/>
                </a:solidFill>
                <a:latin typeface="+mj-lt"/>
                <a:cs typeface="Tahoma"/>
              </a:rPr>
              <a:t>on </a:t>
            </a:r>
            <a:r>
              <a:rPr lang="en-GB" sz="2000" b="0" dirty="0">
                <a:solidFill>
                  <a:srgbClr val="000000"/>
                </a:solidFill>
                <a:latin typeface="+mj-lt"/>
                <a:cs typeface="Tahoma"/>
              </a:rPr>
              <a:t>their</a:t>
            </a:r>
            <a:r>
              <a:rPr lang="en-GB" sz="2000" b="0" spc="-15" dirty="0">
                <a:solidFill>
                  <a:srgbClr val="000000"/>
                </a:solidFill>
                <a:latin typeface="+mj-lt"/>
                <a:cs typeface="Tahoma"/>
              </a:rPr>
              <a:t> </a:t>
            </a:r>
            <a:r>
              <a:rPr lang="en-GB" sz="2000" b="0" dirty="0">
                <a:solidFill>
                  <a:srgbClr val="000000"/>
                </a:solidFill>
                <a:latin typeface="+mj-lt"/>
                <a:cs typeface="Tahoma"/>
              </a:rPr>
              <a:t>world</a:t>
            </a:r>
            <a:r>
              <a:rPr lang="en-GB" sz="2000" b="0" spc="35" dirty="0">
                <a:solidFill>
                  <a:srgbClr val="000000"/>
                </a:solidFill>
                <a:latin typeface="+mj-lt"/>
                <a:cs typeface="Tahoma"/>
              </a:rPr>
              <a:t> </a:t>
            </a:r>
            <a:r>
              <a:rPr lang="en-GB" sz="2000" b="0" dirty="0">
                <a:solidFill>
                  <a:srgbClr val="000000"/>
                </a:solidFill>
                <a:latin typeface="+mj-lt"/>
                <a:cs typeface="Tahoma"/>
              </a:rPr>
              <a:t>and</a:t>
            </a:r>
            <a:r>
              <a:rPr lang="en-GB" sz="2000" b="0" spc="35" dirty="0">
                <a:solidFill>
                  <a:srgbClr val="000000"/>
                </a:solidFill>
                <a:latin typeface="+mj-lt"/>
                <a:cs typeface="Tahoma"/>
              </a:rPr>
              <a:t> </a:t>
            </a:r>
            <a:r>
              <a:rPr lang="en-GB" sz="2000" b="0" dirty="0">
                <a:solidFill>
                  <a:srgbClr val="000000"/>
                </a:solidFill>
                <a:latin typeface="+mj-lt"/>
                <a:cs typeface="Tahoma"/>
              </a:rPr>
              <a:t>on the</a:t>
            </a:r>
            <a:r>
              <a:rPr lang="en-GB" sz="2000" b="0" spc="35" dirty="0">
                <a:solidFill>
                  <a:srgbClr val="000000"/>
                </a:solidFill>
                <a:latin typeface="+mj-lt"/>
                <a:cs typeface="Tahoma"/>
              </a:rPr>
              <a:t> </a:t>
            </a:r>
            <a:r>
              <a:rPr lang="en-GB" sz="2000" b="0" dirty="0">
                <a:solidFill>
                  <a:srgbClr val="000000"/>
                </a:solidFill>
                <a:latin typeface="+mj-lt"/>
                <a:cs typeface="Tahoma"/>
              </a:rPr>
              <a:t>decisions</a:t>
            </a:r>
            <a:r>
              <a:rPr lang="en-GB" sz="2000" b="0" spc="5" dirty="0">
                <a:solidFill>
                  <a:srgbClr val="000000"/>
                </a:solidFill>
                <a:latin typeface="+mj-lt"/>
                <a:cs typeface="Tahoma"/>
              </a:rPr>
              <a:t> </a:t>
            </a:r>
            <a:r>
              <a:rPr lang="en-GB" sz="2000" b="0" dirty="0">
                <a:solidFill>
                  <a:srgbClr val="000000"/>
                </a:solidFill>
                <a:latin typeface="+mj-lt"/>
                <a:cs typeface="Tahoma"/>
              </a:rPr>
              <a:t>that</a:t>
            </a:r>
            <a:r>
              <a:rPr lang="en-GB" sz="2000" b="0" spc="35" dirty="0">
                <a:solidFill>
                  <a:srgbClr val="000000"/>
                </a:solidFill>
                <a:latin typeface="+mj-lt"/>
                <a:cs typeface="Tahoma"/>
              </a:rPr>
              <a:t> </a:t>
            </a:r>
            <a:r>
              <a:rPr lang="en-GB" sz="2000" b="0" spc="-10" dirty="0">
                <a:solidFill>
                  <a:srgbClr val="000000"/>
                </a:solidFill>
                <a:latin typeface="+mj-lt"/>
                <a:cs typeface="Tahoma"/>
              </a:rPr>
              <a:t>are</a:t>
            </a:r>
            <a:r>
              <a:rPr lang="en-GB" sz="2000" b="0" spc="35" dirty="0">
                <a:solidFill>
                  <a:srgbClr val="000000"/>
                </a:solidFill>
                <a:latin typeface="+mj-lt"/>
                <a:cs typeface="Tahoma"/>
              </a:rPr>
              <a:t> </a:t>
            </a:r>
            <a:r>
              <a:rPr lang="en-GB" sz="2000" b="0" dirty="0">
                <a:solidFill>
                  <a:srgbClr val="000000"/>
                </a:solidFill>
                <a:latin typeface="+mj-lt"/>
                <a:cs typeface="Tahoma"/>
              </a:rPr>
              <a:t>made</a:t>
            </a:r>
            <a:r>
              <a:rPr lang="en-GB" sz="2000" b="0" spc="35" dirty="0">
                <a:solidFill>
                  <a:srgbClr val="000000"/>
                </a:solidFill>
                <a:latin typeface="+mj-lt"/>
                <a:cs typeface="Tahoma"/>
              </a:rPr>
              <a:t> </a:t>
            </a:r>
            <a:r>
              <a:rPr lang="en-GB" sz="2000" b="0" dirty="0">
                <a:solidFill>
                  <a:srgbClr val="000000"/>
                </a:solidFill>
                <a:latin typeface="+mj-lt"/>
                <a:cs typeface="Tahoma"/>
              </a:rPr>
              <a:t>regarding</a:t>
            </a:r>
            <a:r>
              <a:rPr lang="en-GB" sz="2000" b="0" spc="5" dirty="0">
                <a:solidFill>
                  <a:srgbClr val="000000"/>
                </a:solidFill>
                <a:latin typeface="+mj-lt"/>
                <a:cs typeface="Tahoma"/>
              </a:rPr>
              <a:t> </a:t>
            </a:r>
            <a:r>
              <a:rPr lang="en-GB" sz="2000" b="0" dirty="0">
                <a:solidFill>
                  <a:srgbClr val="000000"/>
                </a:solidFill>
                <a:latin typeface="+mj-lt"/>
                <a:cs typeface="Tahoma"/>
              </a:rPr>
              <a:t>their</a:t>
            </a:r>
            <a:r>
              <a:rPr lang="en-GB" sz="2000" b="0" spc="-15" dirty="0">
                <a:solidFill>
                  <a:srgbClr val="000000"/>
                </a:solidFill>
                <a:latin typeface="+mj-lt"/>
                <a:cs typeface="Tahoma"/>
              </a:rPr>
              <a:t> </a:t>
            </a:r>
            <a:r>
              <a:rPr lang="en-GB" sz="2000" b="0" dirty="0">
                <a:solidFill>
                  <a:srgbClr val="000000"/>
                </a:solidFill>
                <a:latin typeface="+mj-lt"/>
                <a:cs typeface="Tahoma"/>
              </a:rPr>
              <a:t>education</a:t>
            </a:r>
            <a:r>
              <a:rPr lang="en-GB" sz="2000" b="0" spc="35" dirty="0">
                <a:solidFill>
                  <a:srgbClr val="000000"/>
                </a:solidFill>
                <a:latin typeface="+mj-lt"/>
                <a:cs typeface="Tahoma"/>
              </a:rPr>
              <a:t> </a:t>
            </a:r>
            <a:r>
              <a:rPr lang="en-GB" sz="2000" b="0" spc="-25" dirty="0">
                <a:solidFill>
                  <a:srgbClr val="000000"/>
                </a:solidFill>
                <a:latin typeface="+mj-lt"/>
                <a:cs typeface="Tahoma"/>
              </a:rPr>
              <a:t>and </a:t>
            </a:r>
            <a:r>
              <a:rPr lang="en-GB" sz="2000" b="0" spc="-10" dirty="0">
                <a:solidFill>
                  <a:srgbClr val="000000"/>
                </a:solidFill>
                <a:latin typeface="+mj-lt"/>
                <a:cs typeface="Tahoma"/>
              </a:rPr>
              <a:t>life.</a:t>
            </a:r>
            <a:endParaRPr lang="en-GB" sz="2000" dirty="0">
              <a:latin typeface="+mj-lt"/>
              <a:cs typeface="Tahoma"/>
            </a:endParaRPr>
          </a:p>
          <a:p>
            <a:pPr marL="342900" lvl="0" indent="-342900">
              <a:lnSpc>
                <a:spcPct val="107000"/>
              </a:lnSpc>
              <a:buFont typeface="Symbol" panose="05050102010706020507" pitchFamily="18" charset="2"/>
              <a:buChar char=""/>
            </a:pP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lnSpc>
                <a:spcPct val="107000"/>
              </a:lnSpc>
              <a:buNone/>
            </a:pP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indent="0">
              <a:lnSpc>
                <a:spcPct val="107000"/>
              </a:lnSpc>
              <a:spcAft>
                <a:spcPts val="800"/>
              </a:spcAft>
              <a:buNone/>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532583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effectLst/>
                <a:latin typeface="Arial"/>
                <a:ea typeface="Times New Roman" panose="02020603050405020304" pitchFamily="18" charset="0"/>
                <a:cs typeface="Times New Roman"/>
              </a:rPr>
              <a:t>Examples of targeted intervention approaches for Area 9 listed in CFVI to reduce barriers</a:t>
            </a:r>
            <a:r>
              <a:rPr lang="en-GB" sz="3000" dirty="0">
                <a:latin typeface="Arial"/>
                <a:ea typeface="Times New Roman" panose="02020603050405020304" pitchFamily="18" charset="0"/>
                <a:cs typeface="Times New Roman"/>
              </a:rPr>
              <a:t> (2)</a:t>
            </a:r>
            <a:endParaRPr lang="en-GB" sz="3000" dirty="0"/>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361440" y="1872456"/>
            <a:ext cx="8778240" cy="4351338"/>
          </a:xfrm>
        </p:spPr>
        <p:txBody>
          <a:bodyPr vert="horz" lIns="91440" tIns="45720" rIns="91440" bIns="45720" rtlCol="0" anchor="t">
            <a:normAutofit fontScale="92500" lnSpcReduction="10000"/>
          </a:bodyPr>
          <a:lstStyle/>
          <a:p>
            <a:pPr marL="217170" indent="-180340">
              <a:lnSpc>
                <a:spcPct val="100000"/>
              </a:lnSpc>
              <a:buSzPct val="128571"/>
              <a:buFont typeface="Trebuchet MS"/>
              <a:buChar char="•"/>
              <a:tabLst>
                <a:tab pos="218440" algn="l"/>
              </a:tabLst>
            </a:pPr>
            <a:r>
              <a:rPr lang="en-GB" sz="2000" spc="-25" dirty="0">
                <a:solidFill>
                  <a:srgbClr val="000000"/>
                </a:solidFill>
                <a:latin typeface="Arial"/>
                <a:cs typeface="Tahoma"/>
              </a:rPr>
              <a:t> </a:t>
            </a:r>
            <a:r>
              <a:rPr lang="en-GB" sz="2000" b="0" spc="-25" dirty="0">
                <a:solidFill>
                  <a:srgbClr val="000000"/>
                </a:solidFill>
                <a:latin typeface="Arial"/>
                <a:cs typeface="Tahoma"/>
              </a:rPr>
              <a:t>Self-</a:t>
            </a:r>
            <a:r>
              <a:rPr lang="en-GB" sz="2000" b="0" spc="-30" dirty="0">
                <a:solidFill>
                  <a:srgbClr val="000000"/>
                </a:solidFill>
                <a:latin typeface="Arial"/>
                <a:cs typeface="Tahoma"/>
              </a:rPr>
              <a:t>awareness,</a:t>
            </a:r>
            <a:r>
              <a:rPr lang="en-GB" sz="2000" b="0" spc="25" dirty="0">
                <a:solidFill>
                  <a:srgbClr val="000000"/>
                </a:solidFill>
                <a:latin typeface="Arial"/>
                <a:cs typeface="Tahoma"/>
              </a:rPr>
              <a:t> </a:t>
            </a:r>
            <a:r>
              <a:rPr lang="en-GB" sz="2000" b="0" spc="-50" dirty="0">
                <a:solidFill>
                  <a:srgbClr val="000000"/>
                </a:solidFill>
                <a:latin typeface="Arial"/>
                <a:cs typeface="Tahoma"/>
              </a:rPr>
              <a:t>e.g.</a:t>
            </a:r>
            <a:r>
              <a:rPr lang="en-GB" sz="2000" b="0" spc="25" dirty="0">
                <a:solidFill>
                  <a:srgbClr val="000000"/>
                </a:solidFill>
                <a:latin typeface="Arial"/>
                <a:cs typeface="Tahoma"/>
              </a:rPr>
              <a:t> </a:t>
            </a:r>
            <a:r>
              <a:rPr lang="en-GB" sz="2000" b="0" dirty="0">
                <a:solidFill>
                  <a:srgbClr val="000000"/>
                </a:solidFill>
                <a:latin typeface="Arial"/>
                <a:cs typeface="Tahoma"/>
              </a:rPr>
              <a:t>recognising</a:t>
            </a:r>
            <a:r>
              <a:rPr lang="en-GB" sz="2000" b="0" spc="25" dirty="0">
                <a:solidFill>
                  <a:srgbClr val="000000"/>
                </a:solidFill>
                <a:latin typeface="Arial"/>
                <a:cs typeface="Tahoma"/>
              </a:rPr>
              <a:t> </a:t>
            </a:r>
            <a:r>
              <a:rPr lang="en-GB" sz="2000" b="0" dirty="0">
                <a:solidFill>
                  <a:srgbClr val="000000"/>
                </a:solidFill>
                <a:latin typeface="Arial"/>
                <a:cs typeface="Tahoma"/>
              </a:rPr>
              <a:t>and</a:t>
            </a:r>
            <a:r>
              <a:rPr lang="en-GB" sz="2000" b="0" spc="30" dirty="0">
                <a:solidFill>
                  <a:srgbClr val="000000"/>
                </a:solidFill>
                <a:latin typeface="Arial"/>
                <a:cs typeface="Tahoma"/>
              </a:rPr>
              <a:t> </a:t>
            </a:r>
            <a:r>
              <a:rPr lang="en-GB" sz="2000" b="0" dirty="0">
                <a:solidFill>
                  <a:srgbClr val="000000"/>
                </a:solidFill>
                <a:latin typeface="Arial"/>
                <a:cs typeface="Tahoma"/>
              </a:rPr>
              <a:t>understanding</a:t>
            </a:r>
            <a:r>
              <a:rPr lang="en-GB" sz="2000" b="0" spc="25" dirty="0">
                <a:solidFill>
                  <a:srgbClr val="000000"/>
                </a:solidFill>
                <a:latin typeface="Arial"/>
                <a:cs typeface="Tahoma"/>
              </a:rPr>
              <a:t> </a:t>
            </a:r>
            <a:r>
              <a:rPr lang="en-GB" sz="2000" b="0" dirty="0">
                <a:solidFill>
                  <a:srgbClr val="000000"/>
                </a:solidFill>
                <a:latin typeface="Arial"/>
                <a:cs typeface="Tahoma"/>
              </a:rPr>
              <a:t>anxiety</a:t>
            </a:r>
            <a:r>
              <a:rPr lang="en-GB" sz="2000" b="0" spc="25" dirty="0">
                <a:solidFill>
                  <a:srgbClr val="000000"/>
                </a:solidFill>
                <a:latin typeface="Arial"/>
                <a:cs typeface="Tahoma"/>
              </a:rPr>
              <a:t> </a:t>
            </a:r>
            <a:r>
              <a:rPr lang="en-GB" sz="2000" b="0" dirty="0">
                <a:solidFill>
                  <a:srgbClr val="000000"/>
                </a:solidFill>
                <a:latin typeface="Arial"/>
                <a:cs typeface="Tahoma"/>
              </a:rPr>
              <a:t>and</a:t>
            </a:r>
            <a:r>
              <a:rPr lang="en-GB" sz="2000" b="0" spc="25" dirty="0">
                <a:solidFill>
                  <a:srgbClr val="000000"/>
                </a:solidFill>
                <a:latin typeface="Arial"/>
                <a:cs typeface="Tahoma"/>
              </a:rPr>
              <a:t> </a:t>
            </a:r>
            <a:r>
              <a:rPr lang="en-GB" sz="2000" b="0" spc="-10" dirty="0">
                <a:solidFill>
                  <a:srgbClr val="000000"/>
                </a:solidFill>
                <a:latin typeface="Arial"/>
                <a:cs typeface="Tahoma"/>
              </a:rPr>
              <a:t>depression.</a:t>
            </a:r>
            <a:endParaRPr lang="en-GB" sz="2000" dirty="0">
              <a:latin typeface="Arial"/>
              <a:cs typeface="Tahoma"/>
            </a:endParaRPr>
          </a:p>
          <a:p>
            <a:pPr marL="217170" indent="-180340">
              <a:lnSpc>
                <a:spcPct val="100000"/>
              </a:lnSpc>
              <a:buSzPct val="128571"/>
              <a:buFont typeface="Trebuchet MS"/>
              <a:buChar char="•"/>
              <a:tabLst>
                <a:tab pos="218440" algn="l"/>
              </a:tabLst>
            </a:pPr>
            <a:r>
              <a:rPr lang="en-GB" sz="2000" spc="-25" dirty="0">
                <a:solidFill>
                  <a:srgbClr val="000000"/>
                </a:solidFill>
                <a:latin typeface="Arial"/>
                <a:cs typeface="Tahoma"/>
              </a:rPr>
              <a:t> </a:t>
            </a:r>
            <a:r>
              <a:rPr lang="en-GB" sz="2000" b="0" spc="-25" dirty="0">
                <a:solidFill>
                  <a:srgbClr val="000000"/>
                </a:solidFill>
                <a:latin typeface="Arial"/>
                <a:cs typeface="Tahoma"/>
              </a:rPr>
              <a:t>Self-</a:t>
            </a:r>
            <a:r>
              <a:rPr lang="en-GB" sz="2000" b="0" spc="-10" dirty="0">
                <a:solidFill>
                  <a:srgbClr val="000000"/>
                </a:solidFill>
                <a:latin typeface="Arial"/>
                <a:cs typeface="Tahoma"/>
              </a:rPr>
              <a:t>esteem,</a:t>
            </a:r>
            <a:r>
              <a:rPr lang="en-GB" sz="2000" b="0" spc="65" dirty="0">
                <a:solidFill>
                  <a:srgbClr val="000000"/>
                </a:solidFill>
                <a:latin typeface="Arial"/>
                <a:cs typeface="Tahoma"/>
              </a:rPr>
              <a:t> </a:t>
            </a:r>
            <a:r>
              <a:rPr lang="en-GB" sz="2000" b="0" dirty="0">
                <a:solidFill>
                  <a:srgbClr val="000000"/>
                </a:solidFill>
                <a:latin typeface="Arial"/>
                <a:cs typeface="Tahoma"/>
              </a:rPr>
              <a:t>recognition</a:t>
            </a:r>
            <a:r>
              <a:rPr lang="en-GB" sz="2000" b="0" spc="65" dirty="0">
                <a:solidFill>
                  <a:srgbClr val="000000"/>
                </a:solidFill>
                <a:latin typeface="Arial"/>
                <a:cs typeface="Tahoma"/>
              </a:rPr>
              <a:t> </a:t>
            </a:r>
            <a:r>
              <a:rPr lang="en-GB" sz="2000" b="0" dirty="0">
                <a:solidFill>
                  <a:srgbClr val="000000"/>
                </a:solidFill>
                <a:latin typeface="Arial"/>
                <a:cs typeface="Tahoma"/>
              </a:rPr>
              <a:t>of</a:t>
            </a:r>
            <a:r>
              <a:rPr lang="en-GB" sz="2000" b="0" spc="20" dirty="0">
                <a:solidFill>
                  <a:srgbClr val="000000"/>
                </a:solidFill>
                <a:latin typeface="Arial"/>
                <a:cs typeface="Tahoma"/>
              </a:rPr>
              <a:t> </a:t>
            </a:r>
            <a:r>
              <a:rPr lang="en-GB" sz="2000" b="0" spc="-10" dirty="0">
                <a:solidFill>
                  <a:srgbClr val="000000"/>
                </a:solidFill>
                <a:latin typeface="Arial"/>
                <a:cs typeface="Tahoma"/>
              </a:rPr>
              <a:t>strengths.</a:t>
            </a:r>
            <a:endParaRPr lang="en-GB" sz="2000" dirty="0">
              <a:latin typeface="Arial"/>
              <a:cs typeface="Tahoma"/>
            </a:endParaRPr>
          </a:p>
          <a:p>
            <a:pPr marL="217170" marR="462915" indent="-180340">
              <a:lnSpc>
                <a:spcPct val="101200"/>
              </a:lnSpc>
              <a:buSzPct val="128571"/>
              <a:buFont typeface="Trebuchet MS"/>
              <a:buChar char="•"/>
              <a:tabLst>
                <a:tab pos="218440" algn="l"/>
              </a:tabLst>
            </a:pPr>
            <a:r>
              <a:rPr lang="en-GB" sz="2000" dirty="0">
                <a:solidFill>
                  <a:srgbClr val="000000"/>
                </a:solidFill>
                <a:latin typeface="Arial"/>
                <a:cs typeface="Tahoma"/>
              </a:rPr>
              <a:t> </a:t>
            </a:r>
            <a:r>
              <a:rPr lang="en-GB" sz="2000" b="0" dirty="0">
                <a:solidFill>
                  <a:srgbClr val="000000"/>
                </a:solidFill>
                <a:latin typeface="Arial"/>
                <a:cs typeface="Tahoma"/>
              </a:rPr>
              <a:t>Social</a:t>
            </a:r>
            <a:r>
              <a:rPr lang="en-GB" sz="2000" b="0" spc="20" dirty="0">
                <a:solidFill>
                  <a:srgbClr val="000000"/>
                </a:solidFill>
                <a:latin typeface="Arial"/>
                <a:cs typeface="Tahoma"/>
              </a:rPr>
              <a:t> </a:t>
            </a:r>
            <a:r>
              <a:rPr lang="en-GB" sz="2000" b="0" spc="-10" dirty="0">
                <a:solidFill>
                  <a:srgbClr val="000000"/>
                </a:solidFill>
                <a:latin typeface="Arial"/>
                <a:cs typeface="Tahoma"/>
              </a:rPr>
              <a:t>skills,</a:t>
            </a:r>
            <a:r>
              <a:rPr lang="en-GB" sz="2000" b="0" spc="20" dirty="0">
                <a:solidFill>
                  <a:srgbClr val="000000"/>
                </a:solidFill>
                <a:latin typeface="Arial"/>
                <a:cs typeface="Tahoma"/>
              </a:rPr>
              <a:t> </a:t>
            </a:r>
            <a:r>
              <a:rPr lang="en-GB" sz="2000" b="0" dirty="0">
                <a:solidFill>
                  <a:srgbClr val="000000"/>
                </a:solidFill>
                <a:latin typeface="Arial"/>
                <a:cs typeface="Tahoma"/>
              </a:rPr>
              <a:t>including</a:t>
            </a:r>
            <a:r>
              <a:rPr lang="en-GB" sz="2000" b="0" spc="20" dirty="0">
                <a:solidFill>
                  <a:srgbClr val="000000"/>
                </a:solidFill>
                <a:latin typeface="Arial"/>
                <a:cs typeface="Tahoma"/>
              </a:rPr>
              <a:t> </a:t>
            </a:r>
            <a:r>
              <a:rPr lang="en-GB" sz="2000" b="0" spc="-25" dirty="0">
                <a:solidFill>
                  <a:srgbClr val="000000"/>
                </a:solidFill>
                <a:latin typeface="Arial"/>
                <a:cs typeface="Tahoma"/>
              </a:rPr>
              <a:t>awareness</a:t>
            </a:r>
            <a:r>
              <a:rPr lang="en-GB" sz="2000" b="0" spc="20" dirty="0">
                <a:solidFill>
                  <a:srgbClr val="000000"/>
                </a:solidFill>
                <a:latin typeface="Arial"/>
                <a:cs typeface="Tahoma"/>
              </a:rPr>
              <a:t> </a:t>
            </a:r>
            <a:r>
              <a:rPr lang="en-GB" sz="2000" b="0" dirty="0">
                <a:solidFill>
                  <a:srgbClr val="000000"/>
                </a:solidFill>
                <a:latin typeface="Arial"/>
                <a:cs typeface="Tahoma"/>
              </a:rPr>
              <a:t>of</a:t>
            </a:r>
            <a:r>
              <a:rPr lang="en-GB" sz="2000" b="0" spc="-20" dirty="0">
                <a:solidFill>
                  <a:srgbClr val="000000"/>
                </a:solidFill>
                <a:latin typeface="Arial"/>
                <a:cs typeface="Tahoma"/>
              </a:rPr>
              <a:t> </a:t>
            </a:r>
            <a:r>
              <a:rPr lang="en-GB" sz="2000" b="0" dirty="0">
                <a:solidFill>
                  <a:srgbClr val="000000"/>
                </a:solidFill>
                <a:latin typeface="Arial"/>
                <a:cs typeface="Tahoma"/>
              </a:rPr>
              <a:t>social</a:t>
            </a:r>
            <a:r>
              <a:rPr lang="en-GB" sz="2000" b="0" spc="20" dirty="0">
                <a:solidFill>
                  <a:srgbClr val="000000"/>
                </a:solidFill>
                <a:latin typeface="Arial"/>
                <a:cs typeface="Tahoma"/>
              </a:rPr>
              <a:t> </a:t>
            </a:r>
            <a:r>
              <a:rPr lang="en-GB" sz="2000" b="0" dirty="0">
                <a:solidFill>
                  <a:srgbClr val="000000"/>
                </a:solidFill>
                <a:latin typeface="Arial"/>
                <a:cs typeface="Tahoma"/>
              </a:rPr>
              <a:t>norms</a:t>
            </a:r>
            <a:r>
              <a:rPr lang="en-GB" sz="2000" b="0" spc="20" dirty="0">
                <a:solidFill>
                  <a:srgbClr val="000000"/>
                </a:solidFill>
                <a:latin typeface="Arial"/>
                <a:cs typeface="Tahoma"/>
              </a:rPr>
              <a:t> </a:t>
            </a:r>
            <a:r>
              <a:rPr lang="en-GB" sz="2000" b="0" dirty="0">
                <a:solidFill>
                  <a:srgbClr val="000000"/>
                </a:solidFill>
                <a:latin typeface="Arial"/>
                <a:cs typeface="Tahoma"/>
              </a:rPr>
              <a:t>and</a:t>
            </a:r>
            <a:r>
              <a:rPr lang="en-GB" sz="2000" b="0" spc="20" dirty="0">
                <a:solidFill>
                  <a:srgbClr val="000000"/>
                </a:solidFill>
                <a:latin typeface="Arial"/>
                <a:cs typeface="Tahoma"/>
              </a:rPr>
              <a:t> </a:t>
            </a:r>
            <a:r>
              <a:rPr lang="en-GB" sz="2000" b="0" spc="-25" dirty="0">
                <a:solidFill>
                  <a:srgbClr val="000000"/>
                </a:solidFill>
                <a:latin typeface="Arial"/>
                <a:cs typeface="Tahoma"/>
              </a:rPr>
              <a:t>awareness</a:t>
            </a:r>
            <a:r>
              <a:rPr lang="en-GB" sz="2000" b="0" spc="20" dirty="0">
                <a:solidFill>
                  <a:srgbClr val="000000"/>
                </a:solidFill>
                <a:latin typeface="Arial"/>
                <a:cs typeface="Tahoma"/>
              </a:rPr>
              <a:t> </a:t>
            </a:r>
            <a:r>
              <a:rPr lang="en-GB" sz="2000" b="0" dirty="0">
                <a:solidFill>
                  <a:srgbClr val="000000"/>
                </a:solidFill>
                <a:latin typeface="Arial"/>
                <a:cs typeface="Tahoma"/>
              </a:rPr>
              <a:t>of</a:t>
            </a:r>
            <a:r>
              <a:rPr lang="en-GB" sz="2000" b="0" spc="-20" dirty="0">
                <a:solidFill>
                  <a:srgbClr val="000000"/>
                </a:solidFill>
                <a:latin typeface="Arial"/>
                <a:cs typeface="Tahoma"/>
              </a:rPr>
              <a:t> non- </a:t>
            </a:r>
            <a:r>
              <a:rPr lang="en-GB" sz="2000" b="0" dirty="0">
                <a:solidFill>
                  <a:srgbClr val="000000"/>
                </a:solidFill>
                <a:latin typeface="Arial"/>
                <a:cs typeface="Tahoma"/>
              </a:rPr>
              <a:t>verbal</a:t>
            </a:r>
            <a:r>
              <a:rPr lang="en-GB" sz="2000" b="0" spc="-5" dirty="0">
                <a:solidFill>
                  <a:srgbClr val="000000"/>
                </a:solidFill>
                <a:latin typeface="Arial"/>
                <a:cs typeface="Tahoma"/>
              </a:rPr>
              <a:t> </a:t>
            </a:r>
            <a:r>
              <a:rPr lang="en-GB" sz="2000" b="0" dirty="0">
                <a:solidFill>
                  <a:srgbClr val="000000"/>
                </a:solidFill>
                <a:latin typeface="Arial"/>
                <a:cs typeface="Tahoma"/>
              </a:rPr>
              <a:t>cues which may</a:t>
            </a:r>
            <a:r>
              <a:rPr lang="en-GB" sz="2000" b="0" spc="-5" dirty="0">
                <a:solidFill>
                  <a:srgbClr val="000000"/>
                </a:solidFill>
                <a:latin typeface="Arial"/>
                <a:cs typeface="Tahoma"/>
              </a:rPr>
              <a:t> </a:t>
            </a:r>
            <a:r>
              <a:rPr lang="en-GB" sz="2000" b="0" dirty="0">
                <a:solidFill>
                  <a:srgbClr val="000000"/>
                </a:solidFill>
                <a:latin typeface="Arial"/>
                <a:cs typeface="Tahoma"/>
              </a:rPr>
              <a:t>be missed and confidence</a:t>
            </a:r>
            <a:r>
              <a:rPr lang="en-GB" sz="2000" b="0" spc="-30" dirty="0">
                <a:solidFill>
                  <a:srgbClr val="000000"/>
                </a:solidFill>
                <a:latin typeface="Arial"/>
                <a:cs typeface="Tahoma"/>
              </a:rPr>
              <a:t> </a:t>
            </a:r>
            <a:r>
              <a:rPr lang="en-GB" sz="2000" b="0" spc="50" dirty="0">
                <a:solidFill>
                  <a:srgbClr val="000000"/>
                </a:solidFill>
                <a:latin typeface="Arial"/>
                <a:cs typeface="Tahoma"/>
              </a:rPr>
              <a:t>to</a:t>
            </a:r>
            <a:r>
              <a:rPr lang="en-GB" sz="2000" b="0" spc="-5" dirty="0">
                <a:solidFill>
                  <a:srgbClr val="000000"/>
                </a:solidFill>
                <a:latin typeface="Arial"/>
                <a:cs typeface="Tahoma"/>
              </a:rPr>
              <a:t> </a:t>
            </a:r>
            <a:r>
              <a:rPr lang="en-GB" sz="2000" b="0" dirty="0">
                <a:solidFill>
                  <a:srgbClr val="000000"/>
                </a:solidFill>
                <a:latin typeface="Arial"/>
                <a:cs typeface="Tahoma"/>
              </a:rPr>
              <a:t>interact with </a:t>
            </a:r>
            <a:r>
              <a:rPr lang="en-GB" sz="2000" b="0" spc="-10" dirty="0">
                <a:solidFill>
                  <a:srgbClr val="000000"/>
                </a:solidFill>
                <a:latin typeface="Arial"/>
                <a:cs typeface="Tahoma"/>
              </a:rPr>
              <a:t>others independently.</a:t>
            </a:r>
            <a:endParaRPr lang="en-GB" sz="2000" dirty="0">
              <a:latin typeface="Arial"/>
              <a:cs typeface="Tahoma"/>
            </a:endParaRPr>
          </a:p>
          <a:p>
            <a:pPr marL="217170" marR="844550" indent="-180340">
              <a:lnSpc>
                <a:spcPct val="101200"/>
              </a:lnSpc>
              <a:buSzPct val="128571"/>
              <a:buFont typeface="Trebuchet MS"/>
              <a:buChar char="•"/>
              <a:tabLst>
                <a:tab pos="218440" algn="l"/>
              </a:tabLst>
            </a:pPr>
            <a:r>
              <a:rPr lang="en-GB" sz="2000" dirty="0">
                <a:solidFill>
                  <a:srgbClr val="000000"/>
                </a:solidFill>
                <a:latin typeface="Arial"/>
                <a:cs typeface="Tahoma"/>
              </a:rPr>
              <a:t> </a:t>
            </a:r>
            <a:r>
              <a:rPr lang="en-GB" sz="2000" b="0" dirty="0">
                <a:solidFill>
                  <a:srgbClr val="000000"/>
                </a:solidFill>
                <a:latin typeface="Arial"/>
                <a:cs typeface="Tahoma"/>
              </a:rPr>
              <a:t>Personal</a:t>
            </a:r>
            <a:r>
              <a:rPr lang="en-GB" sz="2000" b="0" spc="35" dirty="0">
                <a:solidFill>
                  <a:srgbClr val="000000"/>
                </a:solidFill>
                <a:latin typeface="Arial"/>
                <a:cs typeface="Tahoma"/>
              </a:rPr>
              <a:t> </a:t>
            </a:r>
            <a:r>
              <a:rPr lang="en-GB" sz="2000" b="0" dirty="0">
                <a:solidFill>
                  <a:srgbClr val="000000"/>
                </a:solidFill>
                <a:latin typeface="Arial"/>
                <a:cs typeface="Tahoma"/>
              </a:rPr>
              <a:t>identity,</a:t>
            </a:r>
            <a:r>
              <a:rPr lang="en-GB" sz="2000" b="0" spc="35" dirty="0">
                <a:solidFill>
                  <a:srgbClr val="000000"/>
                </a:solidFill>
                <a:latin typeface="Arial"/>
                <a:cs typeface="Tahoma"/>
              </a:rPr>
              <a:t> </a:t>
            </a:r>
            <a:r>
              <a:rPr lang="en-GB" sz="2000" b="0" dirty="0">
                <a:solidFill>
                  <a:srgbClr val="000000"/>
                </a:solidFill>
                <a:latin typeface="Arial"/>
                <a:cs typeface="Tahoma"/>
              </a:rPr>
              <a:t>and the</a:t>
            </a:r>
            <a:r>
              <a:rPr lang="en-GB" sz="2000" b="0" spc="35" dirty="0">
                <a:solidFill>
                  <a:srgbClr val="000000"/>
                </a:solidFill>
                <a:latin typeface="Arial"/>
                <a:cs typeface="Tahoma"/>
              </a:rPr>
              <a:t> </a:t>
            </a:r>
            <a:r>
              <a:rPr lang="en-GB" sz="2000" b="0" dirty="0">
                <a:solidFill>
                  <a:srgbClr val="000000"/>
                </a:solidFill>
                <a:latin typeface="Arial"/>
                <a:cs typeface="Tahoma"/>
              </a:rPr>
              <a:t>potential</a:t>
            </a:r>
            <a:r>
              <a:rPr lang="en-GB" sz="2000" b="0" spc="35" dirty="0">
                <a:solidFill>
                  <a:srgbClr val="000000"/>
                </a:solidFill>
                <a:latin typeface="Arial"/>
                <a:cs typeface="Tahoma"/>
              </a:rPr>
              <a:t> </a:t>
            </a:r>
            <a:r>
              <a:rPr lang="en-GB" sz="2000" b="0" dirty="0">
                <a:solidFill>
                  <a:srgbClr val="000000"/>
                </a:solidFill>
                <a:latin typeface="Arial"/>
                <a:cs typeface="Tahoma"/>
              </a:rPr>
              <a:t>benefits</a:t>
            </a:r>
            <a:r>
              <a:rPr lang="en-GB" sz="2000" b="0" spc="35" dirty="0">
                <a:solidFill>
                  <a:srgbClr val="000000"/>
                </a:solidFill>
                <a:latin typeface="Arial"/>
                <a:cs typeface="Tahoma"/>
              </a:rPr>
              <a:t> </a:t>
            </a:r>
            <a:r>
              <a:rPr lang="en-GB" sz="2000" b="0" dirty="0">
                <a:solidFill>
                  <a:srgbClr val="000000"/>
                </a:solidFill>
                <a:latin typeface="Arial"/>
                <a:cs typeface="Tahoma"/>
              </a:rPr>
              <a:t>of</a:t>
            </a:r>
            <a:r>
              <a:rPr lang="en-GB" sz="2000" b="0" spc="-5" dirty="0">
                <a:solidFill>
                  <a:srgbClr val="000000"/>
                </a:solidFill>
                <a:latin typeface="Arial"/>
                <a:cs typeface="Tahoma"/>
              </a:rPr>
              <a:t> </a:t>
            </a:r>
            <a:r>
              <a:rPr lang="en-GB" sz="2000" b="0" dirty="0">
                <a:solidFill>
                  <a:srgbClr val="000000"/>
                </a:solidFill>
                <a:latin typeface="Arial"/>
                <a:cs typeface="Tahoma"/>
              </a:rPr>
              <a:t>meeting</a:t>
            </a:r>
            <a:r>
              <a:rPr lang="en-GB" sz="2000" b="0" spc="35" dirty="0">
                <a:solidFill>
                  <a:srgbClr val="000000"/>
                </a:solidFill>
                <a:latin typeface="Arial"/>
                <a:cs typeface="Tahoma"/>
              </a:rPr>
              <a:t> </a:t>
            </a:r>
            <a:r>
              <a:rPr lang="en-GB" sz="2000" b="0" dirty="0">
                <a:solidFill>
                  <a:srgbClr val="000000"/>
                </a:solidFill>
                <a:latin typeface="Arial"/>
                <a:cs typeface="Tahoma"/>
              </a:rPr>
              <a:t>others</a:t>
            </a:r>
            <a:r>
              <a:rPr lang="en-GB" sz="2000" b="0" spc="35" dirty="0">
                <a:solidFill>
                  <a:srgbClr val="000000"/>
                </a:solidFill>
                <a:latin typeface="Arial"/>
                <a:cs typeface="Tahoma"/>
              </a:rPr>
              <a:t> </a:t>
            </a:r>
            <a:r>
              <a:rPr lang="en-GB" sz="2000" b="0" spc="-20" dirty="0">
                <a:solidFill>
                  <a:srgbClr val="000000"/>
                </a:solidFill>
                <a:latin typeface="Arial"/>
                <a:cs typeface="Tahoma"/>
              </a:rPr>
              <a:t>with </a:t>
            </a:r>
            <a:r>
              <a:rPr lang="en-GB" sz="2000" b="0" dirty="0">
                <a:solidFill>
                  <a:srgbClr val="000000"/>
                </a:solidFill>
                <a:latin typeface="Arial"/>
                <a:cs typeface="Tahoma"/>
              </a:rPr>
              <a:t>vision</a:t>
            </a:r>
            <a:r>
              <a:rPr lang="en-GB" sz="2000" b="0" spc="-10" dirty="0">
                <a:solidFill>
                  <a:srgbClr val="000000"/>
                </a:solidFill>
                <a:latin typeface="Arial"/>
                <a:cs typeface="Tahoma"/>
              </a:rPr>
              <a:t> impairment.</a:t>
            </a:r>
          </a:p>
          <a:p>
            <a:pPr marL="217170" marR="63500" indent="-180340">
              <a:lnSpc>
                <a:spcPct val="101200"/>
              </a:lnSpc>
              <a:buSzPct val="128571"/>
              <a:buFont typeface="Trebuchet MS"/>
              <a:buChar char="•"/>
              <a:tabLst>
                <a:tab pos="218440" algn="l"/>
              </a:tabLst>
            </a:pPr>
            <a:r>
              <a:rPr lang="en-GB" sz="2000" dirty="0">
                <a:latin typeface="Arial"/>
                <a:cs typeface="Tahoma"/>
              </a:rPr>
              <a:t> Acceptance</a:t>
            </a:r>
            <a:r>
              <a:rPr lang="en-GB" sz="2000" spc="40" dirty="0">
                <a:latin typeface="Arial"/>
                <a:cs typeface="Tahoma"/>
              </a:rPr>
              <a:t> </a:t>
            </a:r>
            <a:r>
              <a:rPr lang="en-GB" sz="2000" dirty="0">
                <a:latin typeface="Arial"/>
                <a:cs typeface="Tahoma"/>
              </a:rPr>
              <a:t>of vision</a:t>
            </a:r>
            <a:r>
              <a:rPr lang="en-GB" sz="2000" spc="45" dirty="0">
                <a:latin typeface="Arial"/>
                <a:cs typeface="Tahoma"/>
              </a:rPr>
              <a:t> </a:t>
            </a:r>
            <a:r>
              <a:rPr lang="en-GB" sz="2000" dirty="0">
                <a:latin typeface="Arial"/>
                <a:cs typeface="Tahoma"/>
              </a:rPr>
              <a:t>impairment</a:t>
            </a:r>
            <a:r>
              <a:rPr lang="en-GB" sz="2000" spc="40" dirty="0">
                <a:latin typeface="Arial"/>
                <a:cs typeface="Tahoma"/>
              </a:rPr>
              <a:t> </a:t>
            </a:r>
            <a:r>
              <a:rPr lang="en-GB" sz="2000" spc="110" dirty="0">
                <a:latin typeface="Arial"/>
                <a:cs typeface="Tahoma"/>
              </a:rPr>
              <a:t>–</a:t>
            </a:r>
            <a:r>
              <a:rPr lang="en-GB" sz="2000" spc="45" dirty="0">
                <a:latin typeface="Arial"/>
                <a:cs typeface="Tahoma"/>
              </a:rPr>
              <a:t> </a:t>
            </a:r>
            <a:r>
              <a:rPr lang="en-GB" sz="2000" dirty="0">
                <a:latin typeface="Arial"/>
                <a:cs typeface="Tahoma"/>
              </a:rPr>
              <a:t>establishing</a:t>
            </a:r>
            <a:r>
              <a:rPr lang="en-GB" sz="2000" spc="45" dirty="0">
                <a:latin typeface="Arial"/>
                <a:cs typeface="Tahoma"/>
              </a:rPr>
              <a:t> </a:t>
            </a:r>
            <a:r>
              <a:rPr lang="en-GB" sz="2000" dirty="0">
                <a:latin typeface="Arial"/>
                <a:cs typeface="Tahoma"/>
              </a:rPr>
              <a:t>one’s</a:t>
            </a:r>
            <a:r>
              <a:rPr lang="en-GB" sz="2000" spc="45" dirty="0">
                <a:latin typeface="Arial"/>
                <a:cs typeface="Tahoma"/>
              </a:rPr>
              <a:t> </a:t>
            </a:r>
            <a:r>
              <a:rPr lang="en-GB" sz="2000" dirty="0">
                <a:latin typeface="Arial"/>
                <a:cs typeface="Tahoma"/>
              </a:rPr>
              <a:t>own</a:t>
            </a:r>
            <a:r>
              <a:rPr lang="en-GB" sz="2000" spc="40" dirty="0">
                <a:latin typeface="Arial"/>
                <a:cs typeface="Tahoma"/>
              </a:rPr>
              <a:t> </a:t>
            </a:r>
            <a:r>
              <a:rPr lang="en-GB" sz="2000" dirty="0">
                <a:latin typeface="Arial"/>
                <a:cs typeface="Tahoma"/>
              </a:rPr>
              <a:t>identity</a:t>
            </a:r>
            <a:r>
              <a:rPr lang="en-GB" sz="2000" spc="45" dirty="0">
                <a:latin typeface="Arial"/>
                <a:cs typeface="Tahoma"/>
              </a:rPr>
              <a:t> </a:t>
            </a:r>
            <a:r>
              <a:rPr lang="en-GB" sz="2000" dirty="0">
                <a:latin typeface="Arial"/>
                <a:cs typeface="Tahoma"/>
              </a:rPr>
              <a:t>in</a:t>
            </a:r>
            <a:r>
              <a:rPr lang="en-GB" sz="2000" spc="45" dirty="0">
                <a:latin typeface="Arial"/>
                <a:cs typeface="Tahoma"/>
              </a:rPr>
              <a:t> </a:t>
            </a:r>
            <a:r>
              <a:rPr lang="en-GB" sz="2000" spc="-10" dirty="0">
                <a:latin typeface="Arial"/>
                <a:cs typeface="Tahoma"/>
              </a:rPr>
              <a:t>relation </a:t>
            </a:r>
            <a:r>
              <a:rPr lang="en-GB" sz="2000" dirty="0">
                <a:latin typeface="Arial"/>
                <a:cs typeface="Tahoma"/>
              </a:rPr>
              <a:t>vision</a:t>
            </a:r>
            <a:r>
              <a:rPr lang="en-GB" sz="2000" spc="70" dirty="0">
                <a:latin typeface="Arial"/>
                <a:cs typeface="Tahoma"/>
              </a:rPr>
              <a:t> </a:t>
            </a:r>
            <a:r>
              <a:rPr lang="en-GB" sz="2000" dirty="0">
                <a:latin typeface="Arial"/>
                <a:cs typeface="Tahoma"/>
              </a:rPr>
              <a:t>impairment</a:t>
            </a:r>
            <a:r>
              <a:rPr lang="en-GB" sz="2000" spc="70" dirty="0">
                <a:latin typeface="Arial"/>
                <a:cs typeface="Tahoma"/>
              </a:rPr>
              <a:t> </a:t>
            </a:r>
            <a:r>
              <a:rPr lang="en-GB" sz="2000" dirty="0">
                <a:latin typeface="Arial"/>
                <a:cs typeface="Tahoma"/>
              </a:rPr>
              <a:t>and</a:t>
            </a:r>
            <a:r>
              <a:rPr lang="en-GB" sz="2000" spc="75" dirty="0">
                <a:latin typeface="Arial"/>
                <a:cs typeface="Tahoma"/>
              </a:rPr>
              <a:t> </a:t>
            </a:r>
            <a:r>
              <a:rPr lang="en-GB" sz="2000" spc="-10" dirty="0">
                <a:latin typeface="Arial"/>
                <a:cs typeface="Tahoma"/>
              </a:rPr>
              <a:t>disability.</a:t>
            </a:r>
            <a:endParaRPr lang="en-GB" sz="2000" dirty="0">
              <a:latin typeface="Arial"/>
              <a:cs typeface="Tahoma"/>
            </a:endParaRPr>
          </a:p>
          <a:p>
            <a:pPr marL="217170" marR="638810" indent="-180340">
              <a:lnSpc>
                <a:spcPct val="101200"/>
              </a:lnSpc>
              <a:buSzPct val="128571"/>
              <a:buFont typeface="Trebuchet MS"/>
              <a:buChar char="•"/>
              <a:tabLst>
                <a:tab pos="218440" algn="l"/>
              </a:tabLst>
            </a:pPr>
            <a:r>
              <a:rPr lang="en-GB" sz="2000" dirty="0">
                <a:latin typeface="Arial"/>
                <a:cs typeface="Tahoma"/>
              </a:rPr>
              <a:t> Making</a:t>
            </a:r>
            <a:r>
              <a:rPr lang="en-GB" sz="2000" spc="40" dirty="0">
                <a:latin typeface="Arial"/>
                <a:cs typeface="Tahoma"/>
              </a:rPr>
              <a:t> </a:t>
            </a:r>
            <a:r>
              <a:rPr lang="en-GB" sz="2000" dirty="0">
                <a:latin typeface="Arial"/>
                <a:cs typeface="Tahoma"/>
              </a:rPr>
              <a:t>and</a:t>
            </a:r>
            <a:r>
              <a:rPr lang="en-GB" sz="2000" spc="45" dirty="0">
                <a:latin typeface="Arial"/>
                <a:cs typeface="Tahoma"/>
              </a:rPr>
              <a:t> </a:t>
            </a:r>
            <a:r>
              <a:rPr lang="en-GB" sz="2000" dirty="0">
                <a:latin typeface="Arial"/>
                <a:cs typeface="Tahoma"/>
              </a:rPr>
              <a:t>maintaining</a:t>
            </a:r>
            <a:r>
              <a:rPr lang="en-GB" sz="2000" spc="45" dirty="0">
                <a:latin typeface="Arial"/>
                <a:cs typeface="Tahoma"/>
              </a:rPr>
              <a:t> </a:t>
            </a:r>
            <a:r>
              <a:rPr lang="en-GB" sz="2000" dirty="0">
                <a:latin typeface="Arial"/>
                <a:cs typeface="Tahoma"/>
              </a:rPr>
              <a:t>relationships </a:t>
            </a:r>
            <a:r>
              <a:rPr lang="en-GB" sz="2000" spc="-10" dirty="0">
                <a:latin typeface="Arial"/>
                <a:cs typeface="Tahoma"/>
              </a:rPr>
              <a:t>(attachments,</a:t>
            </a:r>
            <a:r>
              <a:rPr lang="en-GB" sz="2000" spc="40" dirty="0">
                <a:latin typeface="Arial"/>
                <a:cs typeface="Tahoma"/>
              </a:rPr>
              <a:t> </a:t>
            </a:r>
            <a:r>
              <a:rPr lang="en-GB" sz="2000" dirty="0">
                <a:latin typeface="Arial"/>
                <a:cs typeface="Tahoma"/>
              </a:rPr>
              <a:t>familial,</a:t>
            </a:r>
            <a:r>
              <a:rPr lang="en-GB" sz="2000" spc="45" dirty="0">
                <a:latin typeface="Arial"/>
                <a:cs typeface="Tahoma"/>
              </a:rPr>
              <a:t> </a:t>
            </a:r>
            <a:r>
              <a:rPr lang="en-GB" sz="2000" dirty="0">
                <a:latin typeface="Arial"/>
                <a:cs typeface="Tahoma"/>
              </a:rPr>
              <a:t>peer</a:t>
            </a:r>
            <a:r>
              <a:rPr lang="en-GB" sz="2000" spc="-5" dirty="0">
                <a:latin typeface="Arial"/>
                <a:cs typeface="Tahoma"/>
              </a:rPr>
              <a:t> </a:t>
            </a:r>
            <a:r>
              <a:rPr lang="en-GB" sz="2000" spc="-25" dirty="0">
                <a:latin typeface="Arial"/>
                <a:cs typeface="Tahoma"/>
              </a:rPr>
              <a:t>and </a:t>
            </a:r>
            <a:r>
              <a:rPr lang="en-GB" sz="2000" spc="-10" dirty="0">
                <a:latin typeface="Arial"/>
                <a:cs typeface="Tahoma"/>
              </a:rPr>
              <a:t>romantic).</a:t>
            </a:r>
            <a:endParaRPr lang="en-GB" sz="2000" dirty="0">
              <a:latin typeface="Arial"/>
              <a:cs typeface="Tahoma"/>
            </a:endParaRPr>
          </a:p>
          <a:p>
            <a:pPr marL="217170" indent="-180340">
              <a:lnSpc>
                <a:spcPct val="100000"/>
              </a:lnSpc>
              <a:buSzPct val="128571"/>
              <a:buFont typeface="Trebuchet MS"/>
              <a:buChar char="•"/>
              <a:tabLst>
                <a:tab pos="218440" algn="l"/>
              </a:tabLst>
            </a:pPr>
            <a:r>
              <a:rPr lang="en-GB" sz="2000" spc="-40" dirty="0">
                <a:latin typeface="Arial"/>
                <a:cs typeface="Tahoma"/>
              </a:rPr>
              <a:t> Sex</a:t>
            </a:r>
            <a:r>
              <a:rPr lang="en-GB" sz="2000" spc="-65" dirty="0">
                <a:latin typeface="Arial"/>
                <a:cs typeface="Tahoma"/>
              </a:rPr>
              <a:t> </a:t>
            </a:r>
            <a:r>
              <a:rPr lang="en-GB" sz="2000" spc="-10" dirty="0">
                <a:latin typeface="Arial"/>
                <a:cs typeface="Tahoma"/>
              </a:rPr>
              <a:t>education.</a:t>
            </a:r>
            <a:endParaRPr lang="en-GB" sz="2000" dirty="0">
              <a:latin typeface="Arial"/>
              <a:cs typeface="Tahoma"/>
            </a:endParaRPr>
          </a:p>
          <a:p>
            <a:pPr marL="217170" marR="844550" indent="-180340">
              <a:lnSpc>
                <a:spcPct val="101200"/>
              </a:lnSpc>
              <a:spcBef>
                <a:spcPts val="570"/>
              </a:spcBef>
              <a:buSzPct val="128571"/>
              <a:buFont typeface="Trebuchet MS"/>
              <a:buChar char="•"/>
              <a:tabLst>
                <a:tab pos="218440" algn="l"/>
              </a:tabLst>
            </a:pPr>
            <a:endParaRPr lang="en-GB" sz="2000" dirty="0">
              <a:cs typeface="Tahoma"/>
            </a:endParaRPr>
          </a:p>
          <a:p>
            <a:pPr marL="0" lvl="0" indent="0">
              <a:lnSpc>
                <a:spcPct val="107000"/>
              </a:lnSpc>
              <a:buNone/>
            </a:pP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p>
            <a:pPr indent="0">
              <a:lnSpc>
                <a:spcPct val="107000"/>
              </a:lnSpc>
              <a:spcAft>
                <a:spcPts val="800"/>
              </a:spcAft>
              <a:buNone/>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722872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effectLst/>
                <a:latin typeface="Arial"/>
                <a:ea typeface="Times New Roman" panose="02020603050405020304" pitchFamily="18" charset="0"/>
                <a:cs typeface="Times New Roman"/>
              </a:rPr>
              <a:t>Examples of targeted intervention approaches for Area 9 listed in CFVI to reduce barriers</a:t>
            </a:r>
            <a:r>
              <a:rPr lang="en-GB" sz="3000" dirty="0">
                <a:latin typeface="Arial"/>
                <a:ea typeface="Times New Roman" panose="02020603050405020304" pitchFamily="18" charset="0"/>
                <a:cs typeface="Times New Roman"/>
              </a:rPr>
              <a:t> (3)</a:t>
            </a:r>
            <a:endParaRPr lang="en-GB" sz="3000" dirty="0"/>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361440" y="1872456"/>
            <a:ext cx="8778240" cy="4351338"/>
          </a:xfrm>
        </p:spPr>
        <p:txBody>
          <a:bodyPr vert="horz" lIns="91440" tIns="45720" rIns="91440" bIns="45720" rtlCol="0" anchor="t">
            <a:noAutofit/>
          </a:bodyPr>
          <a:lstStyle/>
          <a:p>
            <a:pPr marL="379730" indent="-342900">
              <a:lnSpc>
                <a:spcPct val="100000"/>
              </a:lnSpc>
              <a:buSzPct val="128571"/>
              <a:tabLst>
                <a:tab pos="218440" algn="l"/>
              </a:tabLst>
            </a:pPr>
            <a:r>
              <a:rPr lang="en-GB" sz="2000" dirty="0">
                <a:latin typeface="+mj-lt"/>
                <a:cs typeface="Tahoma"/>
              </a:rPr>
              <a:t>Understanding</a:t>
            </a:r>
            <a:r>
              <a:rPr lang="en-GB" sz="2000" spc="80" dirty="0">
                <a:latin typeface="+mj-lt"/>
                <a:cs typeface="Tahoma"/>
              </a:rPr>
              <a:t> </a:t>
            </a:r>
            <a:r>
              <a:rPr lang="en-GB" sz="2000" dirty="0">
                <a:latin typeface="+mj-lt"/>
                <a:cs typeface="Tahoma"/>
              </a:rPr>
              <a:t>of</a:t>
            </a:r>
            <a:r>
              <a:rPr lang="en-GB" sz="2000" spc="35" dirty="0">
                <a:latin typeface="+mj-lt"/>
                <a:cs typeface="Tahoma"/>
              </a:rPr>
              <a:t> </a:t>
            </a:r>
            <a:r>
              <a:rPr lang="en-GB" sz="2000" dirty="0">
                <a:latin typeface="+mj-lt"/>
                <a:cs typeface="Tahoma"/>
              </a:rPr>
              <a:t>vision</a:t>
            </a:r>
            <a:r>
              <a:rPr lang="en-GB" sz="2000" spc="85" dirty="0">
                <a:latin typeface="+mj-lt"/>
                <a:cs typeface="Tahoma"/>
              </a:rPr>
              <a:t> </a:t>
            </a:r>
            <a:r>
              <a:rPr lang="en-GB" sz="2000" dirty="0">
                <a:latin typeface="+mj-lt"/>
                <a:cs typeface="Tahoma"/>
              </a:rPr>
              <a:t>impairment,</a:t>
            </a:r>
            <a:r>
              <a:rPr lang="en-GB" sz="2000" spc="85" dirty="0">
                <a:latin typeface="+mj-lt"/>
                <a:cs typeface="Tahoma"/>
              </a:rPr>
              <a:t> </a:t>
            </a:r>
            <a:r>
              <a:rPr lang="en-GB" sz="2000" dirty="0">
                <a:latin typeface="+mj-lt"/>
                <a:cs typeface="Tahoma"/>
              </a:rPr>
              <a:t>including</a:t>
            </a:r>
            <a:r>
              <a:rPr lang="en-GB" sz="2000" spc="80" dirty="0">
                <a:latin typeface="+mj-lt"/>
                <a:cs typeface="Tahoma"/>
              </a:rPr>
              <a:t> </a:t>
            </a:r>
            <a:r>
              <a:rPr lang="en-GB" sz="2000" dirty="0">
                <a:latin typeface="+mj-lt"/>
                <a:cs typeface="Tahoma"/>
              </a:rPr>
              <a:t>being</a:t>
            </a:r>
            <a:r>
              <a:rPr lang="en-GB" sz="2000" spc="85" dirty="0">
                <a:latin typeface="+mj-lt"/>
                <a:cs typeface="Tahoma"/>
              </a:rPr>
              <a:t> </a:t>
            </a:r>
            <a:r>
              <a:rPr lang="en-GB" sz="2000" dirty="0">
                <a:latin typeface="+mj-lt"/>
                <a:cs typeface="Tahoma"/>
              </a:rPr>
              <a:t>able</a:t>
            </a:r>
            <a:r>
              <a:rPr lang="en-GB" sz="2000" spc="50" dirty="0">
                <a:latin typeface="+mj-lt"/>
                <a:cs typeface="Tahoma"/>
              </a:rPr>
              <a:t> </a:t>
            </a:r>
            <a:r>
              <a:rPr lang="en-GB" sz="2000" spc="-25" dirty="0">
                <a:latin typeface="+mj-lt"/>
                <a:cs typeface="Tahoma"/>
              </a:rPr>
              <a:t>to:</a:t>
            </a:r>
            <a:endParaRPr lang="en-GB" sz="2000" dirty="0">
              <a:latin typeface="+mj-lt"/>
              <a:cs typeface="Tahoma"/>
            </a:endParaRPr>
          </a:p>
          <a:p>
            <a:pPr marL="494665" marR="556895" lvl="1" indent="-229235">
              <a:lnSpc>
                <a:spcPct val="101200"/>
              </a:lnSpc>
              <a:spcBef>
                <a:spcPts val="1000"/>
              </a:spcBef>
              <a:buFont typeface="Courier New"/>
              <a:buChar char="o"/>
              <a:tabLst>
                <a:tab pos="495300" algn="l"/>
              </a:tabLst>
            </a:pPr>
            <a:r>
              <a:rPr lang="en-GB" sz="2000" dirty="0">
                <a:latin typeface="+mj-lt"/>
                <a:cs typeface="Tahoma"/>
              </a:rPr>
              <a:t>communicate</a:t>
            </a:r>
            <a:r>
              <a:rPr lang="en-GB" sz="2000" spc="75" dirty="0">
                <a:latin typeface="+mj-lt"/>
                <a:cs typeface="Tahoma"/>
              </a:rPr>
              <a:t> </a:t>
            </a:r>
            <a:r>
              <a:rPr lang="en-GB" sz="2000" dirty="0">
                <a:latin typeface="+mj-lt"/>
                <a:cs typeface="Tahoma"/>
              </a:rPr>
              <a:t>with</a:t>
            </a:r>
            <a:r>
              <a:rPr lang="en-GB" sz="2000" spc="80" dirty="0">
                <a:latin typeface="+mj-lt"/>
                <a:cs typeface="Tahoma"/>
              </a:rPr>
              <a:t> </a:t>
            </a:r>
            <a:r>
              <a:rPr lang="en-GB" sz="2000" dirty="0">
                <a:latin typeface="+mj-lt"/>
                <a:cs typeface="Tahoma"/>
              </a:rPr>
              <a:t>others</a:t>
            </a:r>
            <a:r>
              <a:rPr lang="en-GB" sz="2000" spc="75" dirty="0">
                <a:latin typeface="+mj-lt"/>
                <a:cs typeface="Tahoma"/>
              </a:rPr>
              <a:t> </a:t>
            </a:r>
            <a:r>
              <a:rPr lang="en-GB" sz="2000" dirty="0">
                <a:latin typeface="+mj-lt"/>
                <a:cs typeface="Tahoma"/>
              </a:rPr>
              <a:t>about</a:t>
            </a:r>
            <a:r>
              <a:rPr lang="en-GB" sz="2000" spc="45" dirty="0">
                <a:latin typeface="+mj-lt"/>
                <a:cs typeface="Tahoma"/>
              </a:rPr>
              <a:t> </a:t>
            </a:r>
            <a:r>
              <a:rPr lang="en-GB" sz="2000" dirty="0">
                <a:latin typeface="+mj-lt"/>
                <a:cs typeface="Tahoma"/>
              </a:rPr>
              <a:t>their</a:t>
            </a:r>
            <a:r>
              <a:rPr lang="en-GB" sz="2000" spc="25" dirty="0">
                <a:latin typeface="+mj-lt"/>
                <a:cs typeface="Tahoma"/>
              </a:rPr>
              <a:t> </a:t>
            </a:r>
            <a:r>
              <a:rPr lang="en-GB" sz="2000" dirty="0">
                <a:latin typeface="+mj-lt"/>
                <a:cs typeface="Tahoma"/>
              </a:rPr>
              <a:t>vision</a:t>
            </a:r>
            <a:r>
              <a:rPr lang="en-GB" sz="2000" spc="80" dirty="0">
                <a:latin typeface="+mj-lt"/>
                <a:cs typeface="Tahoma"/>
              </a:rPr>
              <a:t> </a:t>
            </a:r>
            <a:r>
              <a:rPr lang="en-GB" sz="2000" dirty="0">
                <a:latin typeface="+mj-lt"/>
                <a:cs typeface="Tahoma"/>
              </a:rPr>
              <a:t>impairment</a:t>
            </a:r>
            <a:r>
              <a:rPr lang="en-GB" sz="2000" spc="75" dirty="0">
                <a:latin typeface="+mj-lt"/>
                <a:cs typeface="Tahoma"/>
              </a:rPr>
              <a:t> </a:t>
            </a:r>
            <a:r>
              <a:rPr lang="en-GB" sz="2000" dirty="0">
                <a:latin typeface="+mj-lt"/>
                <a:cs typeface="Tahoma"/>
              </a:rPr>
              <a:t>and</a:t>
            </a:r>
            <a:r>
              <a:rPr lang="en-GB" sz="2000" spc="80" dirty="0">
                <a:latin typeface="+mj-lt"/>
                <a:cs typeface="Tahoma"/>
              </a:rPr>
              <a:t> </a:t>
            </a:r>
            <a:r>
              <a:rPr lang="en-GB" sz="2000" dirty="0">
                <a:latin typeface="+mj-lt"/>
                <a:cs typeface="Tahoma"/>
              </a:rPr>
              <a:t>how</a:t>
            </a:r>
            <a:r>
              <a:rPr lang="en-GB" sz="2000" spc="80" dirty="0">
                <a:latin typeface="+mj-lt"/>
                <a:cs typeface="Tahoma"/>
              </a:rPr>
              <a:t> </a:t>
            </a:r>
            <a:r>
              <a:rPr lang="en-GB" sz="2000" spc="-25" dirty="0">
                <a:latin typeface="+mj-lt"/>
                <a:cs typeface="Tahoma"/>
              </a:rPr>
              <a:t>it </a:t>
            </a:r>
            <a:r>
              <a:rPr lang="en-GB" sz="2000" dirty="0">
                <a:latin typeface="+mj-lt"/>
                <a:cs typeface="Tahoma"/>
              </a:rPr>
              <a:t>affects</a:t>
            </a:r>
            <a:r>
              <a:rPr lang="en-GB" sz="2000" spc="-60" dirty="0">
                <a:latin typeface="+mj-lt"/>
                <a:cs typeface="Tahoma"/>
              </a:rPr>
              <a:t> </a:t>
            </a:r>
            <a:r>
              <a:rPr lang="en-GB" sz="2000" dirty="0">
                <a:latin typeface="+mj-lt"/>
                <a:cs typeface="Tahoma"/>
              </a:rPr>
              <a:t>their</a:t>
            </a:r>
            <a:r>
              <a:rPr lang="en-GB" sz="2000" spc="-75" dirty="0">
                <a:latin typeface="+mj-lt"/>
                <a:cs typeface="Tahoma"/>
              </a:rPr>
              <a:t> </a:t>
            </a:r>
            <a:r>
              <a:rPr lang="en-GB" sz="2000" spc="-10" dirty="0">
                <a:latin typeface="+mj-lt"/>
                <a:cs typeface="Tahoma"/>
              </a:rPr>
              <a:t>experiences,</a:t>
            </a:r>
            <a:r>
              <a:rPr lang="en-GB" sz="2000" spc="-30" dirty="0">
                <a:latin typeface="+mj-lt"/>
                <a:cs typeface="Tahoma"/>
              </a:rPr>
              <a:t> </a:t>
            </a:r>
            <a:r>
              <a:rPr lang="en-GB" sz="2000" dirty="0">
                <a:latin typeface="+mj-lt"/>
                <a:cs typeface="Tahoma"/>
              </a:rPr>
              <a:t>needs</a:t>
            </a:r>
            <a:r>
              <a:rPr lang="en-GB" sz="2000" spc="-30" dirty="0">
                <a:latin typeface="+mj-lt"/>
                <a:cs typeface="Tahoma"/>
              </a:rPr>
              <a:t> </a:t>
            </a:r>
            <a:r>
              <a:rPr lang="en-GB" sz="2000" dirty="0">
                <a:latin typeface="+mj-lt"/>
                <a:cs typeface="Tahoma"/>
              </a:rPr>
              <a:t>and</a:t>
            </a:r>
            <a:r>
              <a:rPr lang="en-GB" sz="2000" spc="-30" dirty="0">
                <a:latin typeface="+mj-lt"/>
                <a:cs typeface="Tahoma"/>
              </a:rPr>
              <a:t> </a:t>
            </a:r>
            <a:r>
              <a:rPr lang="en-GB" sz="2000" spc="-10" dirty="0">
                <a:latin typeface="+mj-lt"/>
                <a:cs typeface="Tahoma"/>
              </a:rPr>
              <a:t>requirements.</a:t>
            </a:r>
            <a:endParaRPr lang="en-GB" sz="2000" dirty="0">
              <a:latin typeface="+mj-lt"/>
              <a:cs typeface="Tahoma"/>
            </a:endParaRPr>
          </a:p>
          <a:p>
            <a:pPr marL="494665" lvl="1" indent="-229235">
              <a:lnSpc>
                <a:spcPct val="100000"/>
              </a:lnSpc>
              <a:spcBef>
                <a:spcPts val="1000"/>
              </a:spcBef>
              <a:buFont typeface="Courier New"/>
              <a:buChar char="o"/>
              <a:tabLst>
                <a:tab pos="495300" algn="l"/>
              </a:tabLst>
            </a:pPr>
            <a:r>
              <a:rPr lang="en-GB" sz="2000" dirty="0">
                <a:latin typeface="+mj-lt"/>
                <a:cs typeface="Tahoma"/>
              </a:rPr>
              <a:t>respond</a:t>
            </a:r>
            <a:r>
              <a:rPr lang="en-GB" sz="2000" spc="-10" dirty="0">
                <a:latin typeface="+mj-lt"/>
                <a:cs typeface="Tahoma"/>
              </a:rPr>
              <a:t> </a:t>
            </a:r>
            <a:r>
              <a:rPr lang="en-GB" sz="2000" spc="50" dirty="0">
                <a:latin typeface="+mj-lt"/>
                <a:cs typeface="Tahoma"/>
              </a:rPr>
              <a:t>to</a:t>
            </a:r>
            <a:r>
              <a:rPr lang="en-GB" sz="2000" spc="20" dirty="0">
                <a:latin typeface="+mj-lt"/>
                <a:cs typeface="Tahoma"/>
              </a:rPr>
              <a:t> </a:t>
            </a:r>
            <a:r>
              <a:rPr lang="en-GB" sz="2000" dirty="0">
                <a:latin typeface="+mj-lt"/>
                <a:cs typeface="Tahoma"/>
              </a:rPr>
              <a:t>questions</a:t>
            </a:r>
            <a:r>
              <a:rPr lang="en-GB" sz="2000" spc="25" dirty="0">
                <a:latin typeface="+mj-lt"/>
                <a:cs typeface="Tahoma"/>
              </a:rPr>
              <a:t> </a:t>
            </a:r>
            <a:r>
              <a:rPr lang="en-GB" sz="2000" dirty="0">
                <a:latin typeface="+mj-lt"/>
                <a:cs typeface="Tahoma"/>
              </a:rPr>
              <a:t>regarding</a:t>
            </a:r>
            <a:r>
              <a:rPr lang="en-GB" sz="2000" spc="-10" dirty="0">
                <a:latin typeface="+mj-lt"/>
                <a:cs typeface="Tahoma"/>
              </a:rPr>
              <a:t> </a:t>
            </a:r>
            <a:r>
              <a:rPr lang="en-GB" sz="2000" dirty="0">
                <a:latin typeface="+mj-lt"/>
                <a:cs typeface="Tahoma"/>
              </a:rPr>
              <a:t>their</a:t>
            </a:r>
            <a:r>
              <a:rPr lang="en-GB" sz="2000" spc="-25" dirty="0">
                <a:latin typeface="+mj-lt"/>
                <a:cs typeface="Tahoma"/>
              </a:rPr>
              <a:t> </a:t>
            </a:r>
            <a:r>
              <a:rPr lang="en-GB" sz="2000" dirty="0">
                <a:latin typeface="+mj-lt"/>
                <a:cs typeface="Tahoma"/>
              </a:rPr>
              <a:t>vision</a:t>
            </a:r>
            <a:r>
              <a:rPr lang="en-GB" sz="2000" spc="20" dirty="0">
                <a:latin typeface="+mj-lt"/>
                <a:cs typeface="Tahoma"/>
              </a:rPr>
              <a:t> </a:t>
            </a:r>
            <a:r>
              <a:rPr lang="en-GB" sz="2000" spc="-10" dirty="0">
                <a:latin typeface="+mj-lt"/>
                <a:cs typeface="Tahoma"/>
              </a:rPr>
              <a:t>impairment.</a:t>
            </a:r>
            <a:endParaRPr lang="en-GB" sz="2000" dirty="0">
              <a:latin typeface="+mj-lt"/>
              <a:cs typeface="Tahoma"/>
            </a:endParaRPr>
          </a:p>
          <a:p>
            <a:pPr marL="494665" lvl="1" indent="-229235">
              <a:lnSpc>
                <a:spcPct val="100000"/>
              </a:lnSpc>
              <a:spcBef>
                <a:spcPts val="1000"/>
              </a:spcBef>
              <a:buFont typeface="Courier New"/>
              <a:buChar char="o"/>
              <a:tabLst>
                <a:tab pos="495300" algn="l"/>
              </a:tabLst>
            </a:pPr>
            <a:r>
              <a:rPr lang="en-GB" sz="2000" dirty="0">
                <a:latin typeface="+mj-lt"/>
                <a:cs typeface="Tahoma"/>
              </a:rPr>
              <a:t>correct</a:t>
            </a:r>
            <a:r>
              <a:rPr lang="en-GB" sz="2000" spc="10" dirty="0">
                <a:latin typeface="+mj-lt"/>
                <a:cs typeface="Tahoma"/>
              </a:rPr>
              <a:t> </a:t>
            </a:r>
            <a:r>
              <a:rPr lang="en-GB" sz="2000" dirty="0">
                <a:latin typeface="+mj-lt"/>
                <a:cs typeface="Tahoma"/>
              </a:rPr>
              <a:t>assumptions</a:t>
            </a:r>
            <a:r>
              <a:rPr lang="en-GB" sz="2000" spc="15" dirty="0">
                <a:latin typeface="+mj-lt"/>
                <a:cs typeface="Tahoma"/>
              </a:rPr>
              <a:t> </a:t>
            </a:r>
            <a:r>
              <a:rPr lang="en-GB" sz="2000" dirty="0">
                <a:latin typeface="+mj-lt"/>
                <a:cs typeface="Tahoma"/>
              </a:rPr>
              <a:t>others</a:t>
            </a:r>
            <a:r>
              <a:rPr lang="en-GB" sz="2000" spc="10" dirty="0">
                <a:latin typeface="+mj-lt"/>
                <a:cs typeface="Tahoma"/>
              </a:rPr>
              <a:t> </a:t>
            </a:r>
            <a:r>
              <a:rPr lang="en-GB" sz="2000" dirty="0">
                <a:latin typeface="+mj-lt"/>
                <a:cs typeface="Tahoma"/>
              </a:rPr>
              <a:t>make</a:t>
            </a:r>
            <a:r>
              <a:rPr lang="en-GB" sz="2000" spc="15" dirty="0">
                <a:latin typeface="+mj-lt"/>
                <a:cs typeface="Tahoma"/>
              </a:rPr>
              <a:t> </a:t>
            </a:r>
            <a:r>
              <a:rPr lang="en-GB" sz="2000" dirty="0">
                <a:latin typeface="+mj-lt"/>
                <a:cs typeface="Tahoma"/>
              </a:rPr>
              <a:t>about</a:t>
            </a:r>
            <a:r>
              <a:rPr lang="en-GB" sz="2000" spc="-15" dirty="0">
                <a:latin typeface="+mj-lt"/>
                <a:cs typeface="Tahoma"/>
              </a:rPr>
              <a:t> </a:t>
            </a:r>
            <a:r>
              <a:rPr lang="en-GB" sz="2000" dirty="0">
                <a:latin typeface="+mj-lt"/>
                <a:cs typeface="Tahoma"/>
              </a:rPr>
              <a:t>their</a:t>
            </a:r>
            <a:r>
              <a:rPr lang="en-GB" sz="2000" spc="-35" dirty="0">
                <a:latin typeface="+mj-lt"/>
                <a:cs typeface="Tahoma"/>
              </a:rPr>
              <a:t> </a:t>
            </a:r>
            <a:r>
              <a:rPr lang="en-GB" sz="2000" dirty="0">
                <a:latin typeface="+mj-lt"/>
                <a:cs typeface="Tahoma"/>
              </a:rPr>
              <a:t>needs</a:t>
            </a:r>
            <a:r>
              <a:rPr lang="en-GB" sz="2000" spc="10" dirty="0">
                <a:latin typeface="+mj-lt"/>
                <a:cs typeface="Tahoma"/>
              </a:rPr>
              <a:t> </a:t>
            </a:r>
            <a:r>
              <a:rPr lang="en-GB" sz="2000" dirty="0">
                <a:latin typeface="+mj-lt"/>
                <a:cs typeface="Tahoma"/>
              </a:rPr>
              <a:t>and</a:t>
            </a:r>
            <a:r>
              <a:rPr lang="en-GB" sz="2000" spc="15" dirty="0">
                <a:latin typeface="+mj-lt"/>
                <a:cs typeface="Tahoma"/>
              </a:rPr>
              <a:t> </a:t>
            </a:r>
            <a:r>
              <a:rPr lang="en-GB" sz="2000" spc="-10" dirty="0">
                <a:latin typeface="+mj-lt"/>
                <a:cs typeface="Tahoma"/>
              </a:rPr>
              <a:t>experiences.</a:t>
            </a:r>
            <a:endParaRPr lang="en-GB" sz="2000" dirty="0">
              <a:latin typeface="+mj-lt"/>
              <a:cs typeface="Tahoma"/>
            </a:endParaRPr>
          </a:p>
          <a:p>
            <a:pPr marL="494665" lvl="1" indent="-229235">
              <a:lnSpc>
                <a:spcPct val="100000"/>
              </a:lnSpc>
              <a:spcBef>
                <a:spcPts val="1000"/>
              </a:spcBef>
              <a:buFont typeface="Courier New"/>
              <a:buChar char="o"/>
              <a:tabLst>
                <a:tab pos="495300" algn="l"/>
              </a:tabLst>
            </a:pPr>
            <a:r>
              <a:rPr lang="en-GB" sz="2000" dirty="0">
                <a:latin typeface="+mj-lt"/>
                <a:cs typeface="Tahoma"/>
              </a:rPr>
              <a:t>participate</a:t>
            </a:r>
            <a:r>
              <a:rPr lang="en-GB" sz="2000" spc="55" dirty="0">
                <a:latin typeface="+mj-lt"/>
                <a:cs typeface="Tahoma"/>
              </a:rPr>
              <a:t> </a:t>
            </a:r>
            <a:r>
              <a:rPr lang="en-GB" sz="2000" dirty="0">
                <a:latin typeface="+mj-lt"/>
                <a:cs typeface="Tahoma"/>
              </a:rPr>
              <a:t>in</a:t>
            </a:r>
            <a:r>
              <a:rPr lang="en-GB" sz="2000" spc="60" dirty="0">
                <a:latin typeface="+mj-lt"/>
                <a:cs typeface="Tahoma"/>
              </a:rPr>
              <a:t> </a:t>
            </a:r>
            <a:r>
              <a:rPr lang="en-GB" sz="2000" dirty="0">
                <a:latin typeface="+mj-lt"/>
                <a:cs typeface="Tahoma"/>
              </a:rPr>
              <a:t>health</a:t>
            </a:r>
            <a:r>
              <a:rPr lang="en-GB" sz="2000" spc="60" dirty="0">
                <a:latin typeface="+mj-lt"/>
                <a:cs typeface="Tahoma"/>
              </a:rPr>
              <a:t> </a:t>
            </a:r>
            <a:r>
              <a:rPr lang="en-GB" sz="2000" dirty="0">
                <a:latin typeface="+mj-lt"/>
                <a:cs typeface="Tahoma"/>
              </a:rPr>
              <a:t>related</a:t>
            </a:r>
            <a:r>
              <a:rPr lang="en-GB" sz="2000" spc="60" dirty="0">
                <a:latin typeface="+mj-lt"/>
                <a:cs typeface="Tahoma"/>
              </a:rPr>
              <a:t> </a:t>
            </a:r>
            <a:r>
              <a:rPr lang="en-GB" sz="2000" dirty="0">
                <a:latin typeface="+mj-lt"/>
                <a:cs typeface="Tahoma"/>
              </a:rPr>
              <a:t>appointments</a:t>
            </a:r>
            <a:r>
              <a:rPr lang="en-GB" sz="2000" spc="60" dirty="0">
                <a:latin typeface="+mj-lt"/>
                <a:cs typeface="Tahoma"/>
              </a:rPr>
              <a:t> </a:t>
            </a:r>
            <a:r>
              <a:rPr lang="en-GB" sz="2000" spc="-20" dirty="0">
                <a:latin typeface="+mj-lt"/>
                <a:cs typeface="Tahoma"/>
              </a:rPr>
              <a:t>as</a:t>
            </a:r>
            <a:r>
              <a:rPr lang="en-GB" sz="2000" spc="60" dirty="0">
                <a:latin typeface="+mj-lt"/>
                <a:cs typeface="Tahoma"/>
              </a:rPr>
              <a:t> </a:t>
            </a:r>
            <a:r>
              <a:rPr lang="en-GB" sz="2000" dirty="0">
                <a:latin typeface="+mj-lt"/>
                <a:cs typeface="Tahoma"/>
              </a:rPr>
              <a:t>independently</a:t>
            </a:r>
            <a:r>
              <a:rPr lang="en-GB" sz="2000" spc="60" dirty="0">
                <a:latin typeface="+mj-lt"/>
                <a:cs typeface="Tahoma"/>
              </a:rPr>
              <a:t> </a:t>
            </a:r>
            <a:r>
              <a:rPr lang="en-GB" sz="2000" spc="-20" dirty="0">
                <a:latin typeface="+mj-lt"/>
                <a:cs typeface="Tahoma"/>
              </a:rPr>
              <a:t>as</a:t>
            </a:r>
            <a:r>
              <a:rPr lang="en-GB" sz="2000" spc="60" dirty="0">
                <a:latin typeface="+mj-lt"/>
                <a:cs typeface="Tahoma"/>
              </a:rPr>
              <a:t> </a:t>
            </a:r>
            <a:r>
              <a:rPr lang="en-GB" sz="2000" spc="-10" dirty="0">
                <a:latin typeface="+mj-lt"/>
                <a:cs typeface="Tahoma"/>
              </a:rPr>
              <a:t>possible.</a:t>
            </a:r>
            <a:endParaRPr lang="en-GB" sz="2000" dirty="0">
              <a:latin typeface="+mj-lt"/>
              <a:cs typeface="Tahoma"/>
            </a:endParaRPr>
          </a:p>
          <a:p>
            <a:pPr marL="217170" marR="30480" indent="-180340">
              <a:lnSpc>
                <a:spcPct val="101200"/>
              </a:lnSpc>
              <a:buSzPct val="128571"/>
              <a:buFont typeface="Trebuchet MS"/>
              <a:buChar char="•"/>
              <a:tabLst>
                <a:tab pos="218440" algn="l"/>
              </a:tabLst>
            </a:pPr>
            <a:r>
              <a:rPr lang="en-GB" sz="2000" dirty="0">
                <a:latin typeface="+mj-lt"/>
                <a:cs typeface="Tahoma"/>
              </a:rPr>
              <a:t> Participation</a:t>
            </a:r>
            <a:r>
              <a:rPr lang="en-GB" sz="2000" spc="85" dirty="0">
                <a:latin typeface="+mj-lt"/>
                <a:cs typeface="Tahoma"/>
              </a:rPr>
              <a:t> </a:t>
            </a:r>
            <a:r>
              <a:rPr lang="en-GB" sz="2000" dirty="0">
                <a:latin typeface="+mj-lt"/>
                <a:cs typeface="Tahoma"/>
              </a:rPr>
              <a:t>in</a:t>
            </a:r>
            <a:r>
              <a:rPr lang="en-GB" sz="2000" spc="85" dirty="0">
                <a:latin typeface="+mj-lt"/>
                <a:cs typeface="Tahoma"/>
              </a:rPr>
              <a:t> </a:t>
            </a:r>
            <a:r>
              <a:rPr lang="en-GB" sz="2000" dirty="0">
                <a:latin typeface="+mj-lt"/>
                <a:cs typeface="Tahoma"/>
              </a:rPr>
              <a:t>sport/social</a:t>
            </a:r>
            <a:r>
              <a:rPr lang="en-GB" sz="2000" spc="90" dirty="0">
                <a:latin typeface="+mj-lt"/>
                <a:cs typeface="Tahoma"/>
              </a:rPr>
              <a:t> </a:t>
            </a:r>
            <a:r>
              <a:rPr lang="en-GB" sz="2000" dirty="0">
                <a:latin typeface="+mj-lt"/>
                <a:cs typeface="Tahoma"/>
              </a:rPr>
              <a:t>activities, including</a:t>
            </a:r>
            <a:r>
              <a:rPr lang="en-GB" sz="2000" spc="85" dirty="0">
                <a:latin typeface="+mj-lt"/>
                <a:cs typeface="Tahoma"/>
              </a:rPr>
              <a:t> </a:t>
            </a:r>
            <a:r>
              <a:rPr lang="en-GB" sz="2000" dirty="0">
                <a:latin typeface="+mj-lt"/>
                <a:cs typeface="Tahoma"/>
              </a:rPr>
              <a:t>supported</a:t>
            </a:r>
            <a:r>
              <a:rPr lang="en-GB" sz="2000" spc="90" dirty="0">
                <a:latin typeface="+mj-lt"/>
                <a:cs typeface="Tahoma"/>
              </a:rPr>
              <a:t> </a:t>
            </a:r>
            <a:r>
              <a:rPr lang="en-GB" sz="2000" spc="-20" dirty="0">
                <a:latin typeface="+mj-lt"/>
                <a:cs typeface="Tahoma"/>
              </a:rPr>
              <a:t>access</a:t>
            </a:r>
            <a:r>
              <a:rPr lang="en-GB" sz="2000" spc="55" dirty="0">
                <a:latin typeface="+mj-lt"/>
                <a:cs typeface="Tahoma"/>
              </a:rPr>
              <a:t> </a:t>
            </a:r>
            <a:r>
              <a:rPr lang="en-GB" sz="2000" spc="50" dirty="0">
                <a:latin typeface="+mj-lt"/>
                <a:cs typeface="Tahoma"/>
              </a:rPr>
              <a:t>to</a:t>
            </a:r>
            <a:r>
              <a:rPr lang="en-GB" sz="2000" spc="90" dirty="0">
                <a:latin typeface="+mj-lt"/>
                <a:cs typeface="Tahoma"/>
              </a:rPr>
              <a:t> </a:t>
            </a:r>
            <a:r>
              <a:rPr lang="en-GB" sz="2000" spc="-10" dirty="0">
                <a:latin typeface="+mj-lt"/>
                <a:cs typeface="Tahoma"/>
              </a:rPr>
              <a:t>disability </a:t>
            </a:r>
            <a:r>
              <a:rPr lang="en-GB" sz="2000" dirty="0">
                <a:latin typeface="+mj-lt"/>
                <a:cs typeface="Tahoma"/>
              </a:rPr>
              <a:t>sports</a:t>
            </a:r>
            <a:r>
              <a:rPr lang="en-GB" sz="2000" spc="75" dirty="0">
                <a:latin typeface="+mj-lt"/>
                <a:cs typeface="Tahoma"/>
              </a:rPr>
              <a:t> </a:t>
            </a:r>
            <a:r>
              <a:rPr lang="en-GB" sz="2000" dirty="0">
                <a:latin typeface="+mj-lt"/>
                <a:cs typeface="Tahoma"/>
              </a:rPr>
              <a:t>groups</a:t>
            </a:r>
            <a:r>
              <a:rPr lang="en-GB" sz="2000" spc="75" dirty="0">
                <a:latin typeface="+mj-lt"/>
                <a:cs typeface="Tahoma"/>
              </a:rPr>
              <a:t> </a:t>
            </a:r>
            <a:r>
              <a:rPr lang="en-GB" sz="2000" dirty="0">
                <a:latin typeface="+mj-lt"/>
                <a:cs typeface="Tahoma"/>
              </a:rPr>
              <a:t>for</a:t>
            </a:r>
            <a:r>
              <a:rPr lang="en-GB" sz="2000" spc="25" dirty="0">
                <a:latin typeface="+mj-lt"/>
                <a:cs typeface="Tahoma"/>
              </a:rPr>
              <a:t> </a:t>
            </a:r>
            <a:r>
              <a:rPr lang="en-GB" sz="2000" dirty="0">
                <a:latin typeface="+mj-lt"/>
                <a:cs typeface="Tahoma"/>
              </a:rPr>
              <a:t>children/young</a:t>
            </a:r>
            <a:r>
              <a:rPr lang="en-GB" sz="2000" spc="75" dirty="0">
                <a:latin typeface="+mj-lt"/>
                <a:cs typeface="Tahoma"/>
              </a:rPr>
              <a:t> </a:t>
            </a:r>
            <a:r>
              <a:rPr lang="en-GB" sz="2000" dirty="0">
                <a:latin typeface="+mj-lt"/>
                <a:cs typeface="Tahoma"/>
              </a:rPr>
              <a:t>people</a:t>
            </a:r>
            <a:r>
              <a:rPr lang="en-GB" sz="2000" spc="80" dirty="0">
                <a:latin typeface="+mj-lt"/>
                <a:cs typeface="Tahoma"/>
              </a:rPr>
              <a:t> </a:t>
            </a:r>
            <a:r>
              <a:rPr lang="en-GB" sz="2000" dirty="0">
                <a:latin typeface="+mj-lt"/>
                <a:cs typeface="Tahoma"/>
              </a:rPr>
              <a:t>with</a:t>
            </a:r>
            <a:r>
              <a:rPr lang="en-GB" sz="2000" spc="75" dirty="0">
                <a:latin typeface="+mj-lt"/>
                <a:cs typeface="Tahoma"/>
              </a:rPr>
              <a:t> </a:t>
            </a:r>
            <a:r>
              <a:rPr lang="en-GB" sz="2000" dirty="0">
                <a:latin typeface="+mj-lt"/>
                <a:cs typeface="Tahoma"/>
              </a:rPr>
              <a:t>complex</a:t>
            </a:r>
            <a:r>
              <a:rPr lang="en-GB" sz="2000" spc="80" dirty="0">
                <a:latin typeface="+mj-lt"/>
                <a:cs typeface="Tahoma"/>
              </a:rPr>
              <a:t> </a:t>
            </a:r>
            <a:r>
              <a:rPr lang="en-GB" sz="2000" spc="-10" dirty="0">
                <a:latin typeface="+mj-lt"/>
                <a:cs typeface="Tahoma"/>
              </a:rPr>
              <a:t>physical/learning/VI needs.</a:t>
            </a:r>
            <a:endParaRPr lang="en-GB" sz="2000" dirty="0">
              <a:latin typeface="+mj-lt"/>
              <a:cs typeface="Tahoma"/>
            </a:endParaRPr>
          </a:p>
          <a:p>
            <a:pPr marL="217170" marR="786765" indent="-180340">
              <a:lnSpc>
                <a:spcPct val="101200"/>
              </a:lnSpc>
              <a:buSzPct val="128571"/>
              <a:buFont typeface="Trebuchet MS"/>
              <a:buChar char="•"/>
              <a:tabLst>
                <a:tab pos="218440" algn="l"/>
              </a:tabLst>
            </a:pPr>
            <a:r>
              <a:rPr lang="en-GB" sz="2000" dirty="0">
                <a:latin typeface="+mj-lt"/>
                <a:cs typeface="Tahoma"/>
              </a:rPr>
              <a:t> Personal</a:t>
            </a:r>
            <a:r>
              <a:rPr lang="en-GB" sz="2000" spc="-25" dirty="0">
                <a:latin typeface="+mj-lt"/>
                <a:cs typeface="Tahoma"/>
              </a:rPr>
              <a:t> </a:t>
            </a:r>
            <a:r>
              <a:rPr lang="en-GB" sz="2000" dirty="0">
                <a:latin typeface="+mj-lt"/>
                <a:cs typeface="Tahoma"/>
              </a:rPr>
              <a:t>safety</a:t>
            </a:r>
            <a:r>
              <a:rPr lang="en-GB" sz="2000" spc="-20" dirty="0">
                <a:latin typeface="+mj-lt"/>
                <a:cs typeface="Tahoma"/>
              </a:rPr>
              <a:t> </a:t>
            </a:r>
            <a:r>
              <a:rPr lang="en-GB" sz="2000" spc="110" dirty="0">
                <a:latin typeface="+mj-lt"/>
                <a:cs typeface="Tahoma"/>
              </a:rPr>
              <a:t>–</a:t>
            </a:r>
            <a:r>
              <a:rPr lang="en-GB" sz="2000" spc="-20" dirty="0">
                <a:latin typeface="+mj-lt"/>
                <a:cs typeface="Tahoma"/>
              </a:rPr>
              <a:t> </a:t>
            </a:r>
            <a:r>
              <a:rPr lang="en-GB" sz="2000" dirty="0">
                <a:latin typeface="+mj-lt"/>
                <a:cs typeface="Tahoma"/>
              </a:rPr>
              <a:t>keeping</a:t>
            </a:r>
            <a:r>
              <a:rPr lang="en-GB" sz="2000" spc="-20" dirty="0">
                <a:latin typeface="+mj-lt"/>
                <a:cs typeface="Tahoma"/>
              </a:rPr>
              <a:t> </a:t>
            </a:r>
            <a:r>
              <a:rPr lang="en-GB" sz="2000" dirty="0">
                <a:latin typeface="+mj-lt"/>
                <a:cs typeface="Tahoma"/>
              </a:rPr>
              <a:t>yourself</a:t>
            </a:r>
            <a:r>
              <a:rPr lang="en-GB" sz="2000" spc="-60" dirty="0">
                <a:latin typeface="+mj-lt"/>
                <a:cs typeface="Tahoma"/>
              </a:rPr>
              <a:t> </a:t>
            </a:r>
            <a:r>
              <a:rPr lang="en-GB" sz="2000" spc="-10" dirty="0">
                <a:latin typeface="+mj-lt"/>
                <a:cs typeface="Tahoma"/>
              </a:rPr>
              <a:t>safe</a:t>
            </a:r>
            <a:r>
              <a:rPr lang="en-GB" sz="2000" spc="-20" dirty="0">
                <a:latin typeface="+mj-lt"/>
                <a:cs typeface="Tahoma"/>
              </a:rPr>
              <a:t> as </a:t>
            </a:r>
            <a:r>
              <a:rPr lang="en-GB" sz="2000" dirty="0">
                <a:latin typeface="+mj-lt"/>
                <a:cs typeface="Tahoma"/>
              </a:rPr>
              <a:t>an</a:t>
            </a:r>
            <a:r>
              <a:rPr lang="en-GB" sz="2000" spc="-20" dirty="0">
                <a:latin typeface="+mj-lt"/>
                <a:cs typeface="Tahoma"/>
              </a:rPr>
              <a:t> </a:t>
            </a:r>
            <a:r>
              <a:rPr lang="en-GB" sz="2000" dirty="0">
                <a:latin typeface="+mj-lt"/>
                <a:cs typeface="Tahoma"/>
              </a:rPr>
              <a:t>individual</a:t>
            </a:r>
            <a:r>
              <a:rPr lang="en-GB" sz="2000" spc="-20" dirty="0">
                <a:latin typeface="+mj-lt"/>
                <a:cs typeface="Tahoma"/>
              </a:rPr>
              <a:t> </a:t>
            </a:r>
            <a:r>
              <a:rPr lang="en-GB" sz="2000" dirty="0">
                <a:latin typeface="+mj-lt"/>
                <a:cs typeface="Tahoma"/>
              </a:rPr>
              <a:t>with</a:t>
            </a:r>
            <a:r>
              <a:rPr lang="en-GB" sz="2000" spc="-20" dirty="0">
                <a:latin typeface="+mj-lt"/>
                <a:cs typeface="Tahoma"/>
              </a:rPr>
              <a:t> </a:t>
            </a:r>
            <a:r>
              <a:rPr lang="en-GB" sz="2000" dirty="0">
                <a:latin typeface="+mj-lt"/>
                <a:cs typeface="Tahoma"/>
              </a:rPr>
              <a:t>a</a:t>
            </a:r>
            <a:r>
              <a:rPr lang="en-GB" sz="2000" spc="-20" dirty="0">
                <a:latin typeface="+mj-lt"/>
                <a:cs typeface="Tahoma"/>
              </a:rPr>
              <a:t> </a:t>
            </a:r>
            <a:r>
              <a:rPr lang="en-GB" sz="2000" spc="-10" dirty="0">
                <a:latin typeface="+mj-lt"/>
                <a:cs typeface="Tahoma"/>
              </a:rPr>
              <a:t>vision impairment.</a:t>
            </a:r>
            <a:endParaRPr lang="en-GB" sz="2000" dirty="0">
              <a:latin typeface="+mj-lt"/>
              <a:cs typeface="Tahoma"/>
            </a:endParaRPr>
          </a:p>
          <a:p>
            <a:pPr marL="0" indent="0">
              <a:buNone/>
            </a:pPr>
            <a:endParaRPr lang="en-GB" sz="2000" dirty="0">
              <a:latin typeface="+mj-lt"/>
            </a:endParaRPr>
          </a:p>
        </p:txBody>
      </p:sp>
    </p:spTree>
    <p:extLst>
      <p:ext uri="{BB962C8B-B14F-4D97-AF65-F5344CB8AC3E}">
        <p14:creationId xmlns:p14="http://schemas.microsoft.com/office/powerpoint/2010/main" val="3110491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1E689-83AC-74F5-40EF-8E41CBF3D87D}"/>
              </a:ext>
            </a:extLst>
          </p:cNvPr>
          <p:cNvSpPr>
            <a:spLocks noGrp="1"/>
          </p:cNvSpPr>
          <p:nvPr>
            <p:ph type="title"/>
          </p:nvPr>
        </p:nvSpPr>
        <p:spPr/>
        <p:txBody>
          <a:bodyPr>
            <a:noAutofit/>
          </a:bodyPr>
          <a:lstStyle/>
          <a:p>
            <a:r>
              <a:rPr lang="en-GB" sz="3000" dirty="0">
                <a:latin typeface="Arial"/>
                <a:cs typeface="Arial"/>
              </a:rPr>
              <a:t>Why a focus on this area is important for (name of child/young person); what interventions are in place?</a:t>
            </a:r>
          </a:p>
        </p:txBody>
      </p:sp>
      <p:sp>
        <p:nvSpPr>
          <p:cNvPr id="3" name="Content Placeholder 2">
            <a:extLst>
              <a:ext uri="{FF2B5EF4-FFF2-40B4-BE49-F238E27FC236}">
                <a16:creationId xmlns:a16="http://schemas.microsoft.com/office/drawing/2014/main" id="{8F14A6D8-2FBF-BD77-361E-EAF48DF7A2EC}"/>
              </a:ext>
            </a:extLst>
          </p:cNvPr>
          <p:cNvSpPr>
            <a:spLocks noGrp="1"/>
          </p:cNvSpPr>
          <p:nvPr>
            <p:ph idx="1"/>
          </p:nvPr>
        </p:nvSpPr>
        <p:spPr/>
        <p:txBody>
          <a:bodyPr vert="horz" lIns="91440" tIns="45720" rIns="91440" bIns="45720" rtlCol="0" anchor="t">
            <a:normAutofit/>
          </a:bodyPr>
          <a:lstStyle/>
          <a:p>
            <a:pPr marL="0" indent="0">
              <a:buNone/>
            </a:pPr>
            <a:endParaRPr lang="en-GB" sz="2000" dirty="0"/>
          </a:p>
          <a:p>
            <a:r>
              <a:rPr lang="en-GB" sz="2000" dirty="0">
                <a:latin typeface="Arial"/>
                <a:cs typeface="Arial"/>
              </a:rPr>
              <a:t>Details of pupil’s vision impairment</a:t>
            </a:r>
          </a:p>
          <a:p>
            <a:r>
              <a:rPr lang="en-GB" sz="2000" dirty="0">
                <a:latin typeface="Arial"/>
                <a:cs typeface="Arial"/>
              </a:rPr>
              <a:t>How it influences their social, emotional, mental, physical health.</a:t>
            </a:r>
            <a:endParaRPr lang="en-GB" sz="2000" dirty="0"/>
          </a:p>
          <a:p>
            <a:r>
              <a:rPr lang="en-GB" sz="2000" dirty="0">
                <a:latin typeface="Arial"/>
                <a:cs typeface="Arial"/>
              </a:rPr>
              <a:t>What interventions are in place?  </a:t>
            </a:r>
          </a:p>
          <a:p>
            <a:r>
              <a:rPr lang="en-GB" sz="2000" dirty="0">
                <a:latin typeface="Arial"/>
                <a:cs typeface="Arial"/>
              </a:rPr>
              <a:t>What are the envisaged outcomes? </a:t>
            </a:r>
            <a:endParaRPr lang="en-GB" sz="2000" dirty="0"/>
          </a:p>
          <a:p>
            <a:r>
              <a:rPr lang="en-GB" sz="2000" dirty="0"/>
              <a:t>Who delivers/works on these outcomes? </a:t>
            </a:r>
          </a:p>
          <a:p>
            <a:pPr marL="0" indent="0">
              <a:buNone/>
            </a:pPr>
            <a:endParaRPr lang="en-GB" sz="2000" i="1" dirty="0"/>
          </a:p>
          <a:p>
            <a:pPr marL="0" indent="0">
              <a:buNone/>
            </a:pPr>
            <a:endParaRPr lang="en-GB" sz="2400" i="1" dirty="0"/>
          </a:p>
          <a:p>
            <a:pPr marL="0" indent="0">
              <a:buNone/>
            </a:pPr>
            <a:endParaRPr lang="en-GB" sz="2200" i="1" dirty="0"/>
          </a:p>
          <a:p>
            <a:pPr marL="0" indent="0">
              <a:buNone/>
            </a:pPr>
            <a:endParaRPr lang="en-GB" sz="2200" i="1" dirty="0"/>
          </a:p>
        </p:txBody>
      </p:sp>
    </p:spTree>
    <p:extLst>
      <p:ext uri="{BB962C8B-B14F-4D97-AF65-F5344CB8AC3E}">
        <p14:creationId xmlns:p14="http://schemas.microsoft.com/office/powerpoint/2010/main" val="1680515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E98B3-5146-D69C-D04A-1E4DBFA004BF}"/>
              </a:ext>
            </a:extLst>
          </p:cNvPr>
          <p:cNvSpPr>
            <a:spLocks noGrp="1"/>
          </p:cNvSpPr>
          <p:nvPr>
            <p:ph type="title"/>
          </p:nvPr>
        </p:nvSpPr>
        <p:spPr/>
        <p:txBody>
          <a:bodyPr>
            <a:normAutofit/>
          </a:bodyPr>
          <a:lstStyle/>
          <a:p>
            <a:r>
              <a:rPr lang="en-GB" sz="3000" dirty="0"/>
              <a:t>Summing up</a:t>
            </a:r>
          </a:p>
        </p:txBody>
      </p:sp>
      <p:sp>
        <p:nvSpPr>
          <p:cNvPr id="3" name="Content Placeholder 2">
            <a:extLst>
              <a:ext uri="{FF2B5EF4-FFF2-40B4-BE49-F238E27FC236}">
                <a16:creationId xmlns:a16="http://schemas.microsoft.com/office/drawing/2014/main" id="{763925C0-90CD-A5E7-6D59-110860F4F8F1}"/>
              </a:ext>
            </a:extLst>
          </p:cNvPr>
          <p:cNvSpPr>
            <a:spLocks noGrp="1"/>
          </p:cNvSpPr>
          <p:nvPr>
            <p:ph idx="1"/>
          </p:nvPr>
        </p:nvSpPr>
        <p:spPr>
          <a:xfrm>
            <a:off x="759214" y="1688101"/>
            <a:ext cx="8778240" cy="4351338"/>
          </a:xfrm>
        </p:spPr>
        <p:txBody>
          <a:bodyPr vert="horz" lIns="91440" tIns="45720" rIns="91440" bIns="45720" rtlCol="0" anchor="t">
            <a:normAutofit/>
          </a:bodyPr>
          <a:lstStyle/>
          <a:p>
            <a:pPr marL="0" indent="0">
              <a:buNone/>
            </a:pPr>
            <a:endParaRPr lang="en-GB" sz="2000" dirty="0">
              <a:ea typeface="Times New Roman" panose="02020603050405020304" pitchFamily="18" charset="0"/>
            </a:endParaRPr>
          </a:p>
          <a:p>
            <a:r>
              <a:rPr lang="en-GB" sz="2000" dirty="0">
                <a:ea typeface="Times New Roman" panose="02020603050405020304" pitchFamily="18" charset="0"/>
              </a:rPr>
              <a:t>Vision impairment can create distinctive barriers to positive outcomes in this area. </a:t>
            </a:r>
          </a:p>
          <a:p>
            <a:r>
              <a:rPr lang="en-GB" sz="2000" dirty="0">
                <a:latin typeface="Arial"/>
                <a:ea typeface="Times New Roman" panose="02020603050405020304" pitchFamily="18" charset="0"/>
                <a:cs typeface="Arial"/>
              </a:rPr>
              <a:t>Targeted intervention approaches within inclusive learning environments and the wider world (See CFVI, Area 1) are often required to promote the development of social, emotional, mental and physical wellbeing.</a:t>
            </a:r>
          </a:p>
          <a:p>
            <a:r>
              <a:rPr lang="en-GB" sz="2000" dirty="0">
                <a:ea typeface="Times New Roman" panose="02020603050405020304" pitchFamily="18" charset="0"/>
              </a:rPr>
              <a:t>Collaborative working </a:t>
            </a:r>
            <a:r>
              <a:rPr lang="en-GB" sz="2000" dirty="0">
                <a:effectLst/>
                <a:latin typeface="Arial" panose="020B0604020202020204" pitchFamily="34" charset="0"/>
                <a:ea typeface="Times New Roman" panose="02020603050405020304" pitchFamily="18" charset="0"/>
              </a:rPr>
              <a:t>with the child/young person, family and educators is required to maximise the use and development in this area</a:t>
            </a:r>
            <a:r>
              <a:rPr lang="en-GB" sz="2000" dirty="0">
                <a:ea typeface="Times New Roman" panose="02020603050405020304" pitchFamily="18" charset="0"/>
              </a:rPr>
              <a:t>. </a:t>
            </a:r>
          </a:p>
          <a:p>
            <a:pPr marL="0" indent="0">
              <a:buNone/>
            </a:pPr>
            <a:endParaRPr lang="en-GB" dirty="0"/>
          </a:p>
        </p:txBody>
      </p:sp>
    </p:spTree>
    <p:extLst>
      <p:ext uri="{BB962C8B-B14F-4D97-AF65-F5344CB8AC3E}">
        <p14:creationId xmlns:p14="http://schemas.microsoft.com/office/powerpoint/2010/main" val="2774298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latin typeface="Arial"/>
                <a:cs typeface="Arial"/>
              </a:rPr>
              <a:t>What resources are available</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p:txBody>
          <a:bodyPr vert="horz" lIns="91440" tIns="45720" rIns="91440" bIns="45720" rtlCol="0" anchor="t">
            <a:normAutofit/>
          </a:bodyPr>
          <a:lstStyle/>
          <a:p>
            <a:pPr marL="342900" lvl="0" indent="-342900">
              <a:lnSpc>
                <a:spcPct val="150000"/>
              </a:lnSpc>
              <a:buFont typeface="Symbol" panose="05050102010706020507" pitchFamily="18" charset="2"/>
              <a:buChar char=""/>
            </a:pPr>
            <a:r>
              <a:rPr lang="en-GB" sz="2000" dirty="0">
                <a:effectLst/>
                <a:latin typeface="Arial"/>
                <a:ea typeface="Times New Roman" panose="02020603050405020304" pitchFamily="18" charset="0"/>
                <a:cs typeface="Arial"/>
                <a:hlinkClick r:id="rId3">
                  <a:extLst>
                    <a:ext uri="{A12FA001-AC4F-418D-AE19-62706E023703}">
                      <ahyp:hlinkClr xmlns:ahyp="http://schemas.microsoft.com/office/drawing/2018/hyperlinkcolor" val="tx"/>
                    </a:ext>
                  </a:extLst>
                </a:hlinkClick>
              </a:rPr>
              <a:t>The Bookshare Hub hosting resources to support the delivery of the CFVI is available from RNIB (External)</a:t>
            </a:r>
            <a:endParaRPr lang="en-GB" sz="2000">
              <a:latin typeface="Arial"/>
              <a:ea typeface="Times New Roman" panose="02020603050405020304" pitchFamily="18" charset="0"/>
              <a:cs typeface="Arial"/>
            </a:endParaRPr>
          </a:p>
          <a:p>
            <a:pPr marL="342900" indent="-342900">
              <a:lnSpc>
                <a:spcPct val="150000"/>
              </a:lnSpc>
              <a:buFont typeface="Symbol" panose="05050102010706020507" pitchFamily="18" charset="2"/>
              <a:buChar char=""/>
            </a:pPr>
            <a:r>
              <a:rPr lang="en-GB" sz="2000" dirty="0">
                <a:latin typeface="Arial"/>
                <a:ea typeface="Calibri"/>
                <a:cs typeface="Arial"/>
              </a:rPr>
              <a:t>Of particular relevance to this area is the </a:t>
            </a:r>
            <a:r>
              <a:rPr lang="en-GB" sz="2000" dirty="0">
                <a:solidFill>
                  <a:schemeClr val="bg2">
                    <a:lumMod val="10000"/>
                  </a:schemeClr>
                </a:solidFill>
                <a:latin typeface="Arial"/>
                <a:ea typeface="Calibri"/>
                <a:cs typeface="Arial"/>
                <a:hlinkClick r:id="rId4">
                  <a:extLst>
                    <a:ext uri="{A12FA001-AC4F-418D-AE19-62706E023703}">
                      <ahyp:hlinkClr xmlns:ahyp="http://schemas.microsoft.com/office/drawing/2018/hyperlinkcolor" val="tx"/>
                    </a:ext>
                  </a:extLst>
                </a:hlinkClick>
              </a:rPr>
              <a:t>Health: Social, Emotional, Mental and Physical Wellbeing</a:t>
            </a:r>
            <a:r>
              <a:rPr lang="en-GB" sz="2000" dirty="0">
                <a:latin typeface="Arial"/>
                <a:ea typeface="Calibri"/>
                <a:cs typeface="Arial"/>
              </a:rPr>
              <a:t> category of the CFVI Resource Hub</a:t>
            </a:r>
          </a:p>
          <a:p>
            <a:pPr marL="342900" indent="-342900">
              <a:lnSpc>
                <a:spcPct val="150000"/>
              </a:lnSpc>
              <a:buFont typeface="Symbol" panose="05050102010706020507" pitchFamily="18" charset="2"/>
              <a:buChar char=""/>
            </a:pPr>
            <a:r>
              <a:rPr lang="en-GB" sz="2000" dirty="0">
                <a:effectLst/>
                <a:latin typeface="Arial"/>
                <a:ea typeface="Calibri" panose="020F0502020204030204" pitchFamily="34" charset="0"/>
                <a:cs typeface="Arial"/>
              </a:rPr>
              <a:t>The CFVI provides a list of targeted intervention approaches</a:t>
            </a:r>
            <a:r>
              <a:rPr lang="en-GB" sz="2000" dirty="0">
                <a:latin typeface="Arial"/>
                <a:ea typeface="Calibri" panose="020F0502020204030204" pitchFamily="34" charset="0"/>
                <a:cs typeface="Arial"/>
              </a:rPr>
              <a:t> (pages 30 and 31): </a:t>
            </a:r>
            <a:r>
              <a:rPr lang="en-GB" sz="2000" dirty="0">
                <a:latin typeface="Arial"/>
                <a:cs typeface="Arial"/>
                <a:hlinkClick r:id="rId5">
                  <a:extLst>
                    <a:ext uri="{A12FA001-AC4F-418D-AE19-62706E023703}">
                      <ahyp:hlinkClr xmlns:ahyp="http://schemas.microsoft.com/office/drawing/2018/hyperlinkcolor" val="tx"/>
                    </a:ext>
                  </a:extLst>
                </a:hlinkClick>
              </a:rPr>
              <a:t>Curriculum Framework for Children and Young People with Vision Impairment | RNIB</a:t>
            </a:r>
            <a:endParaRPr lang="en-GB" sz="2000" dirty="0">
              <a:effectLst/>
              <a:latin typeface="Arial"/>
              <a:ea typeface="Calibri" panose="020F0502020204030204" pitchFamily="34" charset="0"/>
              <a:cs typeface="Arial"/>
              <a:hlinkClick r:id="rId5">
                <a:extLst>
                  <a:ext uri="{A12FA001-AC4F-418D-AE19-62706E023703}">
                    <ahyp:hlinkClr xmlns:ahyp="http://schemas.microsoft.com/office/drawing/2018/hyperlinkcolor" val="tx"/>
                  </a:ext>
                </a:extLst>
              </a:hlinkClick>
            </a:endParaRPr>
          </a:p>
          <a:p>
            <a:pPr marL="0" indent="0">
              <a:lnSpc>
                <a:spcPct val="150000"/>
              </a:lnSpc>
              <a:buNone/>
            </a:pPr>
            <a:endParaRPr lang="en-GB" sz="2000" dirty="0">
              <a:effectLst/>
              <a:latin typeface="Arial" panose="020B0604020202020204" pitchFamily="34" charset="0"/>
              <a:ea typeface="Calibri" panose="020F0502020204030204" pitchFamily="34" charset="0"/>
            </a:endParaRPr>
          </a:p>
          <a:p>
            <a:pPr marL="0" lvl="0" indent="0">
              <a:lnSpc>
                <a:spcPct val="150000"/>
              </a:lnSpc>
              <a:buNone/>
            </a:pPr>
            <a:endParaRPr lang="en-GB" sz="2000" dirty="0">
              <a:effectLst/>
              <a:latin typeface="Arial" panose="020B0604020202020204" pitchFamily="34" charset="0"/>
              <a:ea typeface="Calibri" panose="020F0502020204030204" pitchFamily="34" charset="0"/>
            </a:endParaRPr>
          </a:p>
          <a:p>
            <a:pPr marL="342900" lvl="0" indent="-342900">
              <a:lnSpc>
                <a:spcPct val="150000"/>
              </a:lnSpc>
              <a:buFont typeface="Symbol" panose="05050102010706020507" pitchFamily="18" charset="2"/>
              <a:buChar char=""/>
            </a:pPr>
            <a:endParaRPr lang="en-GB" sz="2000" dirty="0"/>
          </a:p>
        </p:txBody>
      </p:sp>
    </p:spTree>
    <p:extLst>
      <p:ext uri="{BB962C8B-B14F-4D97-AF65-F5344CB8AC3E}">
        <p14:creationId xmlns:p14="http://schemas.microsoft.com/office/powerpoint/2010/main" val="941776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t>References</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211314" y="1544910"/>
            <a:ext cx="8778240" cy="4351338"/>
          </a:xfrm>
        </p:spPr>
        <p:txBody>
          <a:bodyPr vert="horz" lIns="91440" tIns="45720" rIns="91440" bIns="45720" rtlCol="0" anchor="t">
            <a:normAutofit/>
          </a:bodyPr>
          <a:lstStyle/>
          <a:p>
            <a:pPr marL="0" indent="0">
              <a:buNone/>
            </a:pPr>
            <a:endParaRPr lang="en-GB" sz="2000" dirty="0">
              <a:effectLst/>
              <a:latin typeface="Arial" panose="020B0604020202020204" pitchFamily="34" charset="0"/>
              <a:ea typeface="Arial" panose="020B0604020202020204" pitchFamily="34" charset="0"/>
            </a:endParaRPr>
          </a:p>
          <a:p>
            <a:r>
              <a:rPr lang="en-GB" sz="2000" dirty="0">
                <a:effectLst/>
                <a:latin typeface="Arial"/>
                <a:ea typeface="Arial" panose="020B0604020202020204" pitchFamily="34" charset="0"/>
                <a:cs typeface="Arial"/>
              </a:rPr>
              <a:t>Hewett, R., Douglas, G., McLinden, M., James, L., Brydon, G., Chattaway, </a:t>
            </a:r>
            <a:r>
              <a:rPr lang="en-GB" sz="2000" err="1">
                <a:effectLst/>
                <a:latin typeface="Arial"/>
                <a:ea typeface="Arial" panose="020B0604020202020204" pitchFamily="34" charset="0"/>
                <a:cs typeface="Arial"/>
              </a:rPr>
              <a:t>T.,Cobb</a:t>
            </a:r>
            <a:r>
              <a:rPr lang="en-GB" sz="2000" dirty="0">
                <a:effectLst/>
                <a:latin typeface="Arial"/>
                <a:ea typeface="Arial" panose="020B0604020202020204" pitchFamily="34" charset="0"/>
                <a:cs typeface="Arial"/>
              </a:rPr>
              <a:t>, R., Keil, S., Raisanen, S., Sutherland, C., Taylor, J., (2022) </a:t>
            </a:r>
            <a:r>
              <a:rPr lang="en-GB" sz="2000" b="1" dirty="0">
                <a:effectLst/>
                <a:latin typeface="Arial"/>
                <a:ea typeface="Arial" panose="020B0604020202020204" pitchFamily="34" charset="0"/>
                <a:cs typeface="Arial"/>
              </a:rPr>
              <a:t>Curriculum</a:t>
            </a:r>
            <a:r>
              <a:rPr lang="en-GB" sz="2000" b="1" dirty="0">
                <a:effectLst/>
                <a:latin typeface="Arial"/>
                <a:ea typeface="Times New Roman" panose="02020603050405020304" pitchFamily="18" charset="0"/>
                <a:cs typeface="Arial"/>
              </a:rPr>
              <a:t> </a:t>
            </a:r>
            <a:r>
              <a:rPr lang="en-GB" sz="2000" b="1" dirty="0">
                <a:effectLst/>
                <a:latin typeface="Arial"/>
                <a:ea typeface="Arial" panose="020B0604020202020204" pitchFamily="34" charset="0"/>
                <a:cs typeface="Arial"/>
              </a:rPr>
              <a:t>Framework for Children and young People with Vision Impairment[CFVI]:</a:t>
            </a:r>
            <a:r>
              <a:rPr lang="en-GB" sz="2000" b="1" dirty="0">
                <a:effectLst/>
                <a:latin typeface="Arial"/>
                <a:ea typeface="Times New Roman" panose="02020603050405020304" pitchFamily="18" charset="0"/>
                <a:cs typeface="Arial"/>
              </a:rPr>
              <a:t> </a:t>
            </a:r>
            <a:r>
              <a:rPr lang="en-GB" sz="2000" b="1" dirty="0">
                <a:effectLst/>
                <a:latin typeface="Arial"/>
                <a:ea typeface="Arial" panose="020B0604020202020204" pitchFamily="34" charset="0"/>
                <a:cs typeface="Arial"/>
              </a:rPr>
              <a:t>Defining specialist skills development and best practice support to promote</a:t>
            </a:r>
            <a:r>
              <a:rPr lang="en-GB" sz="2000" b="1" dirty="0">
                <a:effectLst/>
                <a:latin typeface="Arial"/>
                <a:ea typeface="Times New Roman" panose="02020603050405020304" pitchFamily="18" charset="0"/>
                <a:cs typeface="Arial"/>
              </a:rPr>
              <a:t> </a:t>
            </a:r>
            <a:r>
              <a:rPr lang="en-GB" sz="2000" b="1" dirty="0">
                <a:effectLst/>
                <a:latin typeface="Arial"/>
                <a:ea typeface="Arial" panose="020B0604020202020204" pitchFamily="34" charset="0"/>
                <a:cs typeface="Arial"/>
              </a:rPr>
              <a:t>equity, inclusion and personal agency. </a:t>
            </a:r>
            <a:r>
              <a:rPr lang="en-GB" sz="2000" dirty="0">
                <a:effectLst/>
                <a:latin typeface="Arial"/>
                <a:ea typeface="Arial" panose="020B0604020202020204" pitchFamily="34" charset="0"/>
                <a:cs typeface="Arial"/>
              </a:rPr>
              <a:t>RNIB</a:t>
            </a:r>
          </a:p>
          <a:p>
            <a:endParaRPr lang="en-GB" sz="20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339374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2"/>
          <p:cNvSpPr txBox="1">
            <a:spLocks noGrp="1"/>
          </p:cNvSpPr>
          <p:nvPr>
            <p:ph type="title"/>
          </p:nvPr>
        </p:nvSpPr>
        <p:spPr>
          <a:xfrm>
            <a:off x="1214151" y="994869"/>
            <a:ext cx="5782521" cy="786220"/>
          </a:xfrm>
          <a:prstGeom prst="rect">
            <a:avLst/>
          </a:prstGeom>
          <a:noFill/>
          <a:ln>
            <a:noFill/>
          </a:ln>
        </p:spPr>
        <p:txBody>
          <a:bodyPr spcFirstLastPara="1" vert="horz" wrap="square" lIns="68569" tIns="34275" rIns="68569" bIns="34275" rtlCol="0" anchor="t" anchorCtr="0">
            <a:noAutofit/>
          </a:bodyPr>
          <a:lstStyle/>
          <a:p>
            <a:r>
              <a:rPr lang="en-GB" sz="3000" dirty="0">
                <a:latin typeface="Arial"/>
                <a:cs typeface="Arial"/>
              </a:rPr>
              <a:t>Project Partners</a:t>
            </a:r>
            <a:endParaRPr lang="en-US" sz="3000" dirty="0">
              <a:latin typeface="Arial"/>
              <a:cs typeface="Arial"/>
            </a:endParaRPr>
          </a:p>
        </p:txBody>
      </p:sp>
      <p:sp>
        <p:nvSpPr>
          <p:cNvPr id="66" name="Google Shape;66;p2"/>
          <p:cNvSpPr txBox="1">
            <a:spLocks noGrp="1"/>
          </p:cNvSpPr>
          <p:nvPr>
            <p:ph type="body" idx="1"/>
          </p:nvPr>
        </p:nvSpPr>
        <p:spPr>
          <a:xfrm>
            <a:off x="972541" y="1852825"/>
            <a:ext cx="9074989" cy="2875061"/>
          </a:xfrm>
          <a:prstGeom prst="rect">
            <a:avLst/>
          </a:prstGeom>
          <a:noFill/>
          <a:ln>
            <a:noFill/>
          </a:ln>
        </p:spPr>
        <p:txBody>
          <a:bodyPr spcFirstLastPara="1" vert="horz" wrap="square" lIns="68569" tIns="34275" rIns="68569" bIns="34275" rtlCol="0" anchor="t" anchorCtr="0">
            <a:normAutofit/>
          </a:bodyPr>
          <a:lstStyle/>
          <a:p>
            <a:pPr>
              <a:spcBef>
                <a:spcPts val="0"/>
              </a:spcBef>
            </a:pPr>
            <a:r>
              <a:rPr lang="en-GB" sz="2000" dirty="0">
                <a:solidFill>
                  <a:srgbClr val="000000"/>
                </a:solidFill>
                <a:latin typeface="Arial"/>
                <a:cs typeface="Arial"/>
              </a:rPr>
              <a:t>There are 4 partner organisations involved in the CFVI project. </a:t>
            </a:r>
            <a:endParaRPr lang="en-US" dirty="0">
              <a:solidFill>
                <a:srgbClr val="000000"/>
              </a:solidFill>
            </a:endParaRPr>
          </a:p>
          <a:p>
            <a:pPr>
              <a:spcBef>
                <a:spcPts val="0"/>
              </a:spcBef>
            </a:pPr>
            <a:endParaRPr lang="en-GB" sz="2000" dirty="0">
              <a:solidFill>
                <a:srgbClr val="000000"/>
              </a:solidFill>
            </a:endParaRPr>
          </a:p>
          <a:p>
            <a:pPr>
              <a:spcBef>
                <a:spcPts val="0"/>
              </a:spcBef>
            </a:pPr>
            <a:r>
              <a:rPr lang="en-GB" sz="2000" dirty="0">
                <a:solidFill>
                  <a:srgbClr val="000000"/>
                </a:solidFill>
                <a:latin typeface="Arial"/>
                <a:cs typeface="Arial"/>
              </a:rPr>
              <a:t>The production of these training/continuing professional development materials was led by VIEW </a:t>
            </a:r>
            <a:r>
              <a:rPr lang="en-GB" sz="2000" dirty="0">
                <a:latin typeface="Arial"/>
                <a:cs typeface="Arial"/>
              </a:rPr>
              <a:t>(The Professional Association for the Vision </a:t>
            </a:r>
            <a:r>
              <a:rPr lang="en-GB" sz="2000">
                <a:latin typeface="Arial"/>
                <a:cs typeface="Arial"/>
              </a:rPr>
              <a:t>Impairment Education Workforce), in association with a consultation group of </a:t>
            </a:r>
            <a:r>
              <a:rPr lang="en-GB" sz="2000" dirty="0">
                <a:latin typeface="Arial"/>
                <a:cs typeface="Arial"/>
              </a:rPr>
              <a:t>stakeholders working in the field of VI Education. </a:t>
            </a:r>
            <a:endParaRPr lang="en-GB" sz="2000"/>
          </a:p>
          <a:p>
            <a:pPr>
              <a:spcBef>
                <a:spcPts val="0"/>
              </a:spcBef>
            </a:pPr>
            <a:endParaRPr dirty="0"/>
          </a:p>
        </p:txBody>
      </p:sp>
      <p:pic>
        <p:nvPicPr>
          <p:cNvPr id="3" name="Picture 2" descr="Logo of VIEW">
            <a:extLst>
              <a:ext uri="{FF2B5EF4-FFF2-40B4-BE49-F238E27FC236}">
                <a16:creationId xmlns:a16="http://schemas.microsoft.com/office/drawing/2014/main" id="{EC4A62C5-74B2-56EE-33A2-FE3B7EBAC7D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26521" y="5618746"/>
            <a:ext cx="1885603" cy="109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University of Birmingham, VICTAR Logo&#10;">
            <a:extLst>
              <a:ext uri="{FF2B5EF4-FFF2-40B4-BE49-F238E27FC236}">
                <a16:creationId xmlns:a16="http://schemas.microsoft.com/office/drawing/2014/main" id="{FAA561CA-38C9-FB71-795D-31342290EAAE}"/>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812124" y="5565747"/>
            <a:ext cx="3842391" cy="1099935"/>
          </a:xfrm>
          <a:prstGeom prst="rect">
            <a:avLst/>
          </a:prstGeom>
          <a:noFill/>
        </p:spPr>
      </p:pic>
      <p:pic>
        <p:nvPicPr>
          <p:cNvPr id="7" name="Picture 6" descr="Logo of Thomas Pocklington Trust&#10;">
            <a:extLst>
              <a:ext uri="{FF2B5EF4-FFF2-40B4-BE49-F238E27FC236}">
                <a16:creationId xmlns:a16="http://schemas.microsoft.com/office/drawing/2014/main" id="{BCAE5A95-1065-4DB0-490B-7A52B324997E}"/>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62915" y="5618746"/>
            <a:ext cx="1295485" cy="91174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5C4CD-D4FD-868F-7229-52045A8C332A}"/>
              </a:ext>
            </a:extLst>
          </p:cNvPr>
          <p:cNvSpPr txBox="1">
            <a:spLocks noGrp="1"/>
          </p:cNvSpPr>
          <p:nvPr>
            <p:ph type="title" idx="4294967295"/>
          </p:nvPr>
        </p:nvSpPr>
        <p:spPr>
          <a:xfrm>
            <a:off x="1245793" y="394423"/>
            <a:ext cx="10065925" cy="147732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chemeClr val="tx1"/>
                </a:solidFill>
                <a:effectLst/>
                <a:uLnTx/>
                <a:uFillTx/>
                <a:latin typeface="+mn-lt"/>
                <a:ea typeface="+mn-ea"/>
                <a:cs typeface="Arial"/>
              </a:rPr>
              <a:t>Curriculum Framework for Children and Young People with Vision Impairment </a:t>
            </a:r>
            <a:r>
              <a:rPr kumimoji="0" lang="en-US" sz="3000" b="1" i="0" u="none" strike="noStrike" kern="1200" cap="none" spc="0" normalizeH="0" baseline="0" noProof="0" dirty="0">
                <a:ln>
                  <a:noFill/>
                </a:ln>
                <a:solidFill>
                  <a:schemeClr val="tx1"/>
                </a:solidFill>
                <a:effectLst/>
                <a:uLnTx/>
                <a:uFillTx/>
                <a:latin typeface="+mn-lt"/>
                <a:ea typeface="+mn-lt"/>
                <a:cs typeface="+mn-lt"/>
              </a:rPr>
              <a:t>(2022, p.15) </a:t>
            </a:r>
            <a:endParaRPr kumimoji="0" lang="en-US" sz="3000" b="0" i="0" u="none" strike="noStrike" kern="1200" cap="none" spc="0" normalizeH="0" baseline="0" noProof="0" dirty="0">
              <a:ln>
                <a:noFill/>
              </a:ln>
              <a:solidFill>
                <a:schemeClr val="tx1"/>
              </a:solidFill>
              <a:effectLst/>
              <a:uLnTx/>
              <a:uFillTx/>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dirty="0">
              <a:ln>
                <a:noFill/>
              </a:ln>
              <a:solidFill>
                <a:schemeClr val="tx1"/>
              </a:solidFill>
              <a:effectLst/>
              <a:uLnTx/>
              <a:uFillTx/>
              <a:latin typeface="+mn-lt"/>
              <a:ea typeface="+mn-ea"/>
              <a:cs typeface="Arial"/>
            </a:endParaRPr>
          </a:p>
        </p:txBody>
      </p:sp>
      <p:pic>
        <p:nvPicPr>
          <p:cNvPr id="7" name="Picture 6" descr="This slide is a generic slide providing an illustration of the 11 areas of the CFVI, located around the ‘active child/young person’ and with the area of focus - Health: Social, Emotional, Mental &amp; Physical Wellbeing - highlighted in pink.">
            <a:extLst>
              <a:ext uri="{FF2B5EF4-FFF2-40B4-BE49-F238E27FC236}">
                <a16:creationId xmlns:a16="http://schemas.microsoft.com/office/drawing/2014/main" id="{992B8067-6F2F-A8C7-DC03-7AB372B4C37F}"/>
              </a:ext>
            </a:extLst>
          </p:cNvPr>
          <p:cNvPicPr>
            <a:picLocks noChangeAspect="1"/>
          </p:cNvPicPr>
          <p:nvPr/>
        </p:nvPicPr>
        <p:blipFill>
          <a:blip r:embed="rId3"/>
          <a:stretch>
            <a:fillRect/>
          </a:stretch>
        </p:blipFill>
        <p:spPr>
          <a:xfrm>
            <a:off x="2376724" y="1434284"/>
            <a:ext cx="6397957" cy="4852578"/>
          </a:xfrm>
          <a:prstGeom prst="rect">
            <a:avLst/>
          </a:prstGeom>
        </p:spPr>
      </p:pic>
      <p:pic>
        <p:nvPicPr>
          <p:cNvPr id="15" name="Picture 14" descr="This shows the area of focus: Health: Social, Emotional, Mental and Physical Wellbeing, highlighted in pink.">
            <a:extLst>
              <a:ext uri="{FF2B5EF4-FFF2-40B4-BE49-F238E27FC236}">
                <a16:creationId xmlns:a16="http://schemas.microsoft.com/office/drawing/2014/main" id="{20B126F5-20CE-11AF-7FE8-F874F77751FF}"/>
              </a:ext>
            </a:extLst>
          </p:cNvPr>
          <p:cNvPicPr>
            <a:picLocks noChangeAspect="1"/>
          </p:cNvPicPr>
          <p:nvPr/>
        </p:nvPicPr>
        <p:blipFill>
          <a:blip r:embed="rId4">
            <a:alphaModFix amt="20000"/>
          </a:blip>
          <a:stretch>
            <a:fillRect/>
          </a:stretch>
        </p:blipFill>
        <p:spPr>
          <a:xfrm>
            <a:off x="2409382" y="4083167"/>
            <a:ext cx="1110107" cy="923421"/>
          </a:xfrm>
          <a:prstGeom prst="rect">
            <a:avLst/>
          </a:prstGeom>
        </p:spPr>
      </p:pic>
    </p:spTree>
    <p:extLst>
      <p:ext uri="{BB962C8B-B14F-4D97-AF65-F5344CB8AC3E}">
        <p14:creationId xmlns:p14="http://schemas.microsoft.com/office/powerpoint/2010/main" val="3018999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p:txBody>
          <a:bodyPr>
            <a:normAutofit/>
          </a:bodyPr>
          <a:lstStyle/>
          <a:p>
            <a:r>
              <a:rPr lang="en-GB" sz="3000" dirty="0">
                <a:latin typeface="Arial"/>
                <a:cs typeface="Arial"/>
              </a:rPr>
              <a:t>Training Objectives (1)</a:t>
            </a:r>
            <a:endParaRPr lang="en-GB" sz="3000" dirty="0"/>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943970" y="1855121"/>
            <a:ext cx="10304060" cy="4806936"/>
          </a:xfrm>
        </p:spPr>
        <p:txBody>
          <a:bodyPr vert="horz" lIns="91440" tIns="45720" rIns="91440" bIns="45720" rtlCol="0" anchor="t">
            <a:noAutofit/>
          </a:bodyPr>
          <a:lstStyle/>
          <a:p>
            <a:pPr marL="0" indent="0">
              <a:buNone/>
            </a:pPr>
            <a:r>
              <a:rPr lang="en-GB" sz="2000" dirty="0">
                <a:latin typeface="+mn-lt"/>
              </a:rPr>
              <a:t>The objectives of this training resource are to:</a:t>
            </a:r>
          </a:p>
          <a:p>
            <a:r>
              <a:rPr lang="en-GB" sz="2000" dirty="0">
                <a:latin typeface="+mn-lt"/>
                <a:cs typeface="Arial"/>
              </a:rPr>
              <a:t>Provide</a:t>
            </a:r>
            <a:r>
              <a:rPr lang="en-GB" sz="2000" kern="1200" dirty="0">
                <a:effectLst/>
                <a:latin typeface="+mn-lt"/>
                <a:ea typeface="+mn-ea"/>
                <a:cs typeface="Arial"/>
              </a:rPr>
              <a:t> an introduction to Area 9 of the CFVI: </a:t>
            </a:r>
            <a:r>
              <a:rPr lang="en-GB" sz="2000" dirty="0">
                <a:latin typeface="+mn-lt"/>
                <a:cs typeface="Tahoma"/>
              </a:rPr>
              <a:t>Health - Social,</a:t>
            </a:r>
            <a:r>
              <a:rPr lang="en-GB" sz="2000" spc="-25" dirty="0">
                <a:latin typeface="+mn-lt"/>
                <a:cs typeface="Tahoma"/>
              </a:rPr>
              <a:t> </a:t>
            </a:r>
            <a:r>
              <a:rPr lang="en-GB" sz="2000" spc="-10" dirty="0">
                <a:latin typeface="+mn-lt"/>
                <a:cs typeface="Tahoma"/>
              </a:rPr>
              <a:t>Emotional, </a:t>
            </a:r>
            <a:r>
              <a:rPr lang="en-GB" sz="2000" dirty="0">
                <a:latin typeface="+mn-lt"/>
                <a:cs typeface="Tahoma"/>
              </a:rPr>
              <a:t>Mental</a:t>
            </a:r>
            <a:r>
              <a:rPr lang="en-GB" sz="2000" spc="95" dirty="0">
                <a:latin typeface="+mn-lt"/>
                <a:cs typeface="Tahoma"/>
              </a:rPr>
              <a:t> </a:t>
            </a:r>
            <a:r>
              <a:rPr lang="en-GB" sz="2000" dirty="0">
                <a:latin typeface="+mn-lt"/>
                <a:cs typeface="Tahoma"/>
              </a:rPr>
              <a:t>and</a:t>
            </a:r>
            <a:r>
              <a:rPr lang="en-GB" sz="2000" spc="100" dirty="0">
                <a:latin typeface="+mn-lt"/>
                <a:cs typeface="Tahoma"/>
              </a:rPr>
              <a:t> </a:t>
            </a:r>
            <a:r>
              <a:rPr lang="en-GB" sz="2000" spc="-10" dirty="0">
                <a:latin typeface="+mn-lt"/>
                <a:cs typeface="Tahoma"/>
              </a:rPr>
              <a:t>Physical Wellbeing.</a:t>
            </a:r>
          </a:p>
          <a:p>
            <a:r>
              <a:rPr lang="en-GB" sz="2000" dirty="0">
                <a:latin typeface="+mn-lt"/>
                <a:ea typeface="Times New Roman" panose="02020603050405020304" pitchFamily="18" charset="0"/>
                <a:cs typeface="Arial"/>
              </a:rPr>
              <a:t>Examine why a focus on this area is Important for learners with a vision impairment.</a:t>
            </a:r>
          </a:p>
          <a:p>
            <a:r>
              <a:rPr lang="en-GB" sz="2000" dirty="0">
                <a:latin typeface="+mn-lt"/>
                <a:cs typeface="Arial"/>
              </a:rPr>
              <a:t>Explore e</a:t>
            </a:r>
            <a:r>
              <a:rPr lang="en-GB" sz="2000" kern="1200" dirty="0">
                <a:effectLst/>
                <a:latin typeface="+mn-lt"/>
                <a:ea typeface="+mn-ea"/>
                <a:cs typeface="Arial"/>
              </a:rPr>
              <a:t>xamples of potential barriers to securing positive outcomes for learners with vision impairment and how we might work collaboratively to achieve these</a:t>
            </a:r>
            <a:r>
              <a:rPr lang="en-GB" sz="2000" dirty="0">
                <a:latin typeface="+mn-lt"/>
                <a:cs typeface="Arial"/>
              </a:rPr>
              <a:t>.</a:t>
            </a:r>
            <a:endParaRPr lang="en-GB" sz="2000" kern="1200" dirty="0">
              <a:effectLst/>
              <a:latin typeface="+mn-lt"/>
              <a:cs typeface="Arial"/>
            </a:endParaRPr>
          </a:p>
          <a:p>
            <a:r>
              <a:rPr lang="en-GB" sz="2000" dirty="0">
                <a:latin typeface="+mn-lt"/>
                <a:cs typeface="Arial"/>
              </a:rPr>
              <a:t>Share</a:t>
            </a:r>
            <a:r>
              <a:rPr lang="en-GB" sz="2000" kern="1200" dirty="0">
                <a:effectLst/>
                <a:latin typeface="+mn-lt"/>
                <a:ea typeface="+mn-ea"/>
                <a:cs typeface="Arial"/>
              </a:rPr>
              <a:t> targeted intervention approaches we can all draw upon to help reduce potential barriers</a:t>
            </a:r>
            <a:r>
              <a:rPr lang="en-GB" sz="2000" dirty="0">
                <a:latin typeface="+mn-lt"/>
                <a:cs typeface="Arial"/>
              </a:rPr>
              <a:t>.</a:t>
            </a:r>
            <a:endParaRPr lang="en-GB" sz="2000" kern="1200" dirty="0">
              <a:effectLst/>
              <a:latin typeface="+mn-lt"/>
              <a:cs typeface="Arial"/>
            </a:endParaRPr>
          </a:p>
          <a:p>
            <a:r>
              <a:rPr lang="en-GB" sz="2000" dirty="0">
                <a:latin typeface="+mn-lt"/>
                <a:ea typeface="Calibri" panose="020F0502020204030204" pitchFamily="34" charset="0"/>
                <a:cs typeface="Arial"/>
              </a:rPr>
              <a:t>Provide </a:t>
            </a:r>
            <a:r>
              <a:rPr lang="en-GB" sz="2000" dirty="0">
                <a:effectLst/>
                <a:latin typeface="+mn-lt"/>
                <a:ea typeface="Calibri" panose="020F0502020204030204" pitchFamily="34" charset="0"/>
                <a:cs typeface="Arial"/>
              </a:rPr>
              <a:t>some links to useful resources/websites.</a:t>
            </a:r>
            <a:r>
              <a:rPr lang="en-GB" sz="2000" dirty="0">
                <a:latin typeface="+mn-lt"/>
                <a:ea typeface="Calibri" panose="020F0502020204030204" pitchFamily="34" charset="0"/>
                <a:cs typeface="Arial"/>
              </a:rPr>
              <a:t> </a:t>
            </a:r>
            <a:endParaRPr lang="en-GB" sz="2000" dirty="0">
              <a:effectLst/>
              <a:latin typeface="+mn-lt"/>
              <a:ea typeface="Times New Roman" panose="02020603050405020304" pitchFamily="18" charset="0"/>
            </a:endParaRPr>
          </a:p>
          <a:p>
            <a:pPr marL="0" indent="0">
              <a:buNone/>
            </a:pPr>
            <a:br>
              <a:rPr lang="en-GB" sz="2000" dirty="0">
                <a:effectLst/>
                <a:latin typeface="+mn-lt"/>
              </a:rPr>
            </a:br>
            <a:endParaRPr lang="en-GB" sz="2000" dirty="0">
              <a:latin typeface="+mn-lt"/>
            </a:endParaRPr>
          </a:p>
          <a:p>
            <a:endParaRPr lang="en-GB" sz="2000" dirty="0">
              <a:latin typeface="+mj-lt"/>
            </a:endParaRPr>
          </a:p>
        </p:txBody>
      </p:sp>
    </p:spTree>
    <p:extLst>
      <p:ext uri="{BB962C8B-B14F-4D97-AF65-F5344CB8AC3E}">
        <p14:creationId xmlns:p14="http://schemas.microsoft.com/office/powerpoint/2010/main" val="1492083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949B1-3D6F-442B-7AB8-BE33C086F637}"/>
              </a:ext>
            </a:extLst>
          </p:cNvPr>
          <p:cNvSpPr>
            <a:spLocks noGrp="1"/>
          </p:cNvSpPr>
          <p:nvPr>
            <p:ph type="title"/>
          </p:nvPr>
        </p:nvSpPr>
        <p:spPr/>
        <p:txBody>
          <a:bodyPr>
            <a:normAutofit/>
          </a:bodyPr>
          <a:lstStyle/>
          <a:p>
            <a:r>
              <a:rPr lang="en-GB" sz="3000" dirty="0">
                <a:latin typeface="Arial"/>
                <a:cs typeface="Arial"/>
              </a:rPr>
              <a:t>Training Objectives (2)</a:t>
            </a:r>
            <a:endParaRPr lang="en-GB" sz="3000" dirty="0"/>
          </a:p>
        </p:txBody>
      </p:sp>
      <p:sp>
        <p:nvSpPr>
          <p:cNvPr id="3" name="Content Placeholder 2">
            <a:extLst>
              <a:ext uri="{FF2B5EF4-FFF2-40B4-BE49-F238E27FC236}">
                <a16:creationId xmlns:a16="http://schemas.microsoft.com/office/drawing/2014/main" id="{C47FEBBB-19F8-D15E-B5EE-154031F5FCCA}"/>
              </a:ext>
            </a:extLst>
          </p:cNvPr>
          <p:cNvSpPr>
            <a:spLocks noGrp="1"/>
          </p:cNvSpPr>
          <p:nvPr>
            <p:ph idx="1"/>
          </p:nvPr>
        </p:nvSpPr>
        <p:spPr/>
        <p:txBody>
          <a:bodyPr vert="horz" lIns="91440" tIns="45720" rIns="91440" bIns="45720" rtlCol="0" anchor="t">
            <a:normAutofit/>
          </a:bodyPr>
          <a:lstStyle/>
          <a:p>
            <a:pPr marL="0" indent="0">
              <a:buNone/>
            </a:pPr>
            <a:r>
              <a:rPr lang="en-GB" sz="2000" dirty="0">
                <a:latin typeface="Arial"/>
                <a:cs typeface="Arial"/>
              </a:rPr>
              <a:t>Customisable slide if needed (see notes which give examples of training objectives that you could consider, depending on the nature of your presentation).</a:t>
            </a:r>
          </a:p>
          <a:p>
            <a:pPr marL="0" indent="0">
              <a:buNone/>
            </a:pPr>
            <a:endParaRPr lang="en-GB" dirty="0"/>
          </a:p>
        </p:txBody>
      </p:sp>
    </p:spTree>
    <p:extLst>
      <p:ext uri="{BB962C8B-B14F-4D97-AF65-F5344CB8AC3E}">
        <p14:creationId xmlns:p14="http://schemas.microsoft.com/office/powerpoint/2010/main" val="588331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t>About this area</a:t>
            </a:r>
            <a:br>
              <a:rPr lang="en-GB" sz="3000" dirty="0"/>
            </a:br>
            <a:endParaRPr lang="en-GB" sz="3000" i="1" dirty="0"/>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124494" y="1690688"/>
            <a:ext cx="9252131" cy="4351338"/>
          </a:xfrm>
        </p:spPr>
        <p:txBody>
          <a:bodyPr vert="horz" lIns="91440" tIns="45720" rIns="91440" bIns="45720" rtlCol="0" anchor="t">
            <a:noAutofit/>
          </a:bodyPr>
          <a:lstStyle/>
          <a:p>
            <a:pPr marL="342900" marR="113030" indent="-342900"/>
            <a:r>
              <a:rPr lang="en-GB" sz="2000" b="0" spc="-10" dirty="0">
                <a:solidFill>
                  <a:srgbClr val="000000"/>
                </a:solidFill>
                <a:latin typeface="+mn-lt"/>
                <a:cs typeface="Tahoma"/>
              </a:rPr>
              <a:t>This</a:t>
            </a:r>
            <a:r>
              <a:rPr lang="en-GB" sz="2000" b="0" spc="15" dirty="0">
                <a:solidFill>
                  <a:srgbClr val="000000"/>
                </a:solidFill>
                <a:latin typeface="+mn-lt"/>
                <a:cs typeface="Tahoma"/>
              </a:rPr>
              <a:t> </a:t>
            </a:r>
            <a:r>
              <a:rPr lang="en-GB" sz="2000" b="0" spc="-10" dirty="0">
                <a:solidFill>
                  <a:srgbClr val="000000"/>
                </a:solidFill>
                <a:latin typeface="+mn-lt"/>
                <a:cs typeface="Tahoma"/>
              </a:rPr>
              <a:t>area</a:t>
            </a:r>
            <a:r>
              <a:rPr lang="en-GB" sz="2000" b="0" spc="15" dirty="0">
                <a:solidFill>
                  <a:srgbClr val="000000"/>
                </a:solidFill>
                <a:latin typeface="+mn-lt"/>
                <a:cs typeface="Tahoma"/>
              </a:rPr>
              <a:t> </a:t>
            </a:r>
            <a:r>
              <a:rPr lang="en-GB" sz="2000" b="0" dirty="0">
                <a:solidFill>
                  <a:srgbClr val="000000"/>
                </a:solidFill>
                <a:latin typeface="+mn-lt"/>
                <a:cs typeface="Tahoma"/>
              </a:rPr>
              <a:t>of</a:t>
            </a:r>
            <a:r>
              <a:rPr lang="en-GB" sz="2000" b="0" spc="-50" dirty="0">
                <a:solidFill>
                  <a:srgbClr val="000000"/>
                </a:solidFill>
                <a:latin typeface="+mn-lt"/>
                <a:cs typeface="Tahoma"/>
              </a:rPr>
              <a:t> </a:t>
            </a:r>
            <a:r>
              <a:rPr lang="en-GB" sz="2000" b="0" dirty="0">
                <a:solidFill>
                  <a:srgbClr val="000000"/>
                </a:solidFill>
                <a:latin typeface="+mn-lt"/>
                <a:cs typeface="Tahoma"/>
              </a:rPr>
              <a:t>the</a:t>
            </a:r>
            <a:r>
              <a:rPr lang="en-GB" sz="2000" b="0" spc="15" dirty="0">
                <a:solidFill>
                  <a:srgbClr val="000000"/>
                </a:solidFill>
                <a:latin typeface="+mn-lt"/>
                <a:cs typeface="Tahoma"/>
              </a:rPr>
              <a:t> </a:t>
            </a:r>
            <a:r>
              <a:rPr lang="en-GB" sz="2000" b="0" dirty="0">
                <a:solidFill>
                  <a:srgbClr val="000000"/>
                </a:solidFill>
                <a:latin typeface="+mn-lt"/>
                <a:cs typeface="Tahoma"/>
              </a:rPr>
              <a:t>framework</a:t>
            </a:r>
            <a:r>
              <a:rPr lang="en-GB" sz="2000" b="0" spc="-15" dirty="0">
                <a:solidFill>
                  <a:srgbClr val="000000"/>
                </a:solidFill>
                <a:latin typeface="+mn-lt"/>
                <a:cs typeface="Tahoma"/>
              </a:rPr>
              <a:t> </a:t>
            </a:r>
            <a:r>
              <a:rPr lang="en-GB" sz="2000" b="0" spc="-10" dirty="0">
                <a:solidFill>
                  <a:srgbClr val="000000"/>
                </a:solidFill>
                <a:latin typeface="+mn-lt"/>
                <a:cs typeface="Tahoma"/>
              </a:rPr>
              <a:t>recognises</a:t>
            </a:r>
            <a:r>
              <a:rPr lang="en-GB" sz="2000" b="0" spc="-15" dirty="0">
                <a:solidFill>
                  <a:srgbClr val="000000"/>
                </a:solidFill>
                <a:latin typeface="+mn-lt"/>
                <a:cs typeface="Tahoma"/>
              </a:rPr>
              <a:t> </a:t>
            </a:r>
            <a:r>
              <a:rPr lang="en-GB" sz="2000" b="0" dirty="0">
                <a:solidFill>
                  <a:srgbClr val="000000"/>
                </a:solidFill>
                <a:latin typeface="+mn-lt"/>
                <a:cs typeface="Tahoma"/>
              </a:rPr>
              <a:t>that</a:t>
            </a:r>
            <a:r>
              <a:rPr lang="en-GB" sz="2000" b="0" spc="15" dirty="0">
                <a:solidFill>
                  <a:srgbClr val="000000"/>
                </a:solidFill>
                <a:latin typeface="+mn-lt"/>
                <a:cs typeface="Tahoma"/>
              </a:rPr>
              <a:t> </a:t>
            </a:r>
            <a:r>
              <a:rPr lang="en-GB" sz="2000" b="0" dirty="0">
                <a:solidFill>
                  <a:srgbClr val="000000"/>
                </a:solidFill>
                <a:latin typeface="+mn-lt"/>
                <a:cs typeface="Tahoma"/>
              </a:rPr>
              <a:t>children</a:t>
            </a:r>
            <a:r>
              <a:rPr lang="en-GB" sz="2000" b="0" spc="20" dirty="0">
                <a:solidFill>
                  <a:srgbClr val="000000"/>
                </a:solidFill>
                <a:latin typeface="+mn-lt"/>
                <a:cs typeface="Tahoma"/>
              </a:rPr>
              <a:t> </a:t>
            </a:r>
            <a:r>
              <a:rPr lang="en-GB" sz="2000" b="0" dirty="0">
                <a:solidFill>
                  <a:srgbClr val="000000"/>
                </a:solidFill>
                <a:latin typeface="+mn-lt"/>
                <a:cs typeface="Tahoma"/>
              </a:rPr>
              <a:t>and</a:t>
            </a:r>
            <a:r>
              <a:rPr lang="en-GB" sz="2000" b="0" spc="15" dirty="0">
                <a:solidFill>
                  <a:srgbClr val="000000"/>
                </a:solidFill>
                <a:latin typeface="+mn-lt"/>
                <a:cs typeface="Tahoma"/>
              </a:rPr>
              <a:t> </a:t>
            </a:r>
            <a:r>
              <a:rPr lang="en-GB" sz="2000" b="0" dirty="0">
                <a:solidFill>
                  <a:srgbClr val="000000"/>
                </a:solidFill>
                <a:latin typeface="+mn-lt"/>
                <a:cs typeface="Tahoma"/>
              </a:rPr>
              <a:t>young</a:t>
            </a:r>
            <a:r>
              <a:rPr lang="en-GB" sz="2000" b="0" spc="15" dirty="0">
                <a:solidFill>
                  <a:srgbClr val="000000"/>
                </a:solidFill>
                <a:latin typeface="+mn-lt"/>
                <a:cs typeface="Tahoma"/>
              </a:rPr>
              <a:t> </a:t>
            </a:r>
            <a:r>
              <a:rPr lang="en-GB" sz="2000" b="0" dirty="0">
                <a:solidFill>
                  <a:srgbClr val="000000"/>
                </a:solidFill>
                <a:latin typeface="+mn-lt"/>
                <a:cs typeface="Tahoma"/>
              </a:rPr>
              <a:t>people</a:t>
            </a:r>
            <a:r>
              <a:rPr lang="en-GB" sz="2000" b="0" spc="15" dirty="0">
                <a:solidFill>
                  <a:srgbClr val="000000"/>
                </a:solidFill>
                <a:latin typeface="+mn-lt"/>
                <a:cs typeface="Tahoma"/>
              </a:rPr>
              <a:t> </a:t>
            </a:r>
            <a:r>
              <a:rPr lang="en-GB" sz="2000" b="0" spc="-20" dirty="0">
                <a:solidFill>
                  <a:srgbClr val="000000"/>
                </a:solidFill>
                <a:latin typeface="+mn-lt"/>
                <a:cs typeface="Tahoma"/>
              </a:rPr>
              <a:t>with </a:t>
            </a:r>
            <a:r>
              <a:rPr lang="en-GB" sz="2000" b="0" dirty="0">
                <a:solidFill>
                  <a:srgbClr val="000000"/>
                </a:solidFill>
                <a:latin typeface="+mn-lt"/>
                <a:cs typeface="Tahoma"/>
              </a:rPr>
              <a:t>vision</a:t>
            </a:r>
            <a:r>
              <a:rPr lang="en-GB" sz="2000" b="0" spc="65" dirty="0">
                <a:solidFill>
                  <a:srgbClr val="000000"/>
                </a:solidFill>
                <a:latin typeface="+mn-lt"/>
                <a:cs typeface="Tahoma"/>
              </a:rPr>
              <a:t> </a:t>
            </a:r>
            <a:r>
              <a:rPr lang="en-GB" sz="2000" b="0" dirty="0">
                <a:solidFill>
                  <a:srgbClr val="000000"/>
                </a:solidFill>
                <a:latin typeface="+mn-lt"/>
                <a:cs typeface="Tahoma"/>
              </a:rPr>
              <a:t>impairment</a:t>
            </a:r>
            <a:r>
              <a:rPr lang="en-GB" sz="2000" b="0" spc="65" dirty="0">
                <a:solidFill>
                  <a:srgbClr val="000000"/>
                </a:solidFill>
                <a:latin typeface="+mn-lt"/>
                <a:cs typeface="Tahoma"/>
              </a:rPr>
              <a:t> </a:t>
            </a:r>
            <a:r>
              <a:rPr lang="en-GB" sz="2000" b="0" dirty="0">
                <a:solidFill>
                  <a:srgbClr val="000000"/>
                </a:solidFill>
                <a:latin typeface="+mn-lt"/>
                <a:cs typeface="Tahoma"/>
              </a:rPr>
              <a:t>need</a:t>
            </a:r>
            <a:r>
              <a:rPr lang="en-GB" sz="2000" b="0" spc="35" dirty="0">
                <a:solidFill>
                  <a:srgbClr val="000000"/>
                </a:solidFill>
                <a:latin typeface="+mn-lt"/>
                <a:cs typeface="Tahoma"/>
              </a:rPr>
              <a:t> </a:t>
            </a:r>
            <a:r>
              <a:rPr lang="en-GB" sz="2000" b="0" dirty="0">
                <a:solidFill>
                  <a:srgbClr val="000000"/>
                </a:solidFill>
                <a:latin typeface="+mn-lt"/>
                <a:cs typeface="Tahoma"/>
              </a:rPr>
              <a:t>targeted</a:t>
            </a:r>
            <a:r>
              <a:rPr lang="en-GB" sz="2000" b="0" spc="35" dirty="0">
                <a:solidFill>
                  <a:srgbClr val="000000"/>
                </a:solidFill>
                <a:latin typeface="+mn-lt"/>
                <a:cs typeface="Tahoma"/>
              </a:rPr>
              <a:t> </a:t>
            </a:r>
            <a:r>
              <a:rPr lang="en-GB" sz="2000" b="0" dirty="0">
                <a:solidFill>
                  <a:srgbClr val="000000"/>
                </a:solidFill>
                <a:latin typeface="+mn-lt"/>
                <a:cs typeface="Tahoma"/>
              </a:rPr>
              <a:t>teaching</a:t>
            </a:r>
            <a:r>
              <a:rPr lang="en-GB" sz="2000" b="0" spc="35" dirty="0">
                <a:solidFill>
                  <a:srgbClr val="000000"/>
                </a:solidFill>
                <a:latin typeface="+mn-lt"/>
                <a:cs typeface="Tahoma"/>
              </a:rPr>
              <a:t> </a:t>
            </a:r>
            <a:r>
              <a:rPr lang="en-GB" sz="2000" b="0" spc="50" dirty="0">
                <a:solidFill>
                  <a:srgbClr val="000000"/>
                </a:solidFill>
                <a:latin typeface="+mn-lt"/>
                <a:cs typeface="Tahoma"/>
              </a:rPr>
              <a:t>to</a:t>
            </a:r>
            <a:r>
              <a:rPr lang="en-GB" sz="2000" b="0" spc="65" dirty="0">
                <a:solidFill>
                  <a:srgbClr val="000000"/>
                </a:solidFill>
                <a:latin typeface="+mn-lt"/>
                <a:cs typeface="Tahoma"/>
              </a:rPr>
              <a:t> </a:t>
            </a:r>
            <a:r>
              <a:rPr lang="en-GB" sz="2000" b="0" dirty="0">
                <a:solidFill>
                  <a:srgbClr val="000000"/>
                </a:solidFill>
                <a:latin typeface="+mn-lt"/>
                <a:cs typeface="Tahoma"/>
              </a:rPr>
              <a:t>support</a:t>
            </a:r>
            <a:r>
              <a:rPr lang="en-GB" sz="2000" b="0" spc="35" dirty="0">
                <a:solidFill>
                  <a:srgbClr val="000000"/>
                </a:solidFill>
                <a:latin typeface="+mn-lt"/>
                <a:cs typeface="Tahoma"/>
              </a:rPr>
              <a:t> </a:t>
            </a:r>
            <a:r>
              <a:rPr lang="en-GB" sz="2000" b="0" dirty="0">
                <a:solidFill>
                  <a:srgbClr val="000000"/>
                </a:solidFill>
                <a:latin typeface="+mn-lt"/>
                <a:cs typeface="Tahoma"/>
              </a:rPr>
              <a:t>the</a:t>
            </a:r>
            <a:r>
              <a:rPr lang="en-GB" sz="2000" b="0" spc="65" dirty="0">
                <a:solidFill>
                  <a:srgbClr val="000000"/>
                </a:solidFill>
                <a:latin typeface="+mn-lt"/>
                <a:cs typeface="Tahoma"/>
              </a:rPr>
              <a:t> </a:t>
            </a:r>
            <a:r>
              <a:rPr lang="en-GB" sz="2000" b="0" dirty="0">
                <a:solidFill>
                  <a:srgbClr val="000000"/>
                </a:solidFill>
                <a:latin typeface="+mn-lt"/>
                <a:cs typeface="Tahoma"/>
              </a:rPr>
              <a:t>development</a:t>
            </a:r>
            <a:r>
              <a:rPr lang="en-GB" sz="2000" b="0" spc="70" dirty="0">
                <a:solidFill>
                  <a:srgbClr val="000000"/>
                </a:solidFill>
                <a:latin typeface="+mn-lt"/>
                <a:cs typeface="Tahoma"/>
              </a:rPr>
              <a:t> </a:t>
            </a:r>
            <a:r>
              <a:rPr lang="en-GB" sz="2000" b="0" dirty="0">
                <a:solidFill>
                  <a:srgbClr val="000000"/>
                </a:solidFill>
                <a:latin typeface="+mn-lt"/>
                <a:cs typeface="Tahoma"/>
              </a:rPr>
              <a:t>of</a:t>
            </a:r>
            <a:r>
              <a:rPr lang="en-GB" sz="2000" b="0" spc="-10" dirty="0">
                <a:solidFill>
                  <a:srgbClr val="000000"/>
                </a:solidFill>
                <a:latin typeface="+mn-lt"/>
                <a:cs typeface="Tahoma"/>
              </a:rPr>
              <a:t> their </a:t>
            </a:r>
            <a:r>
              <a:rPr lang="en-GB" sz="2000" b="0" dirty="0">
                <a:solidFill>
                  <a:srgbClr val="000000"/>
                </a:solidFill>
                <a:latin typeface="+mn-lt"/>
                <a:cs typeface="Tahoma"/>
              </a:rPr>
              <a:t>mental</a:t>
            </a:r>
            <a:r>
              <a:rPr lang="en-GB" sz="2000" b="0" spc="25" dirty="0">
                <a:solidFill>
                  <a:srgbClr val="000000"/>
                </a:solidFill>
                <a:latin typeface="+mn-lt"/>
                <a:cs typeface="Tahoma"/>
              </a:rPr>
              <a:t> </a:t>
            </a:r>
            <a:r>
              <a:rPr lang="en-GB" sz="2000" b="0" dirty="0">
                <a:solidFill>
                  <a:srgbClr val="000000"/>
                </a:solidFill>
                <a:latin typeface="+mn-lt"/>
                <a:cs typeface="Tahoma"/>
              </a:rPr>
              <a:t>and</a:t>
            </a:r>
            <a:r>
              <a:rPr lang="en-GB" sz="2000" b="0" spc="30" dirty="0">
                <a:solidFill>
                  <a:srgbClr val="000000"/>
                </a:solidFill>
                <a:latin typeface="+mn-lt"/>
                <a:cs typeface="Tahoma"/>
              </a:rPr>
              <a:t> </a:t>
            </a:r>
            <a:r>
              <a:rPr lang="en-GB" sz="2000" b="0" dirty="0">
                <a:solidFill>
                  <a:srgbClr val="000000"/>
                </a:solidFill>
                <a:latin typeface="+mn-lt"/>
                <a:cs typeface="Tahoma"/>
              </a:rPr>
              <a:t>emotional</a:t>
            </a:r>
            <a:r>
              <a:rPr lang="en-GB" sz="2000" b="0" spc="30" dirty="0">
                <a:solidFill>
                  <a:srgbClr val="000000"/>
                </a:solidFill>
                <a:latin typeface="+mn-lt"/>
                <a:cs typeface="Tahoma"/>
              </a:rPr>
              <a:t> </a:t>
            </a:r>
            <a:r>
              <a:rPr lang="en-GB" sz="2000" b="0" dirty="0">
                <a:solidFill>
                  <a:srgbClr val="000000"/>
                </a:solidFill>
                <a:latin typeface="+mn-lt"/>
                <a:cs typeface="Tahoma"/>
              </a:rPr>
              <a:t>resilience</a:t>
            </a:r>
            <a:r>
              <a:rPr lang="en-GB" sz="2000" b="0" spc="30" dirty="0">
                <a:solidFill>
                  <a:srgbClr val="000000"/>
                </a:solidFill>
                <a:latin typeface="+mn-lt"/>
                <a:cs typeface="Tahoma"/>
              </a:rPr>
              <a:t> </a:t>
            </a:r>
            <a:r>
              <a:rPr lang="en-GB" sz="2000" b="0" dirty="0">
                <a:solidFill>
                  <a:srgbClr val="000000"/>
                </a:solidFill>
                <a:latin typeface="+mn-lt"/>
                <a:cs typeface="Tahoma"/>
              </a:rPr>
              <a:t>in</a:t>
            </a:r>
            <a:r>
              <a:rPr lang="en-GB" sz="2000" b="0" spc="30" dirty="0">
                <a:solidFill>
                  <a:srgbClr val="000000"/>
                </a:solidFill>
                <a:latin typeface="+mn-lt"/>
                <a:cs typeface="Tahoma"/>
              </a:rPr>
              <a:t> </a:t>
            </a:r>
            <a:r>
              <a:rPr lang="en-GB" sz="2000" b="0" dirty="0">
                <a:solidFill>
                  <a:srgbClr val="000000"/>
                </a:solidFill>
                <a:latin typeface="+mn-lt"/>
                <a:cs typeface="Tahoma"/>
              </a:rPr>
              <a:t>a</a:t>
            </a:r>
            <a:r>
              <a:rPr lang="en-GB" sz="2000" b="0" spc="30" dirty="0">
                <a:solidFill>
                  <a:srgbClr val="000000"/>
                </a:solidFill>
                <a:latin typeface="+mn-lt"/>
                <a:cs typeface="Tahoma"/>
              </a:rPr>
              <a:t> </a:t>
            </a:r>
            <a:r>
              <a:rPr lang="en-GB" sz="2000" b="0" dirty="0">
                <a:solidFill>
                  <a:srgbClr val="000000"/>
                </a:solidFill>
                <a:latin typeface="+mn-lt"/>
                <a:cs typeface="Tahoma"/>
              </a:rPr>
              <a:t>world</a:t>
            </a:r>
            <a:r>
              <a:rPr lang="en-GB" sz="2000" b="0" spc="-5" dirty="0">
                <a:solidFill>
                  <a:srgbClr val="000000"/>
                </a:solidFill>
                <a:latin typeface="+mn-lt"/>
                <a:cs typeface="Tahoma"/>
              </a:rPr>
              <a:t> </a:t>
            </a:r>
            <a:r>
              <a:rPr lang="en-GB" sz="2000" b="0" dirty="0">
                <a:solidFill>
                  <a:srgbClr val="000000"/>
                </a:solidFill>
                <a:latin typeface="+mn-lt"/>
                <a:cs typeface="Tahoma"/>
              </a:rPr>
              <a:t>that</a:t>
            </a:r>
            <a:r>
              <a:rPr lang="en-GB" sz="2000" b="0" spc="30" dirty="0">
                <a:solidFill>
                  <a:srgbClr val="000000"/>
                </a:solidFill>
                <a:latin typeface="+mn-lt"/>
                <a:cs typeface="Tahoma"/>
              </a:rPr>
              <a:t> </a:t>
            </a:r>
            <a:r>
              <a:rPr lang="en-GB" sz="2000" b="0" dirty="0">
                <a:solidFill>
                  <a:srgbClr val="000000"/>
                </a:solidFill>
                <a:latin typeface="+mn-lt"/>
                <a:cs typeface="Tahoma"/>
              </a:rPr>
              <a:t>should</a:t>
            </a:r>
            <a:r>
              <a:rPr lang="en-GB" sz="2000" b="0" spc="30" dirty="0">
                <a:solidFill>
                  <a:srgbClr val="000000"/>
                </a:solidFill>
                <a:latin typeface="+mn-lt"/>
                <a:cs typeface="Tahoma"/>
              </a:rPr>
              <a:t> </a:t>
            </a:r>
            <a:r>
              <a:rPr lang="en-GB" sz="2000" b="0" dirty="0">
                <a:solidFill>
                  <a:srgbClr val="000000"/>
                </a:solidFill>
                <a:latin typeface="+mn-lt"/>
                <a:cs typeface="Tahoma"/>
              </a:rPr>
              <a:t>be</a:t>
            </a:r>
            <a:r>
              <a:rPr lang="en-GB" sz="2000" b="0" spc="30" dirty="0">
                <a:solidFill>
                  <a:srgbClr val="000000"/>
                </a:solidFill>
                <a:latin typeface="+mn-lt"/>
                <a:cs typeface="Tahoma"/>
              </a:rPr>
              <a:t> </a:t>
            </a:r>
            <a:r>
              <a:rPr lang="en-GB" sz="2000" b="0" dirty="0">
                <a:solidFill>
                  <a:srgbClr val="000000"/>
                </a:solidFill>
                <a:latin typeface="+mn-lt"/>
                <a:cs typeface="Tahoma"/>
              </a:rPr>
              <a:t>inclusive</a:t>
            </a:r>
            <a:r>
              <a:rPr lang="en-GB" sz="2000" b="0" spc="30" dirty="0">
                <a:solidFill>
                  <a:srgbClr val="000000"/>
                </a:solidFill>
                <a:latin typeface="+mn-lt"/>
                <a:cs typeface="Tahoma"/>
              </a:rPr>
              <a:t> </a:t>
            </a:r>
            <a:r>
              <a:rPr lang="en-GB" sz="2000" b="0" spc="-25" dirty="0">
                <a:solidFill>
                  <a:srgbClr val="000000"/>
                </a:solidFill>
                <a:latin typeface="+mn-lt"/>
                <a:cs typeface="Tahoma"/>
              </a:rPr>
              <a:t>(See also CFVI: Area</a:t>
            </a:r>
            <a:r>
              <a:rPr lang="en-GB" sz="2000" b="0" spc="30" dirty="0">
                <a:solidFill>
                  <a:srgbClr val="000000"/>
                </a:solidFill>
                <a:latin typeface="+mn-lt"/>
                <a:cs typeface="Tahoma"/>
              </a:rPr>
              <a:t> </a:t>
            </a:r>
            <a:r>
              <a:rPr lang="en-GB" sz="2000" b="0" spc="-25" dirty="0">
                <a:solidFill>
                  <a:srgbClr val="000000"/>
                </a:solidFill>
                <a:latin typeface="+mn-lt"/>
                <a:cs typeface="Tahoma"/>
              </a:rPr>
              <a:t>1),</a:t>
            </a:r>
            <a:r>
              <a:rPr lang="en-GB" sz="2000" b="0" dirty="0">
                <a:latin typeface="+mn-lt"/>
                <a:cs typeface="Tahoma"/>
              </a:rPr>
              <a:t> </a:t>
            </a:r>
            <a:r>
              <a:rPr lang="en-GB" sz="2000" b="0" spc="-20" dirty="0">
                <a:solidFill>
                  <a:srgbClr val="000000"/>
                </a:solidFill>
                <a:latin typeface="+mn-lt"/>
                <a:cs typeface="Tahoma"/>
              </a:rPr>
              <a:t>as</a:t>
            </a:r>
            <a:r>
              <a:rPr lang="en-GB" sz="2000" b="0" spc="-5" dirty="0">
                <a:solidFill>
                  <a:srgbClr val="000000"/>
                </a:solidFill>
                <a:latin typeface="+mn-lt"/>
                <a:cs typeface="Tahoma"/>
              </a:rPr>
              <a:t> </a:t>
            </a:r>
            <a:r>
              <a:rPr lang="en-GB" sz="2000" b="0" dirty="0">
                <a:solidFill>
                  <a:srgbClr val="000000"/>
                </a:solidFill>
                <a:latin typeface="+mn-lt"/>
                <a:cs typeface="Tahoma"/>
              </a:rPr>
              <a:t>well</a:t>
            </a:r>
            <a:r>
              <a:rPr lang="en-GB" sz="2000" b="0" spc="-5" dirty="0">
                <a:solidFill>
                  <a:srgbClr val="000000"/>
                </a:solidFill>
                <a:latin typeface="+mn-lt"/>
                <a:cs typeface="Tahoma"/>
              </a:rPr>
              <a:t> </a:t>
            </a:r>
            <a:r>
              <a:rPr lang="en-GB" sz="2000" b="0" spc="-40" dirty="0">
                <a:solidFill>
                  <a:srgbClr val="000000"/>
                </a:solidFill>
                <a:latin typeface="+mn-lt"/>
                <a:cs typeface="Tahoma"/>
              </a:rPr>
              <a:t>as</a:t>
            </a:r>
            <a:r>
              <a:rPr lang="en-GB" sz="2000" b="0" spc="-30" dirty="0">
                <a:solidFill>
                  <a:srgbClr val="000000"/>
                </a:solidFill>
                <a:latin typeface="+mn-lt"/>
                <a:cs typeface="Tahoma"/>
              </a:rPr>
              <a:t> </a:t>
            </a:r>
            <a:r>
              <a:rPr lang="en-GB" sz="2000" b="0" dirty="0">
                <a:solidFill>
                  <a:srgbClr val="000000"/>
                </a:solidFill>
                <a:latin typeface="+mn-lt"/>
                <a:cs typeface="Tahoma"/>
              </a:rPr>
              <a:t>their</a:t>
            </a:r>
            <a:r>
              <a:rPr lang="en-GB" sz="2000" b="0" spc="-50" dirty="0">
                <a:solidFill>
                  <a:srgbClr val="000000"/>
                </a:solidFill>
                <a:latin typeface="+mn-lt"/>
                <a:cs typeface="Tahoma"/>
              </a:rPr>
              <a:t> </a:t>
            </a:r>
            <a:r>
              <a:rPr lang="en-GB" sz="2000" b="0" dirty="0">
                <a:solidFill>
                  <a:srgbClr val="000000"/>
                </a:solidFill>
                <a:latin typeface="+mn-lt"/>
                <a:cs typeface="Tahoma"/>
              </a:rPr>
              <a:t>mental, emotional,</a:t>
            </a:r>
            <a:r>
              <a:rPr lang="en-GB" sz="2000" b="0" spc="-5" dirty="0">
                <a:solidFill>
                  <a:srgbClr val="000000"/>
                </a:solidFill>
                <a:latin typeface="+mn-lt"/>
                <a:cs typeface="Tahoma"/>
              </a:rPr>
              <a:t> </a:t>
            </a:r>
            <a:r>
              <a:rPr lang="en-GB" sz="2000" b="0" dirty="0">
                <a:solidFill>
                  <a:srgbClr val="000000"/>
                </a:solidFill>
                <a:latin typeface="+mn-lt"/>
                <a:cs typeface="Tahoma"/>
              </a:rPr>
              <a:t>social and</a:t>
            </a:r>
            <a:r>
              <a:rPr lang="en-GB" sz="2000" b="0" spc="-5" dirty="0">
                <a:solidFill>
                  <a:srgbClr val="000000"/>
                </a:solidFill>
                <a:latin typeface="+mn-lt"/>
                <a:cs typeface="Tahoma"/>
              </a:rPr>
              <a:t> </a:t>
            </a:r>
            <a:r>
              <a:rPr lang="en-GB" sz="2000" b="0" dirty="0">
                <a:solidFill>
                  <a:srgbClr val="000000"/>
                </a:solidFill>
                <a:latin typeface="+mn-lt"/>
                <a:cs typeface="Tahoma"/>
              </a:rPr>
              <a:t>physical</a:t>
            </a:r>
            <a:r>
              <a:rPr lang="en-GB" sz="2000" b="0" spc="-5" dirty="0">
                <a:solidFill>
                  <a:srgbClr val="000000"/>
                </a:solidFill>
                <a:latin typeface="+mn-lt"/>
                <a:cs typeface="Tahoma"/>
              </a:rPr>
              <a:t> </a:t>
            </a:r>
            <a:r>
              <a:rPr lang="en-GB" sz="2000" b="0" dirty="0">
                <a:solidFill>
                  <a:srgbClr val="000000"/>
                </a:solidFill>
                <a:latin typeface="+mn-lt"/>
                <a:cs typeface="Tahoma"/>
              </a:rPr>
              <a:t>wellbeing.</a:t>
            </a:r>
            <a:r>
              <a:rPr lang="en-GB" sz="2000" spc="-50" dirty="0">
                <a:solidFill>
                  <a:srgbClr val="000000"/>
                </a:solidFill>
                <a:latin typeface="+mn-lt"/>
                <a:cs typeface="Tahoma"/>
              </a:rPr>
              <a:t> </a:t>
            </a:r>
          </a:p>
          <a:p>
            <a:pPr marL="342900" marR="113030" indent="-342900"/>
            <a:r>
              <a:rPr lang="en-GB" sz="2000" b="0" spc="-10" dirty="0">
                <a:solidFill>
                  <a:srgbClr val="000000"/>
                </a:solidFill>
                <a:latin typeface="+mn-lt"/>
                <a:cs typeface="Tahoma"/>
              </a:rPr>
              <a:t>This</a:t>
            </a:r>
            <a:r>
              <a:rPr lang="en-GB" sz="2000" b="0" spc="-5" dirty="0">
                <a:solidFill>
                  <a:srgbClr val="000000"/>
                </a:solidFill>
                <a:latin typeface="+mn-lt"/>
                <a:cs typeface="Tahoma"/>
              </a:rPr>
              <a:t> </a:t>
            </a:r>
            <a:r>
              <a:rPr lang="en-GB" sz="2000" b="0" spc="-10" dirty="0">
                <a:solidFill>
                  <a:srgbClr val="000000"/>
                </a:solidFill>
                <a:latin typeface="+mn-lt"/>
                <a:cs typeface="Tahoma"/>
              </a:rPr>
              <a:t>area</a:t>
            </a:r>
            <a:r>
              <a:rPr lang="en-GB" sz="2000" b="0" spc="-5" dirty="0">
                <a:solidFill>
                  <a:srgbClr val="000000"/>
                </a:solidFill>
                <a:latin typeface="+mn-lt"/>
                <a:cs typeface="Tahoma"/>
              </a:rPr>
              <a:t> </a:t>
            </a:r>
            <a:r>
              <a:rPr lang="en-GB" sz="2000" b="0" spc="-25" dirty="0">
                <a:solidFill>
                  <a:srgbClr val="000000"/>
                </a:solidFill>
                <a:latin typeface="+mn-lt"/>
                <a:cs typeface="Tahoma"/>
              </a:rPr>
              <a:t>is </a:t>
            </a:r>
            <a:r>
              <a:rPr lang="en-GB" sz="2000" b="0" dirty="0">
                <a:solidFill>
                  <a:srgbClr val="000000"/>
                </a:solidFill>
                <a:latin typeface="+mn-lt"/>
                <a:cs typeface="Tahoma"/>
              </a:rPr>
              <a:t>important</a:t>
            </a:r>
            <a:r>
              <a:rPr lang="en-GB" sz="2000" b="0" spc="55" dirty="0">
                <a:solidFill>
                  <a:srgbClr val="000000"/>
                </a:solidFill>
                <a:latin typeface="+mn-lt"/>
                <a:cs typeface="Tahoma"/>
              </a:rPr>
              <a:t> </a:t>
            </a:r>
            <a:r>
              <a:rPr lang="en-GB" sz="2000" b="0" dirty="0">
                <a:solidFill>
                  <a:srgbClr val="000000"/>
                </a:solidFill>
                <a:latin typeface="+mn-lt"/>
                <a:cs typeface="Tahoma"/>
              </a:rPr>
              <a:t>for</a:t>
            </a:r>
            <a:r>
              <a:rPr lang="en-GB" sz="2000" b="0" spc="5" dirty="0">
                <a:solidFill>
                  <a:srgbClr val="000000"/>
                </a:solidFill>
                <a:latin typeface="+mn-lt"/>
                <a:cs typeface="Tahoma"/>
              </a:rPr>
              <a:t> </a:t>
            </a:r>
            <a:r>
              <a:rPr lang="en-GB" sz="2000" b="0" dirty="0">
                <a:solidFill>
                  <a:srgbClr val="000000"/>
                </a:solidFill>
                <a:latin typeface="+mn-lt"/>
                <a:cs typeface="Tahoma"/>
              </a:rPr>
              <a:t>all</a:t>
            </a:r>
            <a:r>
              <a:rPr lang="en-GB" sz="2000" b="0" spc="60" dirty="0">
                <a:solidFill>
                  <a:srgbClr val="000000"/>
                </a:solidFill>
                <a:latin typeface="+mn-lt"/>
                <a:cs typeface="Tahoma"/>
              </a:rPr>
              <a:t> </a:t>
            </a:r>
            <a:r>
              <a:rPr lang="en-GB" sz="2000" b="0" dirty="0">
                <a:solidFill>
                  <a:srgbClr val="000000"/>
                </a:solidFill>
                <a:latin typeface="+mn-lt"/>
                <a:cs typeface="Tahoma"/>
              </a:rPr>
              <a:t>children</a:t>
            </a:r>
            <a:r>
              <a:rPr lang="en-GB" sz="2000" b="0" spc="55" dirty="0">
                <a:solidFill>
                  <a:srgbClr val="000000"/>
                </a:solidFill>
                <a:latin typeface="+mn-lt"/>
                <a:cs typeface="Tahoma"/>
              </a:rPr>
              <a:t> </a:t>
            </a:r>
            <a:r>
              <a:rPr lang="en-GB" sz="2000" b="0" dirty="0">
                <a:solidFill>
                  <a:srgbClr val="000000"/>
                </a:solidFill>
                <a:latin typeface="+mn-lt"/>
                <a:cs typeface="Tahoma"/>
              </a:rPr>
              <a:t>and</a:t>
            </a:r>
            <a:r>
              <a:rPr lang="en-GB" sz="2000" b="0" spc="60" dirty="0">
                <a:solidFill>
                  <a:srgbClr val="000000"/>
                </a:solidFill>
                <a:latin typeface="+mn-lt"/>
                <a:cs typeface="Tahoma"/>
              </a:rPr>
              <a:t> </a:t>
            </a:r>
            <a:r>
              <a:rPr lang="en-GB" sz="2000" b="0" dirty="0">
                <a:solidFill>
                  <a:srgbClr val="000000"/>
                </a:solidFill>
                <a:latin typeface="+mn-lt"/>
                <a:cs typeface="Tahoma"/>
              </a:rPr>
              <a:t>young</a:t>
            </a:r>
            <a:r>
              <a:rPr lang="en-GB" sz="2000" b="0" spc="60" dirty="0">
                <a:solidFill>
                  <a:srgbClr val="000000"/>
                </a:solidFill>
                <a:latin typeface="+mn-lt"/>
                <a:cs typeface="Tahoma"/>
              </a:rPr>
              <a:t> </a:t>
            </a:r>
            <a:r>
              <a:rPr lang="en-GB" sz="2000" b="0" dirty="0">
                <a:solidFill>
                  <a:srgbClr val="000000"/>
                </a:solidFill>
                <a:latin typeface="+mn-lt"/>
                <a:cs typeface="Tahoma"/>
              </a:rPr>
              <a:t>people</a:t>
            </a:r>
            <a:r>
              <a:rPr lang="en-GB" sz="2000" b="0" spc="55" dirty="0">
                <a:solidFill>
                  <a:srgbClr val="000000"/>
                </a:solidFill>
                <a:latin typeface="+mn-lt"/>
                <a:cs typeface="Tahoma"/>
              </a:rPr>
              <a:t> </a:t>
            </a:r>
            <a:r>
              <a:rPr lang="en-GB" sz="2000" b="0" dirty="0">
                <a:solidFill>
                  <a:srgbClr val="000000"/>
                </a:solidFill>
                <a:latin typeface="+mn-lt"/>
                <a:cs typeface="Tahoma"/>
              </a:rPr>
              <a:t>with</a:t>
            </a:r>
            <a:r>
              <a:rPr lang="en-GB" sz="2000" b="0" spc="60" dirty="0">
                <a:solidFill>
                  <a:srgbClr val="000000"/>
                </a:solidFill>
                <a:latin typeface="+mn-lt"/>
                <a:cs typeface="Tahoma"/>
              </a:rPr>
              <a:t> </a:t>
            </a:r>
            <a:r>
              <a:rPr lang="en-GB" sz="2000" b="0" dirty="0">
                <a:solidFill>
                  <a:srgbClr val="000000"/>
                </a:solidFill>
                <a:latin typeface="+mn-lt"/>
                <a:cs typeface="Tahoma"/>
              </a:rPr>
              <a:t>vision</a:t>
            </a:r>
            <a:r>
              <a:rPr lang="en-GB" sz="2000" b="0" spc="55" dirty="0">
                <a:solidFill>
                  <a:srgbClr val="000000"/>
                </a:solidFill>
                <a:latin typeface="+mn-lt"/>
                <a:cs typeface="Tahoma"/>
              </a:rPr>
              <a:t> </a:t>
            </a:r>
            <a:r>
              <a:rPr lang="en-GB" sz="2000" b="0" dirty="0">
                <a:solidFill>
                  <a:srgbClr val="000000"/>
                </a:solidFill>
                <a:latin typeface="+mn-lt"/>
                <a:cs typeface="Tahoma"/>
              </a:rPr>
              <a:t>impairment</a:t>
            </a:r>
            <a:r>
              <a:rPr lang="en-GB" sz="2000" b="0" spc="60" dirty="0">
                <a:solidFill>
                  <a:srgbClr val="000000"/>
                </a:solidFill>
                <a:latin typeface="+mn-lt"/>
                <a:cs typeface="Tahoma"/>
              </a:rPr>
              <a:t> </a:t>
            </a:r>
            <a:r>
              <a:rPr lang="en-GB" sz="2000" b="0" spc="-10" dirty="0">
                <a:solidFill>
                  <a:srgbClr val="000000"/>
                </a:solidFill>
                <a:latin typeface="+mn-lt"/>
                <a:cs typeface="Tahoma"/>
              </a:rPr>
              <a:t>across</a:t>
            </a:r>
            <a:r>
              <a:rPr lang="en-GB" sz="2000" b="0" spc="25" dirty="0">
                <a:solidFill>
                  <a:srgbClr val="000000"/>
                </a:solidFill>
                <a:latin typeface="+mn-lt"/>
                <a:cs typeface="Tahoma"/>
              </a:rPr>
              <a:t> </a:t>
            </a:r>
            <a:r>
              <a:rPr lang="en-GB" sz="2000" b="0" spc="-25" dirty="0">
                <a:solidFill>
                  <a:srgbClr val="000000"/>
                </a:solidFill>
                <a:latin typeface="+mn-lt"/>
                <a:cs typeface="Tahoma"/>
              </a:rPr>
              <a:t>the </a:t>
            </a:r>
            <a:r>
              <a:rPr lang="en-GB" sz="2000" b="0" dirty="0">
                <a:solidFill>
                  <a:srgbClr val="000000"/>
                </a:solidFill>
                <a:latin typeface="+mn-lt"/>
                <a:cs typeface="Tahoma"/>
              </a:rPr>
              <a:t>full</a:t>
            </a:r>
            <a:r>
              <a:rPr lang="en-GB" sz="2000" b="0" spc="60" dirty="0">
                <a:solidFill>
                  <a:srgbClr val="000000"/>
                </a:solidFill>
                <a:latin typeface="+mn-lt"/>
                <a:cs typeface="Tahoma"/>
              </a:rPr>
              <a:t> </a:t>
            </a:r>
            <a:r>
              <a:rPr lang="en-GB" sz="2000" b="0" dirty="0">
                <a:solidFill>
                  <a:srgbClr val="000000"/>
                </a:solidFill>
                <a:latin typeface="+mn-lt"/>
                <a:cs typeface="Tahoma"/>
              </a:rPr>
              <a:t>spectrum</a:t>
            </a:r>
            <a:r>
              <a:rPr lang="en-GB" sz="2000" b="0" spc="65" dirty="0">
                <a:solidFill>
                  <a:srgbClr val="000000"/>
                </a:solidFill>
                <a:latin typeface="+mn-lt"/>
                <a:cs typeface="Tahoma"/>
              </a:rPr>
              <a:t> </a:t>
            </a:r>
            <a:r>
              <a:rPr lang="en-GB" sz="2000" b="0" dirty="0">
                <a:solidFill>
                  <a:srgbClr val="000000"/>
                </a:solidFill>
                <a:latin typeface="+mn-lt"/>
                <a:cs typeface="Tahoma"/>
              </a:rPr>
              <a:t>of</a:t>
            </a:r>
            <a:r>
              <a:rPr lang="en-GB" sz="2000" b="0" spc="20" dirty="0">
                <a:solidFill>
                  <a:srgbClr val="000000"/>
                </a:solidFill>
                <a:latin typeface="+mn-lt"/>
                <a:cs typeface="Tahoma"/>
              </a:rPr>
              <a:t> </a:t>
            </a:r>
            <a:r>
              <a:rPr lang="en-GB" sz="2000" b="0" dirty="0">
                <a:solidFill>
                  <a:srgbClr val="000000"/>
                </a:solidFill>
                <a:latin typeface="+mn-lt"/>
                <a:cs typeface="Tahoma"/>
              </a:rPr>
              <a:t>developmental</a:t>
            </a:r>
            <a:r>
              <a:rPr lang="en-GB" sz="2000" b="0" spc="65" dirty="0">
                <a:solidFill>
                  <a:srgbClr val="000000"/>
                </a:solidFill>
                <a:latin typeface="+mn-lt"/>
                <a:cs typeface="Tahoma"/>
              </a:rPr>
              <a:t> </a:t>
            </a:r>
            <a:r>
              <a:rPr lang="en-GB" sz="2000" b="0" dirty="0">
                <a:solidFill>
                  <a:srgbClr val="000000"/>
                </a:solidFill>
                <a:latin typeface="+mn-lt"/>
                <a:cs typeface="Tahoma"/>
              </a:rPr>
              <a:t>and</a:t>
            </a:r>
            <a:r>
              <a:rPr lang="en-GB" sz="2000" b="0" spc="65" dirty="0">
                <a:solidFill>
                  <a:srgbClr val="000000"/>
                </a:solidFill>
                <a:latin typeface="+mn-lt"/>
                <a:cs typeface="Tahoma"/>
              </a:rPr>
              <a:t> </a:t>
            </a:r>
            <a:r>
              <a:rPr lang="en-GB" sz="2000" b="0" dirty="0">
                <a:solidFill>
                  <a:srgbClr val="000000"/>
                </a:solidFill>
                <a:latin typeface="+mn-lt"/>
                <a:cs typeface="Tahoma"/>
              </a:rPr>
              <a:t>communication</a:t>
            </a:r>
            <a:r>
              <a:rPr lang="en-GB" sz="2000" b="0" spc="65" dirty="0">
                <a:solidFill>
                  <a:srgbClr val="000000"/>
                </a:solidFill>
                <a:latin typeface="+mn-lt"/>
                <a:cs typeface="Tahoma"/>
              </a:rPr>
              <a:t> </a:t>
            </a:r>
            <a:r>
              <a:rPr lang="en-GB" sz="2000" b="0" spc="-25" dirty="0">
                <a:solidFill>
                  <a:srgbClr val="000000"/>
                </a:solidFill>
                <a:latin typeface="+mn-lt"/>
                <a:cs typeface="Tahoma"/>
              </a:rPr>
              <a:t>stages.</a:t>
            </a:r>
            <a:r>
              <a:rPr lang="en-GB" sz="2000" spc="5" dirty="0">
                <a:solidFill>
                  <a:srgbClr val="000000"/>
                </a:solidFill>
                <a:latin typeface="+mn-lt"/>
                <a:cs typeface="Tahoma"/>
              </a:rPr>
              <a:t> </a:t>
            </a:r>
            <a:endParaRPr lang="en-GB" sz="2000" dirty="0">
              <a:solidFill>
                <a:srgbClr val="000000"/>
              </a:solidFill>
              <a:latin typeface="+mn-lt"/>
              <a:cs typeface="Tahoma"/>
            </a:endParaRPr>
          </a:p>
          <a:p>
            <a:pPr marL="342900" marR="113030" indent="-342900"/>
            <a:r>
              <a:rPr lang="en-GB" sz="2000" b="0" spc="-10" dirty="0">
                <a:solidFill>
                  <a:srgbClr val="000000"/>
                </a:solidFill>
                <a:latin typeface="+mn-lt"/>
                <a:cs typeface="Tahoma"/>
              </a:rPr>
              <a:t>This</a:t>
            </a:r>
            <a:r>
              <a:rPr lang="en-GB" sz="2000" b="0" spc="65" dirty="0">
                <a:solidFill>
                  <a:srgbClr val="000000"/>
                </a:solidFill>
                <a:latin typeface="+mn-lt"/>
                <a:cs typeface="Tahoma"/>
              </a:rPr>
              <a:t> </a:t>
            </a:r>
            <a:r>
              <a:rPr lang="en-GB" sz="2000" b="0" spc="-10" dirty="0">
                <a:solidFill>
                  <a:srgbClr val="000000"/>
                </a:solidFill>
                <a:latin typeface="+mn-lt"/>
                <a:cs typeface="Tahoma"/>
              </a:rPr>
              <a:t>area</a:t>
            </a:r>
            <a:r>
              <a:rPr lang="en-GB" sz="2000" b="0" spc="65" dirty="0">
                <a:solidFill>
                  <a:srgbClr val="000000"/>
                </a:solidFill>
                <a:latin typeface="+mn-lt"/>
                <a:cs typeface="Tahoma"/>
              </a:rPr>
              <a:t> </a:t>
            </a:r>
            <a:r>
              <a:rPr lang="en-GB" sz="2000" b="0" spc="-10" dirty="0">
                <a:solidFill>
                  <a:srgbClr val="000000"/>
                </a:solidFill>
                <a:latin typeface="+mn-lt"/>
                <a:cs typeface="Tahoma"/>
              </a:rPr>
              <a:t>includes </a:t>
            </a:r>
            <a:r>
              <a:rPr lang="en-GB" sz="2000" b="0" dirty="0">
                <a:solidFill>
                  <a:srgbClr val="000000"/>
                </a:solidFill>
                <a:latin typeface="+mn-lt"/>
                <a:cs typeface="Tahoma"/>
              </a:rPr>
              <a:t>working</a:t>
            </a:r>
            <a:r>
              <a:rPr lang="en-GB" sz="2000" b="0" spc="40" dirty="0">
                <a:solidFill>
                  <a:srgbClr val="000000"/>
                </a:solidFill>
                <a:latin typeface="+mn-lt"/>
                <a:cs typeface="Tahoma"/>
              </a:rPr>
              <a:t> </a:t>
            </a:r>
            <a:r>
              <a:rPr lang="en-GB" sz="2000" b="0" dirty="0">
                <a:solidFill>
                  <a:srgbClr val="000000"/>
                </a:solidFill>
                <a:latin typeface="+mn-lt"/>
                <a:cs typeface="Tahoma"/>
              </a:rPr>
              <a:t>with</a:t>
            </a:r>
            <a:r>
              <a:rPr lang="en-GB" sz="2000" b="0" spc="10" dirty="0">
                <a:solidFill>
                  <a:srgbClr val="000000"/>
                </a:solidFill>
                <a:latin typeface="+mn-lt"/>
                <a:cs typeface="Tahoma"/>
              </a:rPr>
              <a:t> </a:t>
            </a:r>
            <a:r>
              <a:rPr lang="en-GB" sz="2000" b="0" dirty="0">
                <a:solidFill>
                  <a:srgbClr val="000000"/>
                </a:solidFill>
                <a:latin typeface="+mn-lt"/>
                <a:cs typeface="Tahoma"/>
              </a:rPr>
              <a:t>the</a:t>
            </a:r>
            <a:r>
              <a:rPr lang="en-GB" sz="2000" b="0" spc="40" dirty="0">
                <a:solidFill>
                  <a:srgbClr val="000000"/>
                </a:solidFill>
                <a:latin typeface="+mn-lt"/>
                <a:cs typeface="Tahoma"/>
              </a:rPr>
              <a:t> </a:t>
            </a:r>
            <a:r>
              <a:rPr lang="en-GB" sz="2000" b="0" dirty="0">
                <a:solidFill>
                  <a:srgbClr val="000000"/>
                </a:solidFill>
                <a:latin typeface="+mn-lt"/>
                <a:cs typeface="Tahoma"/>
              </a:rPr>
              <a:t>family</a:t>
            </a:r>
            <a:r>
              <a:rPr lang="en-GB" sz="2000" b="0" spc="40" dirty="0">
                <a:solidFill>
                  <a:srgbClr val="000000"/>
                </a:solidFill>
                <a:latin typeface="+mn-lt"/>
                <a:cs typeface="Tahoma"/>
              </a:rPr>
              <a:t> </a:t>
            </a:r>
            <a:r>
              <a:rPr lang="en-GB" sz="2000" b="0" dirty="0">
                <a:solidFill>
                  <a:srgbClr val="000000"/>
                </a:solidFill>
                <a:latin typeface="+mn-lt"/>
                <a:cs typeface="Tahoma"/>
              </a:rPr>
              <a:t>of</a:t>
            </a:r>
            <a:r>
              <a:rPr lang="en-GB" sz="2000" b="0" spc="-25" dirty="0">
                <a:solidFill>
                  <a:srgbClr val="000000"/>
                </a:solidFill>
                <a:latin typeface="+mn-lt"/>
                <a:cs typeface="Tahoma"/>
              </a:rPr>
              <a:t> </a:t>
            </a:r>
            <a:r>
              <a:rPr lang="en-GB" sz="2000" b="0" dirty="0">
                <a:solidFill>
                  <a:srgbClr val="000000"/>
                </a:solidFill>
                <a:latin typeface="+mn-lt"/>
                <a:cs typeface="Tahoma"/>
              </a:rPr>
              <a:t>the</a:t>
            </a:r>
            <a:r>
              <a:rPr lang="en-GB" sz="2000" b="0" spc="40" dirty="0">
                <a:solidFill>
                  <a:srgbClr val="000000"/>
                </a:solidFill>
                <a:latin typeface="+mn-lt"/>
                <a:cs typeface="Tahoma"/>
              </a:rPr>
              <a:t> </a:t>
            </a:r>
            <a:r>
              <a:rPr lang="en-GB" sz="2000" b="0" dirty="0">
                <a:solidFill>
                  <a:srgbClr val="000000"/>
                </a:solidFill>
                <a:latin typeface="+mn-lt"/>
                <a:cs typeface="Tahoma"/>
              </a:rPr>
              <a:t>child/young</a:t>
            </a:r>
            <a:r>
              <a:rPr lang="en-GB" sz="2000" b="0" spc="40" dirty="0">
                <a:solidFill>
                  <a:srgbClr val="000000"/>
                </a:solidFill>
                <a:latin typeface="+mn-lt"/>
                <a:cs typeface="Tahoma"/>
              </a:rPr>
              <a:t> </a:t>
            </a:r>
            <a:r>
              <a:rPr lang="en-GB" sz="2000" b="0" spc="-10" dirty="0">
                <a:solidFill>
                  <a:srgbClr val="000000"/>
                </a:solidFill>
                <a:latin typeface="+mn-lt"/>
                <a:cs typeface="Tahoma"/>
              </a:rPr>
              <a:t>person,</a:t>
            </a:r>
            <a:r>
              <a:rPr lang="en-GB" sz="2000" b="0" spc="45" dirty="0">
                <a:solidFill>
                  <a:srgbClr val="000000"/>
                </a:solidFill>
                <a:latin typeface="+mn-lt"/>
                <a:cs typeface="Tahoma"/>
              </a:rPr>
              <a:t> </a:t>
            </a:r>
            <a:r>
              <a:rPr lang="en-GB" sz="2000" b="0" spc="-20" dirty="0">
                <a:solidFill>
                  <a:srgbClr val="000000"/>
                </a:solidFill>
                <a:latin typeface="+mn-lt"/>
                <a:cs typeface="Tahoma"/>
              </a:rPr>
              <a:t>as</a:t>
            </a:r>
            <a:r>
              <a:rPr lang="en-GB" sz="2000" b="0" spc="40" dirty="0">
                <a:solidFill>
                  <a:srgbClr val="000000"/>
                </a:solidFill>
                <a:latin typeface="+mn-lt"/>
                <a:cs typeface="Tahoma"/>
              </a:rPr>
              <a:t> </a:t>
            </a:r>
            <a:r>
              <a:rPr lang="en-GB" sz="2000" b="0" dirty="0">
                <a:solidFill>
                  <a:srgbClr val="000000"/>
                </a:solidFill>
                <a:latin typeface="+mn-lt"/>
                <a:cs typeface="Tahoma"/>
              </a:rPr>
              <a:t>well</a:t>
            </a:r>
            <a:r>
              <a:rPr lang="en-GB" sz="2000" b="0" spc="40" dirty="0">
                <a:solidFill>
                  <a:srgbClr val="000000"/>
                </a:solidFill>
                <a:latin typeface="+mn-lt"/>
                <a:cs typeface="Tahoma"/>
              </a:rPr>
              <a:t> </a:t>
            </a:r>
            <a:r>
              <a:rPr lang="en-GB" sz="2000" b="0" spc="-20" dirty="0">
                <a:solidFill>
                  <a:srgbClr val="000000"/>
                </a:solidFill>
                <a:latin typeface="+mn-lt"/>
                <a:cs typeface="Tahoma"/>
              </a:rPr>
              <a:t>as</a:t>
            </a:r>
            <a:r>
              <a:rPr lang="en-GB" sz="2000" b="0" spc="45" dirty="0">
                <a:solidFill>
                  <a:srgbClr val="000000"/>
                </a:solidFill>
                <a:latin typeface="+mn-lt"/>
                <a:cs typeface="Tahoma"/>
              </a:rPr>
              <a:t> </a:t>
            </a:r>
            <a:r>
              <a:rPr lang="en-GB" sz="2000" b="0" dirty="0">
                <a:solidFill>
                  <a:srgbClr val="000000"/>
                </a:solidFill>
                <a:latin typeface="+mn-lt"/>
                <a:cs typeface="Tahoma"/>
              </a:rPr>
              <a:t>providing</a:t>
            </a:r>
            <a:r>
              <a:rPr lang="en-GB" sz="2000" b="0" spc="40" dirty="0">
                <a:solidFill>
                  <a:srgbClr val="000000"/>
                </a:solidFill>
                <a:latin typeface="+mn-lt"/>
                <a:cs typeface="Tahoma"/>
              </a:rPr>
              <a:t> </a:t>
            </a:r>
            <a:r>
              <a:rPr lang="en-GB" sz="2000" b="0" spc="-10" dirty="0">
                <a:solidFill>
                  <a:srgbClr val="000000"/>
                </a:solidFill>
                <a:latin typeface="+mn-lt"/>
                <a:cs typeface="Tahoma"/>
              </a:rPr>
              <a:t>support </a:t>
            </a:r>
            <a:r>
              <a:rPr lang="en-GB" sz="2000" b="0" spc="50" dirty="0">
                <a:solidFill>
                  <a:srgbClr val="000000"/>
                </a:solidFill>
                <a:latin typeface="+mn-lt"/>
                <a:cs typeface="Tahoma"/>
              </a:rPr>
              <a:t>to</a:t>
            </a:r>
            <a:r>
              <a:rPr lang="en-GB" sz="2000" b="0" spc="-5" dirty="0">
                <a:solidFill>
                  <a:srgbClr val="000000"/>
                </a:solidFill>
                <a:latin typeface="+mn-lt"/>
                <a:cs typeface="Tahoma"/>
              </a:rPr>
              <a:t> </a:t>
            </a:r>
            <a:r>
              <a:rPr lang="en-GB" sz="2000" b="0" dirty="0">
                <a:solidFill>
                  <a:srgbClr val="000000"/>
                </a:solidFill>
                <a:latin typeface="+mn-lt"/>
                <a:cs typeface="Tahoma"/>
              </a:rPr>
              <a:t>professionals</a:t>
            </a:r>
            <a:r>
              <a:rPr lang="en-GB" sz="2000" b="0" spc="-30" dirty="0">
                <a:solidFill>
                  <a:srgbClr val="000000"/>
                </a:solidFill>
                <a:latin typeface="+mn-lt"/>
                <a:cs typeface="Tahoma"/>
              </a:rPr>
              <a:t> </a:t>
            </a:r>
            <a:r>
              <a:rPr lang="en-GB" sz="2000" b="0" spc="50" dirty="0">
                <a:solidFill>
                  <a:srgbClr val="000000"/>
                </a:solidFill>
                <a:latin typeface="+mn-lt"/>
                <a:cs typeface="Tahoma"/>
              </a:rPr>
              <a:t>to</a:t>
            </a:r>
            <a:r>
              <a:rPr lang="en-GB" sz="2000" b="0" dirty="0">
                <a:solidFill>
                  <a:srgbClr val="000000"/>
                </a:solidFill>
                <a:latin typeface="+mn-lt"/>
                <a:cs typeface="Tahoma"/>
              </a:rPr>
              <a:t> </a:t>
            </a:r>
            <a:r>
              <a:rPr lang="en-GB" sz="2000" b="0" spc="-10" dirty="0">
                <a:solidFill>
                  <a:srgbClr val="000000"/>
                </a:solidFill>
                <a:latin typeface="+mn-lt"/>
                <a:cs typeface="Tahoma"/>
              </a:rPr>
              <a:t>ensure</a:t>
            </a:r>
            <a:r>
              <a:rPr lang="en-GB" sz="2000" b="0" spc="-30" dirty="0">
                <a:solidFill>
                  <a:srgbClr val="000000"/>
                </a:solidFill>
                <a:latin typeface="+mn-lt"/>
                <a:cs typeface="Tahoma"/>
              </a:rPr>
              <a:t> </a:t>
            </a:r>
            <a:r>
              <a:rPr lang="en-GB" sz="2000" b="0" dirty="0">
                <a:solidFill>
                  <a:srgbClr val="000000"/>
                </a:solidFill>
                <a:latin typeface="+mn-lt"/>
                <a:cs typeface="Tahoma"/>
              </a:rPr>
              <a:t>the</a:t>
            </a:r>
            <a:r>
              <a:rPr lang="en-GB" sz="2000" b="0" spc="-5" dirty="0">
                <a:solidFill>
                  <a:srgbClr val="000000"/>
                </a:solidFill>
                <a:latin typeface="+mn-lt"/>
                <a:cs typeface="Tahoma"/>
              </a:rPr>
              <a:t> </a:t>
            </a:r>
            <a:r>
              <a:rPr lang="en-GB" sz="2000" b="0" dirty="0">
                <a:solidFill>
                  <a:srgbClr val="000000"/>
                </a:solidFill>
                <a:latin typeface="+mn-lt"/>
                <a:cs typeface="Tahoma"/>
              </a:rPr>
              <a:t>needs of</a:t>
            </a:r>
            <a:r>
              <a:rPr lang="en-GB" sz="2000" b="0" spc="-65" dirty="0">
                <a:solidFill>
                  <a:srgbClr val="000000"/>
                </a:solidFill>
                <a:latin typeface="+mn-lt"/>
                <a:cs typeface="Tahoma"/>
              </a:rPr>
              <a:t> </a:t>
            </a:r>
            <a:r>
              <a:rPr lang="en-GB" sz="2000" b="0" dirty="0">
                <a:solidFill>
                  <a:srgbClr val="000000"/>
                </a:solidFill>
                <a:latin typeface="+mn-lt"/>
                <a:cs typeface="Tahoma"/>
              </a:rPr>
              <a:t>the child/young</a:t>
            </a:r>
            <a:r>
              <a:rPr lang="en-GB" sz="2000" b="0" spc="-5" dirty="0">
                <a:solidFill>
                  <a:srgbClr val="000000"/>
                </a:solidFill>
                <a:latin typeface="+mn-lt"/>
                <a:cs typeface="Tahoma"/>
              </a:rPr>
              <a:t> </a:t>
            </a:r>
            <a:r>
              <a:rPr lang="en-GB" sz="2000" b="0" dirty="0">
                <a:solidFill>
                  <a:srgbClr val="000000"/>
                </a:solidFill>
                <a:latin typeface="+mn-lt"/>
                <a:cs typeface="Tahoma"/>
              </a:rPr>
              <a:t>person </a:t>
            </a:r>
            <a:r>
              <a:rPr lang="en-GB" sz="2000" b="0" spc="-10" dirty="0">
                <a:solidFill>
                  <a:srgbClr val="000000"/>
                </a:solidFill>
                <a:latin typeface="+mn-lt"/>
                <a:cs typeface="Tahoma"/>
              </a:rPr>
              <a:t>are</a:t>
            </a:r>
            <a:r>
              <a:rPr lang="en-GB" sz="2000" b="0" dirty="0">
                <a:solidFill>
                  <a:srgbClr val="000000"/>
                </a:solidFill>
                <a:latin typeface="+mn-lt"/>
                <a:cs typeface="Tahoma"/>
              </a:rPr>
              <a:t> </a:t>
            </a:r>
            <a:r>
              <a:rPr lang="en-GB" sz="2000" b="0" spc="-10" dirty="0">
                <a:solidFill>
                  <a:srgbClr val="000000"/>
                </a:solidFill>
                <a:latin typeface="+mn-lt"/>
                <a:cs typeface="Tahoma"/>
              </a:rPr>
              <a:t>understood.</a:t>
            </a:r>
            <a:endParaRPr lang="en-GB" sz="2000" dirty="0">
              <a:latin typeface="+mn-lt"/>
              <a:cs typeface="Tahoma"/>
            </a:endParaRPr>
          </a:p>
          <a:p>
            <a:pPr indent="0">
              <a:lnSpc>
                <a:spcPct val="100000"/>
              </a:lnSpc>
              <a:spcAft>
                <a:spcPts val="1100"/>
              </a:spcAft>
            </a:pPr>
            <a:endParaRPr lang="en-GB" sz="2000" dirty="0">
              <a:effectLst/>
              <a:latin typeface="Ingra"/>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2952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a:xfrm>
            <a:off x="1361440" y="365125"/>
            <a:ext cx="8778240" cy="1124041"/>
          </a:xfrm>
        </p:spPr>
        <p:txBody>
          <a:bodyPr>
            <a:noAutofit/>
          </a:bodyPr>
          <a:lstStyle/>
          <a:p>
            <a:r>
              <a:rPr lang="en-GB" sz="3000" dirty="0">
                <a:latin typeface="Arial"/>
                <a:cs typeface="Arial"/>
              </a:rPr>
              <a:t>Identifying potential barriers to access (1)</a:t>
            </a:r>
            <a:br>
              <a:rPr lang="en-GB" sz="3000" b="0" i="0" u="none" strike="noStrike" dirty="0">
                <a:effectLst/>
                <a:highlight>
                  <a:srgbClr val="FFFF00"/>
                </a:highlight>
                <a:latin typeface="Arial" panose="020B0604020202020204" pitchFamily="34" charset="0"/>
              </a:rPr>
            </a:br>
            <a:endParaRPr lang="en-GB" sz="3000">
              <a:highlight>
                <a:srgbClr val="FFFF00"/>
              </a:highlight>
            </a:endParaRPr>
          </a:p>
        </p:txBody>
      </p:sp>
      <p:graphicFrame>
        <p:nvGraphicFramePr>
          <p:cNvPr id="7" name="Table 7">
            <a:extLst>
              <a:ext uri="{FF2B5EF4-FFF2-40B4-BE49-F238E27FC236}">
                <a16:creationId xmlns:a16="http://schemas.microsoft.com/office/drawing/2014/main" id="{80884FBB-16A1-1C79-F909-B229AC39458E}"/>
              </a:ext>
            </a:extLst>
          </p:cNvPr>
          <p:cNvGraphicFramePr>
            <a:graphicFrameLocks noGrp="1"/>
          </p:cNvGraphicFramePr>
          <p:nvPr>
            <p:ph idx="1"/>
            <p:extLst>
              <p:ext uri="{D42A27DB-BD31-4B8C-83A1-F6EECF244321}">
                <p14:modId xmlns:p14="http://schemas.microsoft.com/office/powerpoint/2010/main" val="2814115057"/>
              </p:ext>
            </p:extLst>
          </p:nvPr>
        </p:nvGraphicFramePr>
        <p:xfrm>
          <a:off x="798870" y="1696064"/>
          <a:ext cx="9525538" cy="4155154"/>
        </p:xfrm>
        <a:graphic>
          <a:graphicData uri="http://schemas.openxmlformats.org/drawingml/2006/table">
            <a:tbl>
              <a:tblPr firstRow="1" bandRow="1">
                <a:tableStyleId>{5C22544A-7EE6-4342-B048-85BDC9FD1C3A}</a:tableStyleId>
              </a:tblPr>
              <a:tblGrid>
                <a:gridCol w="3795607">
                  <a:extLst>
                    <a:ext uri="{9D8B030D-6E8A-4147-A177-3AD203B41FA5}">
                      <a16:colId xmlns:a16="http://schemas.microsoft.com/office/drawing/2014/main" val="184978815"/>
                    </a:ext>
                  </a:extLst>
                </a:gridCol>
                <a:gridCol w="5729931">
                  <a:extLst>
                    <a:ext uri="{9D8B030D-6E8A-4147-A177-3AD203B41FA5}">
                      <a16:colId xmlns:a16="http://schemas.microsoft.com/office/drawing/2014/main" val="1007468663"/>
                    </a:ext>
                  </a:extLst>
                </a:gridCol>
              </a:tblGrid>
              <a:tr h="359317">
                <a:tc>
                  <a:txBody>
                    <a:bodyPr/>
                    <a:lstStyle/>
                    <a:p>
                      <a:r>
                        <a:rPr lang="en-GB" sz="1800" dirty="0"/>
                        <a:t>Situation</a:t>
                      </a:r>
                    </a:p>
                  </a:txBody>
                  <a:tcPr marL="100584" marR="100584">
                    <a:solidFill>
                      <a:srgbClr val="E50071"/>
                    </a:solidFill>
                  </a:tcPr>
                </a:tc>
                <a:tc>
                  <a:txBody>
                    <a:bodyPr/>
                    <a:lstStyle/>
                    <a:p>
                      <a:r>
                        <a:rPr lang="en-GB" sz="1800" dirty="0"/>
                        <a:t>What does vision tell the child in this situation?</a:t>
                      </a:r>
                    </a:p>
                  </a:txBody>
                  <a:tcPr marL="100584" marR="100584">
                    <a:solidFill>
                      <a:srgbClr val="E50071"/>
                    </a:solidFill>
                  </a:tcPr>
                </a:tc>
                <a:extLst>
                  <a:ext uri="{0D108BD9-81ED-4DB2-BD59-A6C34878D82A}">
                    <a16:rowId xmlns:a16="http://schemas.microsoft.com/office/drawing/2014/main" val="955636063"/>
                  </a:ext>
                </a:extLst>
              </a:tr>
              <a:tr h="37893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p>
                    <a:p>
                      <a:r>
                        <a:rPr lang="en-GB" sz="2000" dirty="0"/>
                        <a:t>A young person </a:t>
                      </a:r>
                      <a:r>
                        <a:rPr lang="en-GB" sz="2000" b="1" dirty="0"/>
                        <a:t>without </a:t>
                      </a:r>
                      <a:r>
                        <a:rPr lang="en-GB" sz="2000" dirty="0"/>
                        <a:t>a VI is invited by their peers to go to an unfamiliar shop at lunchtime to buy lunch/a snack. Some of these peers are known to the child/young person, some are not. </a:t>
                      </a:r>
                    </a:p>
                    <a:p>
                      <a:endParaRPr lang="en-GB" sz="1800" dirty="0"/>
                    </a:p>
                    <a:p>
                      <a:endParaRPr lang="en-GB" sz="1800" dirty="0">
                        <a:noFill/>
                      </a:endParaRPr>
                    </a:p>
                  </a:txBody>
                  <a:tcPr marL="100584" marR="100584">
                    <a:solidFill>
                      <a:schemeClr val="bg1"/>
                    </a:solidFill>
                  </a:tcPr>
                </a:tc>
                <a:tc>
                  <a:txBody>
                    <a:bodyPr/>
                    <a:lstStyle/>
                    <a:p>
                      <a:pPr marL="0" indent="0">
                        <a:buFont typeface="Arial" panose="020B0604020202020204" pitchFamily="34" charset="0"/>
                        <a:buNone/>
                      </a:pPr>
                      <a:endParaRPr lang="en-GB" sz="1800" dirty="0"/>
                    </a:p>
                    <a:p>
                      <a:pPr marL="342900" indent="-342900">
                        <a:buFont typeface="Arial" panose="020B0604020202020204" pitchFamily="34" charset="0"/>
                        <a:buChar char="•"/>
                      </a:pPr>
                      <a:r>
                        <a:rPr lang="en-GB" sz="2000" dirty="0"/>
                        <a:t>Layout of roads/streets/street furniture.</a:t>
                      </a:r>
                    </a:p>
                    <a:p>
                      <a:pPr marL="342900" indent="-342900">
                        <a:buFont typeface="Arial" panose="020B0604020202020204" pitchFamily="34" charset="0"/>
                        <a:buChar char="•"/>
                      </a:pPr>
                      <a:r>
                        <a:rPr lang="en-GB" sz="2000" dirty="0"/>
                        <a:t>Layout/types of groceries: e.g. aisle labels.</a:t>
                      </a:r>
                    </a:p>
                    <a:p>
                      <a:pPr marL="342900" indent="-342900">
                        <a:buFont typeface="Arial" panose="020B0604020202020204" pitchFamily="34" charset="0"/>
                        <a:buChar char="•"/>
                      </a:pPr>
                      <a:r>
                        <a:rPr lang="en-GB" sz="2000" dirty="0"/>
                        <a:t>Ingredients in snacks: Vegetarian? Nut free? Gluten free? Halal? Dairy free? </a:t>
                      </a:r>
                    </a:p>
                    <a:p>
                      <a:pPr marL="342900" indent="-342900">
                        <a:buFont typeface="Arial" panose="020B0604020202020204" pitchFamily="34" charset="0"/>
                        <a:buChar char="•"/>
                      </a:pPr>
                      <a:r>
                        <a:rPr lang="en-GB" sz="2000" dirty="0"/>
                        <a:t>Where to pay.</a:t>
                      </a:r>
                    </a:p>
                    <a:p>
                      <a:pPr marL="342900" indent="-342900">
                        <a:buFont typeface="Arial" panose="020B0604020202020204" pitchFamily="34" charset="0"/>
                        <a:buChar char="•"/>
                      </a:pPr>
                      <a:r>
                        <a:rPr lang="en-GB" sz="2000" dirty="0"/>
                        <a:t>What their peers are choosing. </a:t>
                      </a:r>
                    </a:p>
                    <a:p>
                      <a:pPr marL="342900" indent="-342900">
                        <a:buFont typeface="Arial" panose="020B0604020202020204" pitchFamily="34" charset="0"/>
                        <a:buChar char="•"/>
                      </a:pPr>
                      <a:r>
                        <a:rPr lang="en-GB" sz="2000" dirty="0"/>
                        <a:t>Where their “known” peers are in the shop and when they are leaving/who has left.</a:t>
                      </a:r>
                    </a:p>
                    <a:p>
                      <a:pPr marL="342900" indent="-342900">
                        <a:buFont typeface="Arial" panose="020B0604020202020204" pitchFamily="34" charset="0"/>
                        <a:buChar char="•"/>
                      </a:pPr>
                      <a:r>
                        <a:rPr lang="en-GB" sz="2000" dirty="0"/>
                        <a:t>Non-verbal cues from peers.</a:t>
                      </a:r>
                    </a:p>
                    <a:p>
                      <a:pPr marL="342900" indent="-342900">
                        <a:buFont typeface="Arial" panose="020B0604020202020204" pitchFamily="34" charset="0"/>
                        <a:buChar char="•"/>
                      </a:pPr>
                      <a:r>
                        <a:rPr lang="en-GB" sz="2000" dirty="0"/>
                        <a:t>?</a:t>
                      </a:r>
                    </a:p>
                  </a:txBody>
                  <a:tcPr marL="100584" marR="100584">
                    <a:solidFill>
                      <a:schemeClr val="bg1"/>
                    </a:solidFill>
                  </a:tcPr>
                </a:tc>
                <a:extLst>
                  <a:ext uri="{0D108BD9-81ED-4DB2-BD59-A6C34878D82A}">
                    <a16:rowId xmlns:a16="http://schemas.microsoft.com/office/drawing/2014/main" val="3948540418"/>
                  </a:ext>
                </a:extLst>
              </a:tr>
            </a:tbl>
          </a:graphicData>
        </a:graphic>
      </p:graphicFrame>
    </p:spTree>
    <p:extLst>
      <p:ext uri="{BB962C8B-B14F-4D97-AF65-F5344CB8AC3E}">
        <p14:creationId xmlns:p14="http://schemas.microsoft.com/office/powerpoint/2010/main" val="641544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p:txBody>
          <a:bodyPr>
            <a:noAutofit/>
          </a:bodyPr>
          <a:lstStyle/>
          <a:p>
            <a:r>
              <a:rPr lang="en-GB" sz="3000" dirty="0">
                <a:latin typeface="Arial"/>
                <a:cs typeface="Arial"/>
              </a:rPr>
              <a:t>Identifying potential barriers to access (2)</a:t>
            </a:r>
            <a:br>
              <a:rPr lang="en-GB" sz="3000" b="0" i="0" u="none" strike="noStrike" dirty="0">
                <a:effectLst/>
                <a:latin typeface="Arial" panose="020B0604020202020204" pitchFamily="34" charset="0"/>
              </a:rPr>
            </a:br>
            <a:endParaRPr lang="en-GB" sz="3200" dirty="0"/>
          </a:p>
        </p:txBody>
      </p:sp>
      <p:graphicFrame>
        <p:nvGraphicFramePr>
          <p:cNvPr id="9" name="Table 9">
            <a:extLst>
              <a:ext uri="{FF2B5EF4-FFF2-40B4-BE49-F238E27FC236}">
                <a16:creationId xmlns:a16="http://schemas.microsoft.com/office/drawing/2014/main" id="{62F667F7-ADE4-6458-7AAA-484C116ED07E}"/>
              </a:ext>
            </a:extLst>
          </p:cNvPr>
          <p:cNvGraphicFramePr>
            <a:graphicFrameLocks noGrp="1"/>
          </p:cNvGraphicFramePr>
          <p:nvPr>
            <p:ph idx="1"/>
            <p:extLst>
              <p:ext uri="{D42A27DB-BD31-4B8C-83A1-F6EECF244321}">
                <p14:modId xmlns:p14="http://schemas.microsoft.com/office/powerpoint/2010/main" val="1762004146"/>
              </p:ext>
            </p:extLst>
          </p:nvPr>
        </p:nvGraphicFramePr>
        <p:xfrm>
          <a:off x="722415" y="1692234"/>
          <a:ext cx="8769774" cy="4143272"/>
        </p:xfrm>
        <a:graphic>
          <a:graphicData uri="http://schemas.openxmlformats.org/drawingml/2006/table">
            <a:tbl>
              <a:tblPr firstRow="1" bandRow="1">
                <a:tableStyleId>{5C22544A-7EE6-4342-B048-85BDC9FD1C3A}</a:tableStyleId>
              </a:tblPr>
              <a:tblGrid>
                <a:gridCol w="4378817">
                  <a:extLst>
                    <a:ext uri="{9D8B030D-6E8A-4147-A177-3AD203B41FA5}">
                      <a16:colId xmlns:a16="http://schemas.microsoft.com/office/drawing/2014/main" val="2784912112"/>
                    </a:ext>
                  </a:extLst>
                </a:gridCol>
                <a:gridCol w="4390957">
                  <a:extLst>
                    <a:ext uri="{9D8B030D-6E8A-4147-A177-3AD203B41FA5}">
                      <a16:colId xmlns:a16="http://schemas.microsoft.com/office/drawing/2014/main" val="510801584"/>
                    </a:ext>
                  </a:extLst>
                </a:gridCol>
              </a:tblGrid>
              <a:tr h="574181">
                <a:tc>
                  <a:txBody>
                    <a:bodyPr/>
                    <a:lstStyle/>
                    <a:p>
                      <a:r>
                        <a:rPr lang="en-GB" sz="1800" dirty="0"/>
                        <a:t>Situation</a:t>
                      </a:r>
                    </a:p>
                  </a:txBody>
                  <a:tcPr marT="50292" marB="50292">
                    <a:solidFill>
                      <a:srgbClr val="E50071"/>
                    </a:solidFill>
                  </a:tcPr>
                </a:tc>
                <a:tc>
                  <a:txBody>
                    <a:bodyPr/>
                    <a:lstStyle/>
                    <a:p>
                      <a:r>
                        <a:rPr lang="en-GB" sz="1800" dirty="0"/>
                        <a:t>Inclusive Strategies to reduce barriers to access</a:t>
                      </a:r>
                    </a:p>
                  </a:txBody>
                  <a:tcPr marT="50292" marB="50292">
                    <a:solidFill>
                      <a:srgbClr val="E50071"/>
                    </a:solidFill>
                  </a:tcPr>
                </a:tc>
                <a:extLst>
                  <a:ext uri="{0D108BD9-81ED-4DB2-BD59-A6C34878D82A}">
                    <a16:rowId xmlns:a16="http://schemas.microsoft.com/office/drawing/2014/main" val="3569872773"/>
                  </a:ext>
                </a:extLst>
              </a:tr>
              <a:tr h="3494048">
                <a:tc>
                  <a:txBody>
                    <a:bodyPr/>
                    <a:lstStyle/>
                    <a:p>
                      <a:r>
                        <a:rPr lang="en-GB" sz="2000" dirty="0"/>
                        <a:t>A young person </a:t>
                      </a:r>
                      <a:r>
                        <a:rPr lang="en-GB" sz="2000" b="1" dirty="0"/>
                        <a:t>with severely reduced peripheral vision </a:t>
                      </a:r>
                      <a:r>
                        <a:rPr lang="en-GB" sz="2000" b="0" dirty="0"/>
                        <a:t>is </a:t>
                      </a:r>
                      <a:r>
                        <a:rPr lang="en-GB" sz="2000" dirty="0"/>
                        <a:t>invited by their peers to go to an unfamiliar shop at lunchtime. Some of these peers are known to the child/young person, some are not. The young person is comfortable using their cane with familiar peers in known areas but not so confident when in less familiar areas. </a:t>
                      </a:r>
                      <a:endParaRPr lang="en-GB" sz="2000" b="1" dirty="0"/>
                    </a:p>
                  </a:txBody>
                  <a:tcPr marT="50292" marB="50292">
                    <a:solidFill>
                      <a:schemeClr val="bg1"/>
                    </a:solidFill>
                  </a:tcPr>
                </a:tc>
                <a:tc>
                  <a:txBody>
                    <a:bodyPr/>
                    <a:lstStyle/>
                    <a:p>
                      <a:r>
                        <a:rPr lang="en-GB" sz="2100" dirty="0"/>
                        <a:t>?</a:t>
                      </a:r>
                    </a:p>
                  </a:txBody>
                  <a:tcPr marT="50292" marB="50292">
                    <a:solidFill>
                      <a:schemeClr val="bg1"/>
                    </a:solidFill>
                  </a:tcPr>
                </a:tc>
                <a:extLst>
                  <a:ext uri="{0D108BD9-81ED-4DB2-BD59-A6C34878D82A}">
                    <a16:rowId xmlns:a16="http://schemas.microsoft.com/office/drawing/2014/main" val="277759081"/>
                  </a:ext>
                </a:extLst>
              </a:tr>
            </a:tbl>
          </a:graphicData>
        </a:graphic>
      </p:graphicFrame>
    </p:spTree>
    <p:extLst>
      <p:ext uri="{BB962C8B-B14F-4D97-AF65-F5344CB8AC3E}">
        <p14:creationId xmlns:p14="http://schemas.microsoft.com/office/powerpoint/2010/main" val="518958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p:txBody>
          <a:bodyPr>
            <a:noAutofit/>
          </a:bodyPr>
          <a:lstStyle/>
          <a:p>
            <a:r>
              <a:rPr lang="en-GB" sz="3000" dirty="0">
                <a:latin typeface="Arial"/>
                <a:cs typeface="Arial"/>
              </a:rPr>
              <a:t>Identifying potential barriers to access (3)</a:t>
            </a:r>
            <a:br>
              <a:rPr lang="en-GB" sz="3000" b="0" i="0" u="none" strike="noStrike" dirty="0">
                <a:effectLst/>
                <a:latin typeface="Arial" panose="020B0604020202020204" pitchFamily="34" charset="0"/>
              </a:rPr>
            </a:br>
            <a:endParaRPr lang="en-GB" sz="3200" dirty="0"/>
          </a:p>
        </p:txBody>
      </p:sp>
      <p:graphicFrame>
        <p:nvGraphicFramePr>
          <p:cNvPr id="9" name="Table 9">
            <a:extLst>
              <a:ext uri="{FF2B5EF4-FFF2-40B4-BE49-F238E27FC236}">
                <a16:creationId xmlns:a16="http://schemas.microsoft.com/office/drawing/2014/main" id="{62F667F7-ADE4-6458-7AAA-484C116ED07E}"/>
              </a:ext>
            </a:extLst>
          </p:cNvPr>
          <p:cNvGraphicFramePr>
            <a:graphicFrameLocks noGrp="1"/>
          </p:cNvGraphicFramePr>
          <p:nvPr>
            <p:ph idx="1"/>
            <p:extLst>
              <p:ext uri="{D42A27DB-BD31-4B8C-83A1-F6EECF244321}">
                <p14:modId xmlns:p14="http://schemas.microsoft.com/office/powerpoint/2010/main" val="3777716784"/>
              </p:ext>
            </p:extLst>
          </p:nvPr>
        </p:nvGraphicFramePr>
        <p:xfrm>
          <a:off x="725129" y="1696064"/>
          <a:ext cx="9407307" cy="4325112"/>
        </p:xfrm>
        <a:graphic>
          <a:graphicData uri="http://schemas.openxmlformats.org/drawingml/2006/table">
            <a:tbl>
              <a:tblPr firstRow="1" bandRow="1">
                <a:tableStyleId>{5C22544A-7EE6-4342-B048-85BDC9FD1C3A}</a:tableStyleId>
              </a:tblPr>
              <a:tblGrid>
                <a:gridCol w="4805516">
                  <a:extLst>
                    <a:ext uri="{9D8B030D-6E8A-4147-A177-3AD203B41FA5}">
                      <a16:colId xmlns:a16="http://schemas.microsoft.com/office/drawing/2014/main" val="2784912112"/>
                    </a:ext>
                  </a:extLst>
                </a:gridCol>
                <a:gridCol w="4601791">
                  <a:extLst>
                    <a:ext uri="{9D8B030D-6E8A-4147-A177-3AD203B41FA5}">
                      <a16:colId xmlns:a16="http://schemas.microsoft.com/office/drawing/2014/main" val="510801584"/>
                    </a:ext>
                  </a:extLst>
                </a:gridCol>
              </a:tblGrid>
              <a:tr h="419100">
                <a:tc>
                  <a:txBody>
                    <a:bodyPr/>
                    <a:lstStyle/>
                    <a:p>
                      <a:r>
                        <a:rPr lang="en-GB" sz="2100" dirty="0"/>
                        <a:t>Situation</a:t>
                      </a:r>
                    </a:p>
                  </a:txBody>
                  <a:tcPr marT="50292" marB="50292">
                    <a:solidFill>
                      <a:srgbClr val="E50071"/>
                    </a:solidFill>
                  </a:tcPr>
                </a:tc>
                <a:tc>
                  <a:txBody>
                    <a:bodyPr/>
                    <a:lstStyle/>
                    <a:p>
                      <a:r>
                        <a:rPr lang="en-GB" sz="2100" dirty="0"/>
                        <a:t>Inclusive strategies to reduce barriers to access </a:t>
                      </a:r>
                    </a:p>
                  </a:txBody>
                  <a:tcPr marT="50292" marB="50292">
                    <a:solidFill>
                      <a:srgbClr val="E50071"/>
                    </a:solidFill>
                  </a:tcPr>
                </a:tc>
                <a:extLst>
                  <a:ext uri="{0D108BD9-81ED-4DB2-BD59-A6C34878D82A}">
                    <a16:rowId xmlns:a16="http://schemas.microsoft.com/office/drawing/2014/main" val="3569872773"/>
                  </a:ext>
                </a:extLst>
              </a:tr>
              <a:tr h="10561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Add here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p>
                  </a:txBody>
                  <a:tcPr marT="50292" marB="50292">
                    <a:solidFill>
                      <a:schemeClr val="bg1"/>
                    </a:solidFill>
                  </a:tcPr>
                </a:tc>
                <a:tc>
                  <a:txBody>
                    <a:bodyPr/>
                    <a:lstStyle/>
                    <a:p>
                      <a:r>
                        <a:rPr lang="en-GB" sz="2100" dirty="0"/>
                        <a:t>?</a:t>
                      </a:r>
                    </a:p>
                    <a:p>
                      <a:endParaRPr lang="en-GB" sz="2100" dirty="0"/>
                    </a:p>
                    <a:p>
                      <a:endParaRPr lang="en-GB" sz="2100" dirty="0"/>
                    </a:p>
                  </a:txBody>
                  <a:tcPr marT="50292" marB="50292">
                    <a:solidFill>
                      <a:schemeClr val="bg1"/>
                    </a:solidFill>
                  </a:tcPr>
                </a:tc>
                <a:extLst>
                  <a:ext uri="{0D108BD9-81ED-4DB2-BD59-A6C34878D82A}">
                    <a16:rowId xmlns:a16="http://schemas.microsoft.com/office/drawing/2014/main" val="277759081"/>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3898964172"/>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2314476235"/>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3820158120"/>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1081287306"/>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983830699"/>
                  </a:ext>
                </a:extLst>
              </a:tr>
              <a:tr h="419100">
                <a:tc>
                  <a:txBody>
                    <a:bodyPr/>
                    <a:lstStyle/>
                    <a:p>
                      <a:endParaRPr lang="en-GB" sz="2100" dirty="0"/>
                    </a:p>
                  </a:txBody>
                  <a:tcPr marT="50292" marB="50292">
                    <a:solidFill>
                      <a:schemeClr val="bg1"/>
                    </a:solidFill>
                  </a:tcPr>
                </a:tc>
                <a:tc>
                  <a:txBody>
                    <a:bodyPr/>
                    <a:lstStyle/>
                    <a:p>
                      <a:endParaRPr lang="en-GB" sz="2100" dirty="0"/>
                    </a:p>
                  </a:txBody>
                  <a:tcPr marT="50292" marB="50292">
                    <a:solidFill>
                      <a:schemeClr val="bg1"/>
                    </a:solidFill>
                  </a:tcPr>
                </a:tc>
                <a:extLst>
                  <a:ext uri="{0D108BD9-81ED-4DB2-BD59-A6C34878D82A}">
                    <a16:rowId xmlns:a16="http://schemas.microsoft.com/office/drawing/2014/main" val="3133434744"/>
                  </a:ext>
                </a:extLst>
              </a:tr>
            </a:tbl>
          </a:graphicData>
        </a:graphic>
      </p:graphicFrame>
    </p:spTree>
    <p:extLst>
      <p:ext uri="{BB962C8B-B14F-4D97-AF65-F5344CB8AC3E}">
        <p14:creationId xmlns:p14="http://schemas.microsoft.com/office/powerpoint/2010/main" val="42090266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EEB5BB77-8864-CE48-B4A0-09E373C8FD63}" vid="{5DBD3EE2-C97D-0043-A71C-F1402DF63A15}"/>
    </a:ext>
  </a:extLst>
</a:theme>
</file>

<file path=ppt/theme/theme2.xml><?xml version="1.0" encoding="utf-8"?>
<a:theme xmlns:a="http://schemas.openxmlformats.org/drawingml/2006/main" name="Image Master No log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1aac3a66-020c-4d2c-922c-84188483fa28" xsi:nil="true"/>
    <lcf76f155ced4ddcb4097134ff3c332f xmlns="1f036f6a-d838-46b0-a927-7b6573ba0a66">
      <Terms xmlns="http://schemas.microsoft.com/office/infopath/2007/PartnerControls"/>
    </lcf76f155ced4ddcb4097134ff3c332f>
    <Reviewed xmlns="1f036f6a-d838-46b0-a927-7b6573ba0a6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21F86D75237844CA4C49FA23BF2B913" ma:contentTypeVersion="18" ma:contentTypeDescription="Create a new document." ma:contentTypeScope="" ma:versionID="33bad68cd5aeab28cde5e4a126aedfe6">
  <xsd:schema xmlns:xsd="http://www.w3.org/2001/XMLSchema" xmlns:xs="http://www.w3.org/2001/XMLSchema" xmlns:p="http://schemas.microsoft.com/office/2006/metadata/properties" xmlns:ns2="1f036f6a-d838-46b0-a927-7b6573ba0a66" xmlns:ns3="1aac3a66-020c-4d2c-922c-84188483fa28" targetNamespace="http://schemas.microsoft.com/office/2006/metadata/properties" ma:root="true" ma:fieldsID="75a6f948bec88b4e366ce30c5244179d" ns2:_="" ns3:_="">
    <xsd:import namespace="1f036f6a-d838-46b0-a927-7b6573ba0a66"/>
    <xsd:import namespace="1aac3a66-020c-4d2c-922c-84188483fa2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lcf76f155ced4ddcb4097134ff3c332f" minOccurs="0"/>
                <xsd:element ref="ns3:TaxCatchAll" minOccurs="0"/>
                <xsd:element ref="ns2:Reviewed"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036f6a-d838-46b0-a927-7b6573ba0a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111f871-a67d-48ae-9ce3-a2c6c977fa4d" ma:termSetId="09814cd3-568e-fe90-9814-8d621ff8fb84" ma:anchorId="fba54fb3-c3e1-fe81-a776-ca4b69148c4d" ma:open="true" ma:isKeyword="false">
      <xsd:complexType>
        <xsd:sequence>
          <xsd:element ref="pc:Terms" minOccurs="0" maxOccurs="1"/>
        </xsd:sequence>
      </xsd:complexType>
    </xsd:element>
    <xsd:element name="Reviewed" ma:index="23" nillable="true" ma:displayName="Reviewed" ma:format="Dropdown" ma:internalName="Reviewed">
      <xsd:simpleType>
        <xsd:restriction base="dms:Text">
          <xsd:maxLength value="255"/>
        </xsd:restriction>
      </xsd:simpleType>
    </xsd:element>
    <xsd:element name="MediaServiceLocation" ma:index="24" nillable="true" ma:displayName="Location" ma:indexed="true" ma:internalName="MediaServiceLocation" ma:readOnly="true">
      <xsd:simpleType>
        <xsd:restriction base="dms:Text"/>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ac3a66-020c-4d2c-922c-84188483fa2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5869462e-6ebd-4057-85cf-2a35c839ad98}" ma:internalName="TaxCatchAll" ma:showField="CatchAllData" ma:web="1aac3a66-020c-4d2c-922c-84188483fa2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DC4D8A-2310-43D8-AE3A-5FDAF2E3B545}">
  <ds:schemaRefs>
    <ds:schemaRef ds:uri="http://schemas.microsoft.com/sharepoint/v3/contenttype/forms"/>
  </ds:schemaRefs>
</ds:datastoreItem>
</file>

<file path=customXml/itemProps2.xml><?xml version="1.0" encoding="utf-8"?>
<ds:datastoreItem xmlns:ds="http://schemas.openxmlformats.org/officeDocument/2006/customXml" ds:itemID="{1410E9FE-FD13-449F-8129-CE2405B4AC8F}">
  <ds:schemaRefs>
    <ds:schemaRef ds:uri="http://purl.org/dc/terms/"/>
    <ds:schemaRef ds:uri="http://www.w3.org/XML/1998/namespace"/>
    <ds:schemaRef ds:uri="http://schemas.openxmlformats.org/package/2006/metadata/core-properties"/>
    <ds:schemaRef ds:uri="4109e54d-c0bc-43be-b018-f4cad568c1ba"/>
    <ds:schemaRef ds:uri="http://purl.org/dc/dcmitype/"/>
    <ds:schemaRef ds:uri="http://schemas.microsoft.com/office/2006/documentManagement/types"/>
    <ds:schemaRef ds:uri="http://purl.org/dc/elements/1.1/"/>
    <ds:schemaRef ds:uri="http://schemas.microsoft.com/office/infopath/2007/PartnerControls"/>
    <ds:schemaRef ds:uri="fa2da8d6-94bb-48fb-96b0-92e96ad2d73d"/>
    <ds:schemaRef ds:uri="http://schemas.microsoft.com/office/2006/metadata/properties"/>
  </ds:schemaRefs>
</ds:datastoreItem>
</file>

<file path=customXml/itemProps3.xml><?xml version="1.0" encoding="utf-8"?>
<ds:datastoreItem xmlns:ds="http://schemas.openxmlformats.org/officeDocument/2006/customXml" ds:itemID="{B797F643-6E14-4950-A2B9-0707AF81DF3F}"/>
</file>

<file path=docProps/app.xml><?xml version="1.0" encoding="utf-8"?>
<Properties xmlns="http://schemas.openxmlformats.org/officeDocument/2006/extended-properties" xmlns:vt="http://schemas.openxmlformats.org/officeDocument/2006/docPropsVTypes">
  <Template>Office Theme</Template>
  <TotalTime>3103</TotalTime>
  <Words>5597</Words>
  <Application>Microsoft Office PowerPoint</Application>
  <PresentationFormat>Widescreen</PresentationFormat>
  <Paragraphs>349</Paragraphs>
  <Slides>18</Slides>
  <Notes>18</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18</vt:i4>
      </vt:variant>
    </vt:vector>
  </HeadingPairs>
  <TitlesOfParts>
    <vt:vector size="32" baseType="lpstr">
      <vt:lpstr>Arial</vt:lpstr>
      <vt:lpstr>Arial,Sans-Serif</vt:lpstr>
      <vt:lpstr>Calibri</vt:lpstr>
      <vt:lpstr>Calibri Light</vt:lpstr>
      <vt:lpstr>Courier New</vt:lpstr>
      <vt:lpstr>Ingra</vt:lpstr>
      <vt:lpstr>Noto Sans</vt:lpstr>
      <vt:lpstr>Symbol</vt:lpstr>
      <vt:lpstr>Times New Roman</vt:lpstr>
      <vt:lpstr>Trebuchet MS</vt:lpstr>
      <vt:lpstr>Verdana</vt:lpstr>
      <vt:lpstr>Wingdings</vt:lpstr>
      <vt:lpstr>Office Theme</vt:lpstr>
      <vt:lpstr>Image Master No logo</vt:lpstr>
      <vt:lpstr>Curriculum Framework for Children and Young People with Vision Impairment (CFVI): Core Training Resource 10   Area 9: Health – Social, Emotional, Mental and Physical Wellbeing </vt:lpstr>
      <vt:lpstr>Project Partners</vt:lpstr>
      <vt:lpstr>Curriculum Framework for Children and Young People with Vision Impairment (2022, p.15)  </vt:lpstr>
      <vt:lpstr>Training Objectives (1)</vt:lpstr>
      <vt:lpstr>Training Objectives (2)</vt:lpstr>
      <vt:lpstr>About this area </vt:lpstr>
      <vt:lpstr>Identifying potential barriers to access (1) </vt:lpstr>
      <vt:lpstr>Identifying potential barriers to access (2) </vt:lpstr>
      <vt:lpstr>Identifying potential barriers to access (3) </vt:lpstr>
      <vt:lpstr>Why a focus on this area is important (1)</vt:lpstr>
      <vt:lpstr>Why a focus on this area is important (2)</vt:lpstr>
      <vt:lpstr>Examples of targeted intervention approaches for Area 9 listed in CFVI to reduce barriers (1)</vt:lpstr>
      <vt:lpstr>Examples of targeted intervention approaches for Area 9 listed in CFVI to reduce barriers (2)</vt:lpstr>
      <vt:lpstr>Examples of targeted intervention approaches for Area 9 listed in CFVI to reduce barriers (3)</vt:lpstr>
      <vt:lpstr>Why a focus on this area is important for (name of child/young person); what interventions are in place?</vt:lpstr>
      <vt:lpstr>Summing up</vt:lpstr>
      <vt:lpstr>What resources are available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Di Chiara</dc:creator>
  <cp:lastModifiedBy>Juliette Taylor</cp:lastModifiedBy>
  <cp:revision>311</cp:revision>
  <dcterms:created xsi:type="dcterms:W3CDTF">2022-11-17T11:49:18Z</dcterms:created>
  <dcterms:modified xsi:type="dcterms:W3CDTF">2023-09-12T19:09:32Z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0x010100521F86D75237844CA4C49FA23BF2B913</vt:lpwstr>
  </property>
  <property fmtid="{D5CDD505-2E9C-101B-9397-08002B2CF9AE}" pid="3" name="MediaServiceImageTags">
    <vt:lpwstr/>
  </property>
</Properties>
</file>