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8" r:id="rId5"/>
  </p:sldMasterIdLst>
  <p:notesMasterIdLst>
    <p:notesMasterId r:id="rId24"/>
  </p:notesMasterIdLst>
  <p:sldIdLst>
    <p:sldId id="309" r:id="rId6"/>
    <p:sldId id="274" r:id="rId7"/>
    <p:sldId id="266" r:id="rId8"/>
    <p:sldId id="257" r:id="rId9"/>
    <p:sldId id="269" r:id="rId10"/>
    <p:sldId id="303" r:id="rId11"/>
    <p:sldId id="295" r:id="rId12"/>
    <p:sldId id="299" r:id="rId13"/>
    <p:sldId id="312" r:id="rId14"/>
    <p:sldId id="305" r:id="rId15"/>
    <p:sldId id="307" r:id="rId16"/>
    <p:sldId id="300" r:id="rId17"/>
    <p:sldId id="301" r:id="rId18"/>
    <p:sldId id="308" r:id="rId19"/>
    <p:sldId id="289" r:id="rId20"/>
    <p:sldId id="288" r:id="rId21"/>
    <p:sldId id="283" r:id="rId22"/>
    <p:sldId id="26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0F27E99-A28F-CC4D-96DE-E9684AC82502}" name="Linda James" initials="LJ" userId="S::Linda.James@rnib.org.uk::80218d6f-7c44-4d8e-b95c-06dddfb71ab5" providerId="AD"/>
  <p188:author id="{260D9CA8-3F88-443D-7FC0-34F2B9CE6D64}" name="Mike" initials="M" userId="S::mike@mtmclinden.onmicrosoft.com::bfcf84d1-8f6d-47b2-8e25-8854b42db9c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san Keil" initials="SK" lastIdx="6" clrIdx="0"/>
  <p:cmAuthor id="2" name="Rory Cobb" initials="R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50071"/>
    <a:srgbClr val="0098B9"/>
    <a:srgbClr val="EDADBF"/>
    <a:srgbClr val="E028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2344A4-8FDA-4D7A-9632-8F6AAAB3B8CC}" v="2" dt="2023-09-12T19:09:26.5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4" autoAdjust="0"/>
    <p:restoredTop sz="56068" autoAdjust="0"/>
  </p:normalViewPr>
  <p:slideViewPr>
    <p:cSldViewPr snapToGrid="0" showGuides="1">
      <p:cViewPr varScale="1">
        <p:scale>
          <a:sx n="64" d="100"/>
          <a:sy n="64" d="100"/>
        </p:scale>
        <p:origin x="2274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136"/>
    </p:cViewPr>
  </p:sorter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8C46F-9DC0-4BFA-B9A2-7EB6535BD32A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31439-7C6A-4E4D-B290-0D604FA93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259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.nspcc.org.uk/child-health-development/promoting-mental-health-wellbeing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assets.publishing.service.gov.uk/government/uploads/system/uploads/attachment_data/file/1020249/Promoting_children_and_young_people_s_mental_health_and_wellbeing.pdf" TargetMode="Externa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Nodiadau'r</a:t>
            </a:r>
            <a:r>
              <a:rPr lang="en-GB" sz="12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200" b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Siaradwr</a:t>
            </a:r>
            <a:endParaRPr lang="en-GB" sz="1200" b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en-GB" sz="1200" b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Cyflwyniadau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fel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bo'n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briodol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i'r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sesiwn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Mae’r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cyflwyniad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hwn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un o 12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adnodd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hyfforddi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sy’n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ymwneud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â’r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CFVI ac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mae’n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canolbwyntio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Faes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9: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Iechyd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- </a:t>
            </a:r>
            <a:r>
              <a:rPr lang="en-GB" sz="1200" dirty="0" err="1">
                <a:latin typeface="Arial"/>
                <a:cs typeface="Arial"/>
              </a:rPr>
              <a:t>Lles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Cymdeithasol</a:t>
            </a:r>
            <a:r>
              <a:rPr lang="en-GB" sz="1200" dirty="0">
                <a:latin typeface="Arial"/>
                <a:cs typeface="Arial"/>
              </a:rPr>
              <a:t>, </a:t>
            </a:r>
            <a:r>
              <a:rPr lang="en-GB" sz="1200" dirty="0" err="1">
                <a:latin typeface="Arial"/>
                <a:cs typeface="Arial"/>
              </a:rPr>
              <a:t>Emosiynol</a:t>
            </a:r>
            <a:r>
              <a:rPr lang="en-GB" sz="1200" dirty="0">
                <a:latin typeface="Arial"/>
                <a:cs typeface="Arial"/>
              </a:rPr>
              <a:t>, </a:t>
            </a:r>
            <a:r>
              <a:rPr lang="en-GB" sz="1200" dirty="0" err="1">
                <a:latin typeface="Arial"/>
                <a:cs typeface="Arial"/>
              </a:rPr>
              <a:t>Meddyliol</a:t>
            </a:r>
            <a:r>
              <a:rPr lang="en-GB" sz="1200" dirty="0">
                <a:latin typeface="Arial"/>
                <a:cs typeface="Arial"/>
              </a:rPr>
              <a:t> a </a:t>
            </a:r>
            <a:r>
              <a:rPr lang="en-GB" sz="1200" dirty="0" err="1">
                <a:latin typeface="Arial"/>
                <a:cs typeface="Arial"/>
              </a:rPr>
              <a:t>Chorfforol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 </a:t>
            </a:r>
            <a:r>
              <a:rPr lang="en-GB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endParaRPr lang="en-GB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GB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 </a:t>
            </a:r>
            <a:endParaRPr lang="en-GB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GB" sz="1400" dirty="0">
              <a:latin typeface="Arial"/>
              <a:ea typeface="Arial"/>
              <a:cs typeface="Arial"/>
              <a:sym typeface="Arial"/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4097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Gofynnwch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cwestiwn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gynulleidfa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Gallant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ymateb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cynulleidfa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gyfan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rhannu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grwpiau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trafod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gyfnod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cyfyngedig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bostio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nodiadau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post-it 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ymatebion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Gwnewch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pwynt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bod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rhesymau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pam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mae'n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bwysig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bob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pherson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berthnasol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plant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bobl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hynny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ond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efallai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bydd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angen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ymyrraeth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arweiniad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arbenigwyr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cydweithrediad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theuluoedd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sicrhau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lles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Cyfarwyddyd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fydd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pwyntiau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canlynol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crybwyll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GB" b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cofiwch</a:t>
            </a:r>
            <a:r>
              <a:rPr lang="en-GB" b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b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pwysleisio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ffaith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bod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hyrwyddo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lles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plant a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phobl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rhan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allweddol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o’u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cadw’n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ddiogel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helpu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ddatblygu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sicrhau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bod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canlyniadau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cadarnhaol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pan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fyddant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oedolion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unrhyw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sy’n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gweithio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gyda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phlant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phobl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gyfrifoldeb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hybu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lles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adnabod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unrhyw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bryderon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am les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gwybod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pa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gamau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i’w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cymryd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gadw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plant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ddiogel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. (NSPCC) –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rhan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ddiogelu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disgyblion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1200" spc="-5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Edrychwch</a:t>
            </a:r>
            <a:r>
              <a:rPr lang="en-GB" sz="1200" spc="-5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spc="-5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GB" sz="1200" spc="-5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u="none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Promoting mental health and wellbeing</a:t>
            </a:r>
            <a:r>
              <a:rPr lang="en-GB" sz="1200" u="none" baseline="0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-</a:t>
            </a:r>
            <a:r>
              <a:rPr lang="en-GB" sz="12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NSPCC Learning</a:t>
            </a:r>
            <a:r>
              <a:rPr lang="en-GB" sz="12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u="none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yn</a:t>
            </a:r>
            <a:r>
              <a:rPr lang="en-GB" sz="12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https://learning.nspcc.org.uk/child-health-development/promoting-mental-health-wellbeing</a:t>
            </a:r>
            <a:endParaRPr lang="en-GB" sz="1200" b="0" dirty="0">
              <a:solidFill>
                <a:srgbClr val="0000FF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mae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tystiolaeth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dda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gefnogi'r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cysylltiad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rhwng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iechyd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meddwl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ac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ymgysylltu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ag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addysg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chyflawniad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academaidd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Gall y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manteision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atal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problemau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iechyd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meddwl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mewn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plant a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phobl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ifanc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rhag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codi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ac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ymyrryd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gynnar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lle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maent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digwydd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fod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sylweddol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ysgolion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enghraifft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gall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arwain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at well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cyrhaeddiad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phresenoldeb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llai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broblemau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ymddygiad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ogystal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phlant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phobl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ifanc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hapusach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mwy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hyderus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gwydn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Edrychwch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Promoting children and young people’s mental health and wellbeing (publishing.service.gov.uk)</a:t>
            </a:r>
            <a:r>
              <a:rPr lang="en-GB" sz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yn</a:t>
            </a:r>
            <a:r>
              <a:rPr lang="en-GB" sz="12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GB" sz="1200" baseline="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https://assets.publishing.service.gov.uk/government/uploads/system/uploads/attachment_data/file/1020249/Promoting_children_and_young_people_s_mental_health_and_wellbeing.pdf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Cofiwch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bod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dolenni'n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newid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dylech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gwirio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cyn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cyflwyno'r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hyfforddiant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Roedd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wedi'u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dyfynnu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yma'n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gweithio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adeg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ysgrifennu’r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cyflwyniad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Haf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2023).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7822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/>
          </a:p>
          <a:p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trafodaeth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a'ch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adborth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gallwch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bwysleisio'r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pwyntiau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canlynol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Mae’r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canlynol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berthnasol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blant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phobl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1200" b="1" dirty="0"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ganddynt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lai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fynediad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at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ddysgu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digwyddiadol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allai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effeithio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ddatblygiad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sgiliau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cymdeithasol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efallai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felly bod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arnynt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angen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cyfleoedd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strwythuredig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ddysgu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sgiliau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cymdeithasol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enghraifft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angen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roi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gofod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personol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eraill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sut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farnu'r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gofod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hwnnw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sut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hunaneirioli'n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briodol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arnynt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angen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i’r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rhai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o'u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cwmpas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roi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strategaethau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waith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sy'n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hybu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diogelu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hiechyd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a'u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lles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ymchwil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wedi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dangos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canlynol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felly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angen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ymyrraeth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briodol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Gall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effaith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gynhwysiant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cymdeithasol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fod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sylweddol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enghraifft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aml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nid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oedolion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sydd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nam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golwg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gwneud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cais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swyddi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mewn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lleoliadau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anghyfarwydd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oherwydd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nad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oes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ganddynt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hyder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deithio'n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annibynnol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Edrychwch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GB" sz="1200" b="1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Astudiaeth</a:t>
            </a:r>
            <a:r>
              <a:rPr lang="en-GB" sz="12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Pontio</a:t>
            </a:r>
            <a:r>
              <a:rPr lang="en-GB" sz="12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Hydredol</a:t>
            </a:r>
            <a:r>
              <a:rPr lang="en-GB" sz="12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GB" sz="1200" b="1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Prifysgol</a:t>
            </a:r>
            <a:r>
              <a:rPr lang="en-GB" sz="12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Birmingham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GB" sz="2000" dirty="0"/>
              <a:t>https://</a:t>
            </a:r>
            <a:r>
              <a:rPr lang="en-GB" sz="2000" dirty="0" err="1"/>
              <a:t>www.birmingham.ac.uk</a:t>
            </a:r>
            <a:r>
              <a:rPr lang="en-GB" sz="2000" dirty="0"/>
              <a:t>/research/</a:t>
            </a:r>
            <a:r>
              <a:rPr lang="en-GB" sz="2000" dirty="0" err="1"/>
              <a:t>victar</a:t>
            </a:r>
            <a:r>
              <a:rPr lang="en-GB" sz="2000" dirty="0"/>
              <a:t>/research/longitudinal-transitions-study/</a:t>
            </a:r>
            <a:r>
              <a:rPr lang="en-GB" sz="2000" dirty="0" err="1"/>
              <a:t>index.aspx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Font typeface="Arial" panose="020B0604020202020204" pitchFamily="34" charset="0"/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Mae plant 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phobl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profi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llai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o les ac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iechyd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meddwl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gwaelach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na'u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cyfoedion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gweld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llawn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17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oed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roedd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plant 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phobl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bum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gwaith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fwy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tebygol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o ‘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deimlo’n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isel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drwy’r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amser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neu’r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rhan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fwyaf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o’r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amser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Edrychwch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Dadansoddiad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eilaidd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Arolwg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Carfan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Mileniwm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: Nam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saith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ddeg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oed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2000" dirty="0"/>
              <a:t>: https://www.bl.uk/collection-items/sight-impairment-at-age-eleven-secondary-analysis-of-the-millennium-cohort-survey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Felly:</a:t>
            </a:r>
          </a:p>
          <a:p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efallai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angen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mewnbwn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cyfoedion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sut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newid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addasu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hymddygiad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mwyn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sicrhau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bod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gallu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profi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rhyngweithio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cadarnhaol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nhw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e.e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dweud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henw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gofyn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beth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barn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ddangos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bod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cymryd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mewn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sgwrs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Mae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rhyngweithio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cadarnhaol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gyda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chyfoedion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gwella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hunan-barch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hyder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a’r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gallu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gymryd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risg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gyda'r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cyfan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arwain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at les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emosiynol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mwy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cadarnhaol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mewn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lleoliadau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addysgol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addysgu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ymyrraeth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sy'n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hyrwyddo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annibyniaeth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chyfranogiad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annog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hunan-eiriolaeth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sicrhau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mynediad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i'r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cwricwlwm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cyfrannu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at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iechyd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lles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mwy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cadarnhaol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 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sz="1200" b="1" dirty="0"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200" b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Gallwch</a:t>
            </a:r>
            <a:r>
              <a:rPr lang="en-GB" sz="1200" b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200" b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hefyd</a:t>
            </a:r>
            <a:r>
              <a:rPr lang="en-GB" sz="1200" b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200" b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drafod</a:t>
            </a:r>
            <a:r>
              <a:rPr lang="en-GB" sz="1200" b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y </a:t>
            </a:r>
            <a:r>
              <a:rPr lang="en-GB" sz="1200" b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canlynol</a:t>
            </a:r>
            <a:r>
              <a:rPr lang="en-GB" sz="1200" b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200" b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fel</a:t>
            </a:r>
            <a:r>
              <a:rPr lang="en-GB" sz="1200" b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200" b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sy’n</a:t>
            </a:r>
            <a:r>
              <a:rPr lang="en-GB" sz="1200" b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200" b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briodol</a:t>
            </a:r>
            <a:r>
              <a:rPr lang="en-GB" sz="1200" b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: </a:t>
            </a:r>
            <a:endParaRPr lang="en-GB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trafodaethau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sail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senario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helpu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nodi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mewnbwn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amrywiol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/>
                <a:cs typeface="Arial"/>
              </a:rPr>
              <a:t>y gall </a:t>
            </a:r>
            <a:r>
              <a:rPr lang="en-GB" dirty="0" err="1">
                <a:latin typeface="Arial"/>
                <a:cs typeface="Arial"/>
              </a:rPr>
              <a:t>fod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angen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ddatblygu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iechyd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lles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mae'r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CFVI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cydnabod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pwysigrwydd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gwaith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arweiniad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arbenigwyr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gweithio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ag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eraill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Siaradwch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bwysigrwydd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cydweithio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ddatblygu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strategaethau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sy’n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gweddu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orau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gynted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phosibl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Mae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cydweithio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targedu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ymyriadau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fuddiol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mae'r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sleidiau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dilyn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edrych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ddulliau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ymyrryd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awgrymir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Ni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fydd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pob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berthnasol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bob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pherson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/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Cyfarwyddyd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chi’n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cyflwyno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rheolwyr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Gweithwyr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Achos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AAA,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gallech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egluro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pam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mewnbwn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mathau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ganlyniadau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pennu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targedau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ymyrraeth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wahanol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draws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grŵp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2382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b="1" dirty="0"/>
          </a:p>
          <a:p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nesaf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rhoi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enghreifftiau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CFVI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ddulliau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ymyrraeth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wedi'i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thargedu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naill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mynd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bob un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rhain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tro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(ac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ymhelaethu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briodol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sesiwn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tynnu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sylw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at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canolbwyntio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arnynt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bryd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siarad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penodol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chael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gwared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eraill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cadw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pob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ymyriad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ond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tynnu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sylw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at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canolbwyntio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arnynt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lliw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gwahanol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Gweithgareddau</a:t>
            </a:r>
            <a:r>
              <a:rPr lang="en-GB" sz="12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baseline="0" dirty="0" err="1">
                <a:latin typeface="Arial" panose="020B0604020202020204" pitchFamily="34" charset="0"/>
                <a:cs typeface="Arial" panose="020B0604020202020204" pitchFamily="34" charset="0"/>
              </a:rPr>
              <a:t>Dewisol</a:t>
            </a:r>
            <a:r>
              <a:rPr lang="en-GB" sz="12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Mae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llawer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o’r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meysydd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hyfforddi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craidd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awgrymu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gweithgareddau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ymarferol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e.e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dangos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defnyddio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offer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arbenigol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. Gall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ymyriadau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haws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dasgau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seiliedig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drafodaeth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roi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gwybodaeth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ychwanegol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. Mae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syniadau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cynnwys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Dangos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rhannu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dolenni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wefannau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elusennau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sy’n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cynnig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mentora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gweithgareddau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blant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phobl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cwnsela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arbenigol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sy’n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gysylltiedig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chyflyrau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llygaid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penodol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syniadau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addasu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AG/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annog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gweithgarwch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corfforol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ymhlith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plant a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phobl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gallai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fideos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o’r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olaf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gael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dangos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Trafod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gyda'r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gynulleidfa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dealltwriaeth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wahanol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emosiynau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hybu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datblygu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ymhlith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plant a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phobl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ydych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chi’n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cyflwyno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leoliad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addysgol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gallwch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ofyn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gwneir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hynny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drwy'r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cwricwlwm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maent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gyflwyno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ydych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chi’n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cyflwyno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lleoliad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maent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hyrwyddo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llais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disgybl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hunan-eiriolaeth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ymhlith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myfyrwyr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. Pa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addasiadau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allai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hangen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gallech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arwain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olaf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Efallai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ddefnyddio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datganiadau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” y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gellir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trafod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a'u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cysylltu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strategaethau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ymyrryd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Dyma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rai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enghreifftiau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blant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phobl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modd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gellid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dyfeisio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datganiadau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athro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cynorthwy-ydd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addysgu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ati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Datganiadau</a:t>
            </a:r>
            <a:r>
              <a:rPr lang="en-GB" sz="1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enghreifftiol</a:t>
            </a:r>
            <a:r>
              <a:rPr lang="en-GB" sz="1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Rwy’n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teimlo’n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ynysig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iawn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amser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egwyl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bawb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arall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ffrindiau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chwarae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gyda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nhw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mae’n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ymddangos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….”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“Fe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hoffwn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cerdded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i’r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ysgol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gyda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fy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ffrindiau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hytrach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gorfod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aros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dacsi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bob bore…..”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“Fe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hoffwn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fy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athrawon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gwybod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mwy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fy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nghyflwr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llygaid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nhw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bob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amser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i'w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gweld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rhy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brysur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ddod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amser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sut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pethau'n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mynd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…..”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“Fe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hoffwn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sefydlu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tîm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pêl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gôl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fy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ysgol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dydw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ddim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gwybod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ble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ddechrau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…”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“Fi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yw’r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unig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berson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fy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ysgol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sydd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â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nam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golwg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Fe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hoffwn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bawn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i'n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cael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cyfle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sgwrsio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â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phobl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eraill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fi. …….”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“Fe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hoffwn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fy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rhieni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gofalwyr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adael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wneud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pethau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drosof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fy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gwneud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paned o de.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Rydw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eisiau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bod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annibynnol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……..”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“Fe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hoffwn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clybiau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gweithgareddau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ieuenctid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gallwn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fynd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iddyn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nhw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ôl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ysgol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sy’n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deall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fy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nam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golwg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……..”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Efallai</a:t>
            </a: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byddwch</a:t>
            </a: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eisiau</a:t>
            </a: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cyfeirio</a:t>
            </a: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at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adnodd</a:t>
            </a: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cynnydd</a:t>
            </a: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GB" sz="1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monitro</a:t>
            </a: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</a:t>
            </a: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eich</a:t>
            </a: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ysgol</a:t>
            </a: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GB" sz="1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gwasanaeth</a:t>
            </a: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</a:t>
            </a: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ddefnyddio</a:t>
            </a: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ddangos</a:t>
            </a: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sut</a:t>
            </a: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</a:t>
            </a: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cynnydd</a:t>
            </a: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cael</a:t>
            </a: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</a:t>
            </a: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fonitro</a:t>
            </a: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mewn</a:t>
            </a: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perthynas</a:t>
            </a: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â</a:t>
            </a: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dulliau</a:t>
            </a: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penodol</a:t>
            </a: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28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Gweithgareddau</a:t>
            </a:r>
            <a:r>
              <a:rPr lang="en-GB" b="1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baseline="0" dirty="0" err="1">
                <a:latin typeface="Arial" panose="020B0604020202020204" pitchFamily="34" charset="0"/>
                <a:cs typeface="Arial" panose="020B0604020202020204" pitchFamily="34" charset="0"/>
              </a:rPr>
              <a:t>Dewisol</a:t>
            </a:r>
            <a:r>
              <a:rPr lang="en-GB" b="1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gyda’r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flaenorol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efallai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hoffech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egluro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o’r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ymyriadau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drafodaeth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gall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o’r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ymyriadau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addas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gweithgareddau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mwy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ymarferol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Trafodaeth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Rhoi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Gwybodaeth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="0" dirty="0" err="1">
                <a:latin typeface="Arial"/>
                <a:cs typeface="Arial"/>
              </a:rPr>
              <a:t>Bwledi</a:t>
            </a:r>
            <a:r>
              <a:rPr lang="en-GB" b="0" dirty="0">
                <a:latin typeface="Arial"/>
                <a:cs typeface="Arial"/>
              </a:rPr>
              <a:t> 1, 2, 6, 7: </a:t>
            </a:r>
            <a:r>
              <a:rPr lang="en-GB" b="0" dirty="0" err="1">
                <a:latin typeface="Arial"/>
                <a:cs typeface="Arial"/>
              </a:rPr>
              <a:t>os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ydych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chi’n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cyflwyno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mewn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lleoliad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addysgol</a:t>
            </a:r>
            <a:r>
              <a:rPr lang="en-GB" b="0" dirty="0">
                <a:latin typeface="Arial"/>
                <a:cs typeface="Arial"/>
              </a:rPr>
              <a:t>, pa </a:t>
            </a:r>
            <a:r>
              <a:rPr lang="en-GB" b="0" dirty="0" err="1">
                <a:latin typeface="Arial"/>
                <a:cs typeface="Arial"/>
              </a:rPr>
              <a:t>waith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sy’n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cael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ei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wneud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gan</a:t>
            </a:r>
            <a:r>
              <a:rPr lang="en-GB" b="0" dirty="0">
                <a:latin typeface="Arial"/>
                <a:cs typeface="Arial"/>
              </a:rPr>
              <a:t> y </a:t>
            </a:r>
            <a:r>
              <a:rPr lang="en-GB" b="0" dirty="0" err="1">
                <a:latin typeface="Arial"/>
                <a:cs typeface="Arial"/>
              </a:rPr>
              <a:t>lleoliad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hwnnw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yn</a:t>
            </a:r>
            <a:r>
              <a:rPr lang="en-GB" b="0" dirty="0">
                <a:latin typeface="Arial"/>
                <a:cs typeface="Arial"/>
              </a:rPr>
              <a:t> y </a:t>
            </a:r>
            <a:r>
              <a:rPr lang="en-GB" b="0" dirty="0" err="1">
                <a:latin typeface="Arial"/>
                <a:cs typeface="Arial"/>
              </a:rPr>
              <a:t>maes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hwn</a:t>
            </a:r>
            <a:r>
              <a:rPr lang="en-GB" b="0" dirty="0">
                <a:latin typeface="Arial"/>
                <a:cs typeface="Arial"/>
              </a:rPr>
              <a:t>? </a:t>
            </a:r>
            <a:r>
              <a:rPr lang="en-GB" b="0" dirty="0" err="1">
                <a:latin typeface="Arial"/>
                <a:cs typeface="Arial"/>
              </a:rPr>
              <a:t>Gallwch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ychwanegu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unrhyw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ystyriaethau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sy'n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berthnasol</a:t>
            </a:r>
            <a:r>
              <a:rPr lang="en-GB" b="0" dirty="0">
                <a:latin typeface="Arial"/>
                <a:cs typeface="Arial"/>
              </a:rPr>
              <a:t>/</a:t>
            </a:r>
            <a:r>
              <a:rPr lang="en-GB" b="0" dirty="0" err="1">
                <a:latin typeface="Arial"/>
                <a:cs typeface="Arial"/>
              </a:rPr>
              <a:t>ychwanegol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i’r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rhai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sydd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â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nam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ar</a:t>
            </a:r>
            <a:r>
              <a:rPr lang="en-GB" b="0" dirty="0">
                <a:latin typeface="Arial"/>
                <a:cs typeface="Arial"/>
              </a:rPr>
              <a:t> y </a:t>
            </a:r>
            <a:r>
              <a:rPr lang="en-GB" b="0" dirty="0" err="1">
                <a:latin typeface="Arial"/>
                <a:cs typeface="Arial"/>
              </a:rPr>
              <a:t>golwg</a:t>
            </a:r>
            <a:r>
              <a:rPr lang="en-GB" b="0" dirty="0">
                <a:latin typeface="Arial"/>
                <a:cs typeface="Arial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="0" dirty="0" err="1">
                <a:latin typeface="Arial"/>
                <a:cs typeface="Arial"/>
              </a:rPr>
              <a:t>Bwled</a:t>
            </a:r>
            <a:r>
              <a:rPr lang="en-GB" b="0" dirty="0">
                <a:latin typeface="Arial"/>
                <a:cs typeface="Arial"/>
              </a:rPr>
              <a:t> 3: </a:t>
            </a:r>
            <a:r>
              <a:rPr lang="en-GB" b="0" dirty="0" err="1">
                <a:latin typeface="Arial"/>
                <a:cs typeface="Arial"/>
              </a:rPr>
              <a:t>efallai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yr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hoffech</a:t>
            </a:r>
            <a:r>
              <a:rPr lang="en-GB" b="0" dirty="0">
                <a:latin typeface="Arial"/>
                <a:cs typeface="Arial"/>
              </a:rPr>
              <a:t> chi </a:t>
            </a:r>
            <a:r>
              <a:rPr lang="en-GB" b="0" dirty="0" err="1">
                <a:latin typeface="Arial"/>
                <a:cs typeface="Arial"/>
              </a:rPr>
              <a:t>amlinellu</a:t>
            </a:r>
            <a:r>
              <a:rPr lang="en-GB" b="0" dirty="0">
                <a:latin typeface="Arial"/>
                <a:cs typeface="Arial"/>
              </a:rPr>
              <a:t>/</a:t>
            </a:r>
            <a:r>
              <a:rPr lang="en-GB" b="0" dirty="0" err="1">
                <a:latin typeface="Arial"/>
                <a:cs typeface="Arial"/>
              </a:rPr>
              <a:t>trafod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gwaith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yr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ydych</a:t>
            </a:r>
            <a:r>
              <a:rPr lang="en-GB" b="0" dirty="0">
                <a:latin typeface="Arial"/>
                <a:cs typeface="Arial"/>
              </a:rPr>
              <a:t> chi, staff </a:t>
            </a:r>
            <a:r>
              <a:rPr lang="en-GB" b="0" dirty="0" err="1">
                <a:latin typeface="Arial"/>
                <a:cs typeface="Arial"/>
              </a:rPr>
              <a:t>yr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ysgol</a:t>
            </a:r>
            <a:r>
              <a:rPr lang="en-GB" b="0" dirty="0">
                <a:latin typeface="Arial"/>
                <a:cs typeface="Arial"/>
              </a:rPr>
              <a:t>, </a:t>
            </a:r>
            <a:r>
              <a:rPr lang="en-GB" b="0" dirty="0" err="1">
                <a:latin typeface="Arial"/>
                <a:cs typeface="Arial"/>
              </a:rPr>
              <a:t>rhieni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wedi’i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wneud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yn</a:t>
            </a:r>
            <a:r>
              <a:rPr lang="en-GB" b="0" dirty="0">
                <a:latin typeface="Arial"/>
                <a:cs typeface="Arial"/>
              </a:rPr>
              <a:t> y </a:t>
            </a:r>
            <a:r>
              <a:rPr lang="en-GB" b="0" dirty="0" err="1">
                <a:latin typeface="Arial"/>
                <a:cs typeface="Arial"/>
              </a:rPr>
              <a:t>maes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hwn</a:t>
            </a:r>
            <a:r>
              <a:rPr lang="en-GB" b="0" dirty="0">
                <a:latin typeface="Arial"/>
                <a:cs typeface="Arial"/>
              </a:rPr>
              <a:t>/</a:t>
            </a:r>
            <a:r>
              <a:rPr lang="en-GB" b="0" dirty="0" err="1">
                <a:latin typeface="Arial"/>
                <a:cs typeface="Arial"/>
              </a:rPr>
              <a:t>byddwch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yn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ei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wneud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gyda’r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plentyn</a:t>
            </a:r>
            <a:r>
              <a:rPr lang="en-GB" b="0" dirty="0">
                <a:latin typeface="Arial"/>
                <a:cs typeface="Arial"/>
              </a:rPr>
              <a:t>/person </a:t>
            </a:r>
            <a:r>
              <a:rPr lang="en-GB" b="0" dirty="0" err="1">
                <a:latin typeface="Arial"/>
                <a:cs typeface="Arial"/>
              </a:rPr>
              <a:t>ifanc</a:t>
            </a:r>
            <a:r>
              <a:rPr lang="en-GB" b="0" dirty="0">
                <a:latin typeface="Arial"/>
                <a:cs typeface="Arial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="0" dirty="0" err="1">
                <a:latin typeface="Arial"/>
                <a:cs typeface="Arial"/>
              </a:rPr>
              <a:t>Bwled</a:t>
            </a:r>
            <a:r>
              <a:rPr lang="en-GB" b="0" dirty="0">
                <a:latin typeface="Arial"/>
                <a:cs typeface="Arial"/>
              </a:rPr>
              <a:t> 4: </a:t>
            </a:r>
            <a:r>
              <a:rPr lang="en-GB" b="0" dirty="0" err="1">
                <a:latin typeface="Arial"/>
                <a:cs typeface="Arial"/>
              </a:rPr>
              <a:t>efallai</a:t>
            </a:r>
            <a:r>
              <a:rPr lang="en-GB" b="0" dirty="0">
                <a:latin typeface="Arial"/>
                <a:cs typeface="Arial"/>
              </a:rPr>
              <a:t> y </a:t>
            </a:r>
            <a:r>
              <a:rPr lang="en-GB" b="0" dirty="0" err="1">
                <a:latin typeface="Arial"/>
                <a:cs typeface="Arial"/>
              </a:rPr>
              <a:t>byddwch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eisiau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rhannu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grwpiau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sydd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ar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gael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i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blant</a:t>
            </a:r>
            <a:r>
              <a:rPr lang="en-GB" b="0" dirty="0">
                <a:latin typeface="Arial"/>
                <a:cs typeface="Arial"/>
              </a:rPr>
              <a:t> a </a:t>
            </a:r>
            <a:r>
              <a:rPr lang="en-GB" b="0" dirty="0" err="1">
                <a:latin typeface="Arial"/>
                <a:cs typeface="Arial"/>
              </a:rPr>
              <a:t>phobl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ifanc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sy’n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rhoi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cyfle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iddynt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gwrdd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â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chyfoedion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sydd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â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nam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ar</a:t>
            </a:r>
            <a:r>
              <a:rPr lang="en-GB" b="0" dirty="0">
                <a:latin typeface="Arial"/>
                <a:cs typeface="Arial"/>
              </a:rPr>
              <a:t> y </a:t>
            </a:r>
            <a:r>
              <a:rPr lang="en-GB" b="0" dirty="0" err="1">
                <a:latin typeface="Arial"/>
                <a:cs typeface="Arial"/>
              </a:rPr>
              <a:t>golwg</a:t>
            </a:r>
            <a:r>
              <a:rPr lang="en-GB" b="0" dirty="0">
                <a:latin typeface="Arial"/>
                <a:cs typeface="Arial"/>
              </a:rPr>
              <a:t>, a </a:t>
            </a:r>
            <a:r>
              <a:rPr lang="en-GB" b="0" dirty="0" err="1">
                <a:latin typeface="Arial"/>
                <a:cs typeface="Arial"/>
              </a:rPr>
              <a:t>ffyrdd</a:t>
            </a:r>
            <a:r>
              <a:rPr lang="en-GB" b="0" dirty="0">
                <a:latin typeface="Arial"/>
                <a:cs typeface="Arial"/>
              </a:rPr>
              <a:t> o </a:t>
            </a:r>
            <a:r>
              <a:rPr lang="en-GB" b="0" dirty="0" err="1">
                <a:latin typeface="Arial"/>
                <a:cs typeface="Arial"/>
              </a:rPr>
              <a:t>gydweithio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i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edrych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ar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agweddau</a:t>
            </a:r>
            <a:r>
              <a:rPr lang="en-GB" b="0" dirty="0">
                <a:latin typeface="Arial"/>
                <a:cs typeface="Arial"/>
              </a:rPr>
              <a:t> </a:t>
            </a:r>
            <a:r>
              <a:rPr lang="en-GB" b="0" dirty="0" err="1">
                <a:latin typeface="Arial"/>
                <a:cs typeface="Arial"/>
              </a:rPr>
              <a:t>plentyn</a:t>
            </a:r>
            <a:r>
              <a:rPr lang="en-GB" b="0" dirty="0">
                <a:latin typeface="Arial"/>
                <a:cs typeface="Arial"/>
              </a:rPr>
              <a:t>/person </a:t>
            </a:r>
            <a:r>
              <a:rPr lang="en-GB" b="0" dirty="0" err="1">
                <a:latin typeface="Arial"/>
                <a:cs typeface="Arial"/>
              </a:rPr>
              <a:t>ifanc</a:t>
            </a:r>
            <a:r>
              <a:rPr lang="en-GB" b="0" dirty="0">
                <a:latin typeface="Arial"/>
                <a:cs typeface="Arial"/>
              </a:rPr>
              <a:t> at </a:t>
            </a:r>
            <a:r>
              <a:rPr lang="en-GB" b="0" dirty="0" err="1">
                <a:latin typeface="Arial"/>
                <a:cs typeface="Arial"/>
              </a:rPr>
              <a:t>hyn</a:t>
            </a:r>
            <a:r>
              <a:rPr lang="en-GB" b="0" dirty="0">
                <a:latin typeface="Arial"/>
                <a:cs typeface="Arial"/>
              </a:rPr>
              <a:t> ac </a:t>
            </a:r>
            <a:r>
              <a:rPr lang="en-GB" b="0" dirty="0" err="1">
                <a:latin typeface="Arial"/>
                <a:cs typeface="Arial"/>
              </a:rPr>
              <a:t>ati</a:t>
            </a:r>
            <a:r>
              <a:rPr lang="en-GB" b="0" dirty="0">
                <a:latin typeface="Arial"/>
                <a:cs typeface="Arial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Efallai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byddwch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eisiau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cyfeirio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at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adnodd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cynnydd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monitro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eich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ysgol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gwasanaeth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ddefnyddio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ddangos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sut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cynnydd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cael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fonitro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mewn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perthynas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â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dulliau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penodol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6567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Gweithgareddau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Dewisol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nodwyd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flaenorol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fallai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byddwch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eisiau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cyfeirio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at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adnodd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cynnydd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monitro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eich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ysgol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gwasanaeth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ddefnyddio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ddangos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sut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cynnydd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cael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fonitro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mewn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perthynas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â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dulliau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penodol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2724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Defnyddiwch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roi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trosolwg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cryno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unol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â’r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pwyntiau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bwled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bod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sail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gefnogaeth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berson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penodol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ydych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chi'n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defnyddio’r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adnodd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hyfforddi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drafod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person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penodol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myfyriwr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anghenion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ychwanegol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efallai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bydd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rhain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hefyd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cynnwys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amlinellu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Pwysleisiwch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unwaith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eto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angen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gydweithio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en-GB" sz="12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i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esiamplau</a:t>
            </a:r>
            <a:r>
              <a:rPr lang="en-GB" sz="1200" i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i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i="0" baseline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i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sz="1200" i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1200" i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i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1200" i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i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cyflwyno</a:t>
            </a:r>
            <a:r>
              <a:rPr lang="en-GB" sz="1200" i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i="0" baseline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i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Llawlyfr</a:t>
            </a:r>
            <a:r>
              <a:rPr lang="en-GB" sz="1200" i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Hyfforddi</a:t>
            </a:r>
            <a:r>
              <a:rPr lang="en-GB" sz="1200" i="0" baseline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Cyfarwyddyd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200" b="1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roi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manylion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dylech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gynnwys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natur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difrifoldeb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cyflwr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gafodd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eni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gyda'r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cyflwr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ddatblygu’n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ddiweddarach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yw’r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cyflwr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ddirywiol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ac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anghenion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corfforol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ddysgu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eraill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171450" indent="-171450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Cynhwyswch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rai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pwyntiau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allweddol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ffyrdd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gall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ddylanwadu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iechyd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oedd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ffactorau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mynediad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cwricwlwm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faterion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grŵp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cyfoedion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dylanwadu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gwbl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200" i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drafod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ymyriadau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waith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hybu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datblygiad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ceisiwch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sicrhau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bod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rhain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cyd-fynd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â’r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derminoleg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ddefnyddir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CFVI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(a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gyflwynir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sleidiau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14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16)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marR="0" indent="-171450" algn="l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Cynhwyswch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rywfaint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wybodaeth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gryno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arall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chi'n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gweithio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gyda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nhw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hyrwyddo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datblygiad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canlyniadau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cadarnhaol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171450" marR="0" indent="-171450" algn="l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Efallai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byddwch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hefyd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eisiau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defnyddio’r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cyfle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godi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materion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penodol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sy’n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effeithio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e.e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dewis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timau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mewn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Addysg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Gorfforol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(a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yw'r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disgybl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yma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bob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amser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olaf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?);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ynysu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cymdeithasol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all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ddigwydd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gyda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gorddefnydd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iPad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gael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mynediad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at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fyrddau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gwyn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ati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….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strategaethau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gellir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defnyddio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hefyd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mynediad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0158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Ewch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drwy'r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pwyntiau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allweddol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sydd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wedi’u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rhestru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sleid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yma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Gwahoddwch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gynulleidfa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restru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pwyntiau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allweddol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eraill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neu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fynd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â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negeseuon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yr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hoffent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eu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rhannu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gyfer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maes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hwn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gyda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hwy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Gallai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pwyntiau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negeseuon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allweddol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ychwanegol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gyflwynwyr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rhoi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ydynt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sylw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gynulleidfa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gynnwys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lvl="0" indent="0">
              <a:lnSpc>
                <a:spcPct val="107000"/>
              </a:lnSpc>
              <a:buFontTx/>
              <a:buNone/>
            </a:pP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107000"/>
              </a:lnSpc>
              <a:buFontTx/>
              <a:buChar char="-"/>
            </a:pP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Efallai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bydd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angen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cyfleoedd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ac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ymyrraeth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blant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phobl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sydd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â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nam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golwg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ddatblygu’r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sgiliau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sy’n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helpu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hybu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lles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cymdeithasol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emosiynol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meddyliol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chorfforol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285750" lvl="0" indent="-285750">
              <a:lnSpc>
                <a:spcPct val="107000"/>
              </a:lnSpc>
              <a:buFontTx/>
              <a:buChar char="-"/>
            </a:pP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Mae'n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bwysig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bod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pawb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sy'n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gweithio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gyda'r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gwybod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am y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targedau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nodau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cynlluniau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rhaglenni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sy'n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berthnasol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i'r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maes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hwn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</a:t>
            </a:r>
          </a:p>
          <a:p>
            <a:pPr marL="0" lv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en-GB" sz="14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0117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Defnyddiwch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sleid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yma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fel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cyfle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arddangos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hwb</a:t>
            </a:r>
            <a:r>
              <a:rPr lang="en-GB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i="0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unrhyw</a:t>
            </a:r>
            <a:r>
              <a:rPr lang="en-GB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adnoddau</a:t>
            </a:r>
            <a:r>
              <a:rPr lang="en-GB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fydd</a:t>
            </a:r>
            <a:r>
              <a:rPr lang="en-GB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berthnasol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i'r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gynulleidfa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eich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barn chi.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oes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gennych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chi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fynediad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i'r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rhyngrwyd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efallai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byddwch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chi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eisiau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dangos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Hwb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Rhannu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Llyfrau</a:t>
            </a:r>
            <a:r>
              <a:rPr lang="en-GB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amlinellu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ychydig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adnoddau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perthnasol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sydd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wedi'u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rhestru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yno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Cyfarwyddyd</a:t>
            </a:r>
            <a:r>
              <a:rPr lang="en-GB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Siaradwr</a:t>
            </a:r>
            <a:endParaRPr lang="en-GB" b="1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b="1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Mae’n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bosibl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bydd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ddolen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bresennol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Hwb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Rhannu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Llyfrau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CFVI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newid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dros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amser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felly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gwiriwch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ddolen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wrth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gynllunio’r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sesiwn</a:t>
            </a: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dirty="0"/>
              <a:t> </a:t>
            </a:r>
            <a:endParaRPr lang="en-GB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9A7D2C-267A-4B93-B0C3-633C8296990C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4182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06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" name="Google Shape;6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4594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SzPts val="1400"/>
              <a:buNone/>
            </a:pPr>
            <a:r>
              <a:rPr lang="en-GB" b="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Nodiadau'r</a:t>
            </a: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Siaradwr</a:t>
            </a:r>
            <a:endParaRPr lang="en-GB" b="1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457200" lvl="0" indent="-228600" algn="l" rtl="0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SzPts val="1400"/>
              <a:buNone/>
            </a:pPr>
            <a:endParaRPr lang="en-GB" b="1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457200" indent="-228600">
              <a:spcBef>
                <a:spcPts val="805"/>
              </a:spcBef>
              <a:buSzPts val="1400"/>
              <a:buFont typeface="Arial" panose="020B0604020202020204" pitchFamily="34" charset="0"/>
              <a:buChar char="•"/>
            </a:pP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Mae 4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sefydliad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partner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rhan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brosiect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y CFVI</a:t>
            </a:r>
            <a:r>
              <a:rPr lang="en-GB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edrychwch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logos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waelod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sleid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). </a:t>
            </a:r>
          </a:p>
          <a:p>
            <a:pPr marL="228600">
              <a:spcBef>
                <a:spcPts val="805"/>
              </a:spcBef>
              <a:buSzPts val="1400"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228600" lvl="0" algn="l" rtl="0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SzPts val="1400"/>
            </a:pPr>
            <a:r>
              <a:rPr lang="en-GB" b="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Cefndir</a:t>
            </a:r>
            <a:r>
              <a:rPr lang="en-GB" b="1" baseline="0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baseline="0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dewisol</a:t>
            </a: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 (</a:t>
            </a:r>
            <a:r>
              <a:rPr lang="en-GB" b="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edrychwch</a:t>
            </a: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hefyd</a:t>
            </a: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t.34 of CFVI)</a:t>
            </a:r>
            <a:endParaRPr lang="en-GB" b="1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457200" lvl="0" indent="-228600" algn="l" rtl="0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SzPts val="1400"/>
              <a:buNone/>
            </a:pPr>
            <a:endParaRPr lang="en-GB" b="1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400050" indent="-171450">
              <a:spcBef>
                <a:spcPts val="805"/>
              </a:spcBef>
              <a:buSzPts val="1400"/>
              <a:buFont typeface="Arial"/>
              <a:buChar char="•"/>
            </a:pP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Ariannwyd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prosiect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Royal National Institute of Blind People [RNIB]. </a:t>
            </a:r>
          </a:p>
          <a:p>
            <a:pPr marL="400050" indent="-171450">
              <a:spcBef>
                <a:spcPts val="805"/>
              </a:spcBef>
              <a:buSzPts val="1400"/>
              <a:buFont typeface="Arial"/>
              <a:buChar char="•"/>
            </a:pP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Ymgynghorodd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Ganolfan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Nam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Golwg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gyfer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Addysgu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ac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Ymchwil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VICTAR –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â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gweithwyr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proffesiynol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sy’n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gweithio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maes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rhieni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phlant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phobl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ifanc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sail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i'r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gwaith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ysgrifennu’r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CFVI;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maent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hefyd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ymwneud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â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gwerthuso'r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CFVI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ymarferol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400050" indent="-171450">
              <a:spcBef>
                <a:spcPts val="805"/>
              </a:spcBef>
              <a:buSzPts val="1400"/>
              <a:buFont typeface="Arial"/>
              <a:buChar char="•"/>
            </a:pP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Cymdeithas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Broffesiynol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Gweithlu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Nam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Golwg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VIEW –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ymwneud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â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gweithio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sicrhau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adnoddau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gyfer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ganolfan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adnoddau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llunio'r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hyfforddiant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hwn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400050" indent="-171450">
              <a:spcBef>
                <a:spcPts val="805"/>
              </a:spcBef>
              <a:buSzPts val="1400"/>
              <a:buFont typeface="Arial"/>
              <a:buChar char="•"/>
            </a:pP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Mae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Ymddiriedolaeth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Thomas Pocklington (TPT)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elusen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genedlaethol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sy’n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cefnogi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pobl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ddall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ac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â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golwg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rhannol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gyda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ffocws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Addysg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Cyflogaeth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ac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Ymgysylltu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ddarparu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arweiniad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chyngor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Yng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Ngham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2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prosiect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bydd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TPT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gweithio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ddylanwadu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bolisi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addysgol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400050" marR="0" indent="-171450" algn="l" defTabSz="914400" rtl="0" eaLnBrk="1" fontAlgn="auto" latinLnBrk="0" hangingPunct="1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Mae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gwahanol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agweddau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prosiect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cael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harwain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wahanol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bartneriaid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prosiect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Arweiniwyd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gwaith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gynhyrchu'r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deunyddiau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hyfforddi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/DPP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VIEW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cyd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â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grŵp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ymgynghori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randdeiliaid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allweddol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sy'n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gweithio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maes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Addysg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Nam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Golwg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GB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>
                <a:solidFill>
                  <a:srgbClr val="40404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 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228600" algn="l" rtl="0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SzPts val="1400"/>
              <a:buNone/>
            </a:pPr>
            <a:r>
              <a:rPr lang="en-GB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en-GB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28600" algn="l" rtl="0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SzPts val="1400"/>
              <a:buNone/>
            </a:pP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Google Shape;6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2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11203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oto Sans"/>
              <a:buNone/>
            </a:pPr>
            <a:r>
              <a:rPr lang="en-GB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Nodiadau'r</a:t>
            </a:r>
            <a:r>
              <a:rPr lang="en-GB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Siaradwr</a:t>
            </a:r>
            <a:endParaRPr lang="en-GB" b="1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oto Sans"/>
              <a:buNone/>
            </a:pPr>
            <a:endParaRPr lang="en-GB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Mae’r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sleid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yma'n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rhoi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trosolwg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o’r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11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maes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 CFVI ac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tynnu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sylw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at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Faes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9. 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Nodwyd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meysydd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drwy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brosiect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ymchwil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CFVI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fel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rhai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sy’n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arbennig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bwysig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ran 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cynorthwyo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plant a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phobl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ifanc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â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nam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golwg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gael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mynediad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at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addysg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briodol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Mae'n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bwysig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nodi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bod y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meysydd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cydberthyn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gorgyffwrdd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dulliau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ymyrryd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ddefnyddir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angen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gydnabod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hefyd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fydd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angen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dulliau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ymyrryd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ym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mhob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un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o’r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11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maes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bob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plentyn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pherson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ifanc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â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nam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golwg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 bod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gwaith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ym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Maes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allweddol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gweithio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ddarparu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amgylcheddau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cynhwysol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bawb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â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nam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golwg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ymyrraeth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ceisio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hwyluso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‘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dysgu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cael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mynediad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’ a ‘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mynediad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at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ddysgu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’.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</a:pPr>
            <a:endParaRPr lang="en-GB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</a:pPr>
            <a:r>
              <a:rPr lang="en-GB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Cyfarwyddyd</a:t>
            </a:r>
            <a:r>
              <a:rPr lang="en-GB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gyfer</a:t>
            </a:r>
            <a:r>
              <a:rPr lang="en-GB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Siaradwr</a:t>
            </a:r>
            <a:endParaRPr lang="en-GB" b="1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</a:pPr>
            <a:endParaRPr lang="en-GB" b="1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</a:pP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Efallai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byddwch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eisiau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egluro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gryno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y model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dysgu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cael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mynediad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/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mynediad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at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ddysgu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os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yw’n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briodol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gyfer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sesiwn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Cyflwynir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gwybodaeth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bellach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Llawlyfr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Hyfforddi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a'r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CFVI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ond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mae'r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pwyntiau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allweddol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i'w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pwysleisio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cynnwys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canlynol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:</a:t>
            </a:r>
            <a:endParaRPr lang="en-GB" sz="1200" b="0" dirty="0">
              <a:latin typeface="Arial"/>
              <a:ea typeface="Arial"/>
              <a:cs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</a:pPr>
            <a:endParaRPr lang="en-GB" sz="1200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Mae'r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CFVI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seiliedig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model ‘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Mynediad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at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ddysgu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/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Dysgu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cael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mynediad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’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sy’n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darparu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fframwaith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cysyniadol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gyfer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defnyddio’r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CFVI.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Mae A2L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pwysleisio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amgylchedd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dysgu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sy’n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galluogi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dysgwyr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â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nam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golwg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gael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mynediad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at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gwricwlwm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rennir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neu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“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graidd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”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gyda’u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cymheiriaid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â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golwg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, ac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mae’n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ceisio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sicrhau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bod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mynediad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addysgol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deg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chystal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â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phosib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. Un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enghraifft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o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yw'r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defnydd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o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lyfrau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print bras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neu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ddeunyddiau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print bras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pwrpasol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gyda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lluniau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wedi'u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haddasu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gyfer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dysgwr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â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nam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ei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olwg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.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Mae L2A 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cydnabod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bod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angen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addysgu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cwricwlwm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ychwanegol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neu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arbenigol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hybu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annibyniaeth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dysgwyr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hwyluso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cynhwysiant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cymdeithasol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gallu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personol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.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Mae'n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cynnwys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ymyriadau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arbenigol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.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Mae'r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enghreifftiau’n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cynnwys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hyfforddiant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cyfeiriadedd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symudedd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(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Maes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5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CFVI)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thechnoleg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(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Maes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8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CFVI)  [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bydd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posib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addasu’r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enghreifftiau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fel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sy’n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briodol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wrth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gyflwyno’r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enghreifftiau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].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Gallwch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dynnu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sylw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at y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ffaith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bod y model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cydnabod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bod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cydbwysedd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rhwng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dulliau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gweithredu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eang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chynnydd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dros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amser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mwyn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sicrhau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,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ba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raddau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bynnag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sy’n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bosibl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, bod y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pwyslais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symud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o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ddarparu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cefnogaeth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uniongyrchol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i’r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plentyn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/person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ifanc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(A2L)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iddynt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meithrin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sgiliau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penodol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mwyn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iddynt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allu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gweithredu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dysgu'n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fwy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annibynnol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(L2A).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endParaRPr lang="en-GB" sz="1200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b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Egwyddorion</a:t>
            </a:r>
            <a:r>
              <a:rPr lang="en-GB" sz="1200" b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Allweddol</a:t>
            </a:r>
            <a:r>
              <a:rPr lang="en-GB" sz="1200" b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lang="en-GB" sz="1200" b="1" dirty="0">
              <a:latin typeface="Arial"/>
              <a:cs typeface="Arial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lang="en-GB" sz="1200" dirty="0">
              <a:latin typeface="Arial"/>
              <a:cs typeface="Arial"/>
            </a:endParaRPr>
          </a:p>
          <a:p>
            <a:pPr marL="285750" marR="0" lvl="0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GB" sz="120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Mynediad</a:t>
            </a:r>
            <a:r>
              <a:rPr lang="en-GB" sz="120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teg</a:t>
            </a:r>
            <a:r>
              <a:rPr lang="en-GB" sz="120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at </a:t>
            </a:r>
            <a:r>
              <a:rPr lang="en-GB" sz="120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addysg</a:t>
            </a:r>
            <a:r>
              <a:rPr lang="en-GB" sz="120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lang="en-GB" sz="1200" dirty="0">
              <a:latin typeface="Arial"/>
              <a:cs typeface="Arial"/>
            </a:endParaRPr>
          </a:p>
          <a:p>
            <a:pPr marL="285750" marR="0" lvl="0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GB" sz="120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Datblygu</a:t>
            </a:r>
            <a:r>
              <a:rPr lang="en-GB" sz="120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gallu</a:t>
            </a:r>
            <a:r>
              <a:rPr lang="en-GB" sz="120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personol</a:t>
            </a:r>
            <a:r>
              <a:rPr lang="en-GB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n-GB" sz="1200" dirty="0">
              <a:latin typeface="Arial"/>
              <a:cs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</a:pPr>
            <a:r>
              <a:rPr lang="en-GB" sz="1200" i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GB" sz="1200" i="1" dirty="0"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endParaRPr lang="en-GB" sz="1200" i="0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endParaRPr lang="en-GB" i="0" dirty="0"/>
          </a:p>
          <a:p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769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94566"/>
          </a:xfrm>
        </p:spPr>
        <p:txBody>
          <a:bodyPr/>
          <a:lstStyle/>
          <a:p>
            <a:pPr marL="4572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200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Nodiadau'r</a:t>
            </a:r>
            <a:r>
              <a:rPr lang="en-GB" sz="1200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Siaradwr</a:t>
            </a:r>
            <a:endParaRPr lang="en-GB" sz="1200" b="1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4572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GB" sz="1200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457200" indent="-228600" algn="just">
              <a:buSzPts val="1400"/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Ewch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drwy'r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amcanion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hyfforddi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craidd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sleid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yma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 </a:t>
            </a:r>
          </a:p>
          <a:p>
            <a:pPr marL="4572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Dylech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hefyd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sôn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am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bwysigrwydd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cydweithredu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–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dylech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bwysleisio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pwysigrwydd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cynnwys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plentyn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/person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ifanc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ba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raddau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bynnag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sy’n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bosibl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, a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hefyd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aelodau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o’r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teulu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a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rhanddeiliaid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allweddol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eraill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fel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staff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ysgol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Weithiau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bydd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angen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cynnwys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asiantaethau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allanol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sy’n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darparu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mentora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neu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gwnsela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gyfer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plant a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phobl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ifanc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sydd</a:t>
            </a:r>
            <a:r>
              <a:rPr lang="en-GB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aseline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â</a:t>
            </a:r>
            <a:r>
              <a:rPr lang="en-GB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aseline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nam</a:t>
            </a:r>
            <a:r>
              <a:rPr lang="en-GB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aseline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baseline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golwg</a:t>
            </a:r>
            <a:r>
              <a:rPr lang="en-GB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 </a:t>
            </a:r>
            <a:r>
              <a:rPr lang="en-GB" baseline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Bydd</a:t>
            </a:r>
            <a:r>
              <a:rPr lang="en-GB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dirty="0">
                <a:latin typeface="Arial"/>
                <a:ea typeface="Arial"/>
                <a:cs typeface="Arial"/>
                <a:sym typeface="Arial"/>
              </a:rPr>
              <a:t>QTVI/RQHS </a:t>
            </a:r>
            <a:r>
              <a:rPr lang="en-GB" dirty="0" err="1"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Arial"/>
                <a:ea typeface="Arial"/>
                <a:cs typeface="Arial"/>
                <a:sym typeface="Arial"/>
              </a:rPr>
              <a:t>gallu</a:t>
            </a:r>
            <a:r>
              <a:rPr lang="en-GB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Arial"/>
                <a:ea typeface="Arial"/>
                <a:cs typeface="Arial"/>
                <a:sym typeface="Arial"/>
              </a:rPr>
              <a:t>cynghori</a:t>
            </a:r>
            <a:r>
              <a:rPr lang="en-GB" dirty="0">
                <a:latin typeface="Arial"/>
                <a:ea typeface="Arial"/>
                <a:cs typeface="Arial"/>
                <a:sym typeface="Arial"/>
              </a:rPr>
              <a:t>.  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 </a:t>
            </a:r>
          </a:p>
          <a:p>
            <a:pPr marL="4572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Os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ydych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chi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wedyn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symud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ymlaen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o'r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sleidiau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hyfforddiant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wedi'i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deilwra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,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gallwch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amlinellu'n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fyr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amcanion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hyfforddi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gyfer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rhan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ddiweddarach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yma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o'ch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sesiwn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hefyd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</a:t>
            </a:r>
          </a:p>
          <a:p>
            <a:pPr marL="228600" algn="just">
              <a:buSzPts val="1400"/>
            </a:pPr>
            <a:endParaRPr lang="en-GB" b="1" dirty="0">
              <a:latin typeface="Arial"/>
              <a:cs typeface="Arial"/>
              <a:sym typeface="Arial"/>
            </a:endParaRPr>
          </a:p>
          <a:p>
            <a:pPr marL="22860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Mae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sleid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wag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wedi'i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darparu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y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sleid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nesaf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lle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gallwch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ychwanegu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eich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amcanion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hyfforddi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eich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hun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ategu'r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amcanion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craidd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 </a:t>
            </a:r>
            <a:endParaRPr lang="en-GB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algn="just">
              <a:buSzPts val="1400"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335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>
                <a:latin typeface="Arial"/>
                <a:cs typeface="Arial"/>
                <a:sym typeface="Arial"/>
              </a:rPr>
              <a:t>Nodiadau'r</a:t>
            </a:r>
            <a:r>
              <a:rPr lang="en-GB" b="1" dirty="0">
                <a:latin typeface="Arial"/>
                <a:cs typeface="Arial"/>
                <a:sym typeface="Arial"/>
              </a:rPr>
              <a:t> </a:t>
            </a:r>
            <a:r>
              <a:rPr lang="en-GB" b="1" dirty="0" err="1">
                <a:latin typeface="Arial"/>
                <a:cs typeface="Arial"/>
                <a:sym typeface="Arial"/>
              </a:rPr>
              <a:t>Siaradwr</a:t>
            </a:r>
            <a:endParaRPr lang="en-GB" b="1" dirty="0">
              <a:latin typeface="Arial"/>
              <a:cs typeface="Arial"/>
              <a:sym typeface="Arial"/>
            </a:endParaRPr>
          </a:p>
          <a:p>
            <a:endParaRPr lang="en-GB" b="1" dirty="0">
              <a:latin typeface="Arial"/>
              <a:cs typeface="Arial"/>
              <a:sym typeface="Arial"/>
            </a:endParaRPr>
          </a:p>
          <a:p>
            <a:pPr marL="171450" indent="-171450">
              <a:buFont typeface="Arial" charset="0"/>
              <a:buChar char="•"/>
            </a:pPr>
            <a:r>
              <a:rPr lang="en-GB" b="0" dirty="0" err="1">
                <a:latin typeface="Arial"/>
                <a:cs typeface="Arial"/>
                <a:sym typeface="Arial"/>
              </a:rPr>
              <a:t>Edrychwch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ar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nodiadau’r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sleid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flaenorol</a:t>
            </a:r>
            <a:r>
              <a:rPr lang="en-GB" b="0" dirty="0">
                <a:latin typeface="Arial"/>
                <a:cs typeface="Arial"/>
                <a:sym typeface="Arial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="0" dirty="0" err="1">
                <a:latin typeface="Arial"/>
                <a:cs typeface="Arial"/>
                <a:sym typeface="Arial"/>
              </a:rPr>
              <a:t>Yn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ogystal</a:t>
            </a:r>
            <a:r>
              <a:rPr lang="en-GB" b="0" dirty="0">
                <a:latin typeface="Arial"/>
                <a:cs typeface="Arial"/>
                <a:sym typeface="Arial"/>
              </a:rPr>
              <a:t>, </a:t>
            </a:r>
            <a:r>
              <a:rPr lang="en-GB" b="0" dirty="0" err="1">
                <a:latin typeface="Arial"/>
                <a:cs typeface="Arial"/>
                <a:sym typeface="Arial"/>
              </a:rPr>
              <a:t>mae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Maes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en-GB" b="0" dirty="0" err="1">
                <a:latin typeface="Arial"/>
                <a:cs typeface="Arial"/>
                <a:sym typeface="Arial"/>
              </a:rPr>
              <a:t>o'r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fframwaith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yn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cynnig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ei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hun</a:t>
            </a:r>
            <a:r>
              <a:rPr lang="en-GB" b="0" dirty="0">
                <a:latin typeface="Arial"/>
                <a:cs typeface="Arial"/>
                <a:sym typeface="Arial"/>
              </a:rPr>
              <a:t> o </a:t>
            </a:r>
            <a:r>
              <a:rPr lang="en-GB" b="0" dirty="0" err="1">
                <a:latin typeface="Arial"/>
                <a:cs typeface="Arial"/>
                <a:sym typeface="Arial"/>
              </a:rPr>
              <a:t>bosibl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ar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gyfer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lefel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uchel</a:t>
            </a:r>
            <a:r>
              <a:rPr lang="en-GB" b="0" dirty="0">
                <a:latin typeface="Arial"/>
                <a:cs typeface="Arial"/>
                <a:sym typeface="Arial"/>
              </a:rPr>
              <a:t> o </a:t>
            </a:r>
            <a:r>
              <a:rPr lang="en-GB" b="0" dirty="0" err="1">
                <a:latin typeface="Arial"/>
                <a:cs typeface="Arial"/>
                <a:sym typeface="Arial"/>
              </a:rPr>
              <a:t>addasu</a:t>
            </a:r>
            <a:r>
              <a:rPr lang="en-GB" b="0" dirty="0">
                <a:latin typeface="Arial"/>
                <a:cs typeface="Arial"/>
                <a:sym typeface="Arial"/>
              </a:rPr>
              <a:t> a </a:t>
            </a:r>
            <a:r>
              <a:rPr lang="en-GB" b="0" dirty="0" err="1">
                <a:latin typeface="Arial"/>
                <a:cs typeface="Arial"/>
                <a:sym typeface="Arial"/>
              </a:rPr>
              <a:t>allai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gynnwys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enghraifft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archwiliad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manwl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o/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rhannu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rhaglen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sgiliau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cymdeithasol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sy’n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darparu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arbenigwyr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addysg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cydweithrediad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staff 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rhieni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ysgol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lleoliad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Gallai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sail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sesiwn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hyfforddi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cyfan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ac felly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fyddai'n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gynnwys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deunyddiau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craidd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unig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Mae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enghreifftiau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amcanion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hyfforddi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posibl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eraill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gallech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defnyddio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cynnwys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darparu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trosolwg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o les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cymdeithasol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,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emosiynol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,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meddyliol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a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chorfforol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(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enw’r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plentyn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)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a’r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ymyriadau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/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targedau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sydd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waith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a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sut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gallwn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gydweithio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gefnogi’r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ymyriadau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/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targedau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</a:t>
            </a:r>
          </a:p>
          <a:p>
            <a:pPr marL="40005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esbonio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pam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mae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ymyrraeth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gan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y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tîm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synhwyraidd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y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maes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hwn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bwysig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blant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a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phobl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ifanc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â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nam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y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golwg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</a:t>
            </a:r>
          </a:p>
          <a:p>
            <a:pPr marL="40005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amlinellu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/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trafod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sut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gallwn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weithio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y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cyd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/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gydag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asiantaethau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eraill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sy'n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gweithio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gyda'r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dysgwr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a'r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teulu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ddeall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lles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</a:t>
            </a:r>
          </a:p>
          <a:p>
            <a:pPr marL="40005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trafod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a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phwlio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gyda’n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gilydd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fel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tîm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synhwyraidd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strategaethau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/offer/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adnoddau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ymarferol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rydym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defnyddio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gefnogi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(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enw'r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plentyn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/person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ifanc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/y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maes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hwn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).</a:t>
            </a:r>
          </a:p>
          <a:p>
            <a:pPr marL="40005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trafod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strategaethau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,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fel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tîm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synhwyraidd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,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gefnogi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lles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plant a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phobl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ifanc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sydd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â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cholled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golwg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cynyddol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</a:t>
            </a:r>
          </a:p>
          <a:p>
            <a:pPr marL="40005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endParaRPr lang="en-GB" i="0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40005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endParaRPr lang="en-GB" i="0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571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959351"/>
          </a:xfrm>
        </p:spPr>
        <p:txBody>
          <a:bodyPr/>
          <a:lstStyle/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b="1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drwy'r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pwyntiau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allweddol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ymhelaethu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briodol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gynulleidfa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ydych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chi’n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cyflwyno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mewn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lleoliad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addysgol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pwysleisiwch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pwynt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bod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mynediad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i’r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cwricwlwm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bod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annibynnol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ddwy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elfen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enfawr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i’w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chwarae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wrth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hyrwyddo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lles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felly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sicrhau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bod y CFVI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cael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gyflwyno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draws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meysydd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hynny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sy’n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briodol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blentyn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/person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allweddol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GB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Cyfarwyddyd</a:t>
            </a:r>
            <a:r>
              <a:rPr lang="en-GB" sz="1200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sz="1200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gyfer</a:t>
            </a:r>
            <a:r>
              <a:rPr lang="en-GB" sz="1200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sz="1200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Siaradwr</a:t>
            </a:r>
            <a:endParaRPr lang="en-GB" sz="1200" b="1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endParaRPr lang="en-GB" sz="1200" b="1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allech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chi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agor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hwn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gweithgaredd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sy’n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seiliedig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drafodaeth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hytrach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nag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ymhelaethu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drwy’r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pwyntiau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allweddol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Edrychwch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syniadau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“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Gweithgareddau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Dewisol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isod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endParaRPr lang="en-GB" sz="900" i="0" dirty="0">
              <a:effectLst/>
              <a:highlight>
                <a:srgbClr val="FFFF00"/>
              </a:highlight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Gweithgareddau</a:t>
            </a:r>
            <a:r>
              <a:rPr lang="en-GB" sz="1200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200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Dewisol</a:t>
            </a:r>
            <a:r>
              <a:rPr lang="en-GB" sz="1200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200" b="1" i="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Gweithgareddau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seiliedig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drafodaeth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naill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grŵp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cyfan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grŵp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bychan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pâr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200" b="0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Sut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gallai'r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fwy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cynhwysol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pawb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sydd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nam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nam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difrifol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golwg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(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Efallai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angen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chi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ddefnyddio’r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termau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golwg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rhannol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/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dall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yma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hefyd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dibynnu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gynulleidfa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Gallech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i’r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gynulleidfa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ystyried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agweddau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ddiwrnod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plentyn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/person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e.e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amser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cinio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mewn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lleoliad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addysgol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trip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addysgol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hamdden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theatr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sinema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chwarae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camp a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enwir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cael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mynediad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at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gynnwys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cwricwlwm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Oes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adegau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pan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rydych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chi’n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teimlo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yw’r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plentyn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/person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rydych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chi’n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adnabod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sydd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nam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golwg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cael</a:t>
            </a:r>
            <a:r>
              <a:rPr lang="en-GB" sz="1200" b="0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sz="1200" b="0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gynnwys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llawn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Gallai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annibynnol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hynny’n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digwydd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dangos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arwyddion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les? Beth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ellir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wneud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wella'r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sefyllfa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Meddyliwch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am un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sefyllfa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senario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sydd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efallai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ddim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cynnwys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plentyn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/person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nam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golwg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llawn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Sut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gallai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effeithio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les -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cymdeithasol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emosiynol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meddyliol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corfforol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 [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Gallech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senarios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i’r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gynulleidfa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ôl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angen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e.e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cymryd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mewn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sgwrs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meintiau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ffontiau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diffyg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braille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eitemau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mewn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siop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methu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ffrind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amser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cinio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iard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chwarae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ddim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gweld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mynegiant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wyneb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glir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bod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ddibynnol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fynegiant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lleisiol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ddim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gyrru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Addysg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Gorfforol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ddim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cael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haddasu'n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briodol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ddiwallu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anghenion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effaith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annibyniaeth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plentyn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/person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e.e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drwy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or-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gymorth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pan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allai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fwy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annibynnol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D.S. gall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hefyd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achosi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ynysu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cymdeithasol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–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senario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sy’n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arbennig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berthnasol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blentyn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berson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gallech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drafod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].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Pwysleisiwch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dylai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pob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partner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mewn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lleoliad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ysgol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chartref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weithio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gyda’i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gilydd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leihau’r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achosion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diffyg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cynhwysiant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rhoi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strategaethau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blant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phobl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allai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gymorth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hefyd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ehangach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Gallai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gweithgareddau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eraill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archwilio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“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cynhwysol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gynnwys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defnyddio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sbectol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efelychu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gydag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asesiadau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risg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phrotocolau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priodol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waith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200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Gallai’r</a:t>
            </a:r>
            <a:r>
              <a:rPr lang="en-GB" sz="1200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gweithgareddau</a:t>
            </a:r>
            <a:r>
              <a:rPr lang="en-GB" sz="1200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gynnwys</a:t>
            </a:r>
            <a:r>
              <a:rPr lang="en-GB" sz="1200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canlynol</a:t>
            </a:r>
            <a:r>
              <a:rPr lang="en-GB" sz="1200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200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Gallech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arddangos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dangos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rhywfaint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offer/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adnoddau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sy’n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darparu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cynhwysiant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mewn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sefyllfaoedd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cymdeithasol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e.e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gemau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bwrdd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hygyrch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offer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addysg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gorfforol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sy'n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gynhwysol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Darllen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labeli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gwybodaeth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am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faeth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coginio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eitemau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mewn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bag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siopa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gyda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heb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gymhorthion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technoleg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briodol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Mewn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oes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gofod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yw’n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ddiogel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un person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sbectol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efelychu</a:t>
            </a:r>
            <a:r>
              <a:rPr lang="en-GB" sz="1200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a’r</a:t>
            </a:r>
            <a:r>
              <a:rPr lang="en-GB" sz="1200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llall</a:t>
            </a:r>
            <a:r>
              <a:rPr lang="en-GB" sz="1200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heb</a:t>
            </a:r>
            <a:r>
              <a:rPr lang="en-GB" sz="1200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sbectol</a:t>
            </a:r>
            <a:r>
              <a:rPr lang="en-GB" sz="1200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o’r</a:t>
            </a:r>
            <a:r>
              <a:rPr lang="en-GB" sz="1200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fath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taflu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dal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pêl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fechan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peli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plastig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gyda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thyllau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yw’r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mwyaf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diogel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Rhowch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gynnig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arni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gyda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phêl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fwy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pêl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sain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Darllen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werslyfr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gyda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phrint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safonol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diagramau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gymhleth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Gwneud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un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peth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gyda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thestun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print bras.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Ymateb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gwestiwn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am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arddangosfa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ystafell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“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cyflwyniad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”.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Gwneud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un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peth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ddefnyddio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LVA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dabled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ddefnyddio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sbectol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efelychu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gofynnwch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grwpiau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sgwrsio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â'i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gilydd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am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bwnc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/prop/poster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penodol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chwarae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gêm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mewn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grŵp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cylch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Anogwch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grwpiau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feddwl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am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rwystrau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posibl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senarios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e.e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cymryd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mynegiant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wyneb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iaith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corff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darganfod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gwybodaeth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mewn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amgylcheddau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swnllyd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ac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200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Pwysleisiwch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ffaith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bod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angen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weithio’n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galed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hyrwyddo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cynhwysiant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mwyn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diogelu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lles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plentyn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/person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anffodus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lawer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diffyg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cynhwysiant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strategaethau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priodol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fynd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i’r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afael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ddim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un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senario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sefyllfa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gall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diffyg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cynhwysiant</a:t>
            </a:r>
            <a:r>
              <a:rPr lang="en-GB" sz="1200" b="0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ddigwydd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sawl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gwaith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dydd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bob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dydd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blentyn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berson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sydd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nam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golwg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 gall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effaith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gronnol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hon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am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ddatblygu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gwydnwch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emosiynol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ymdopi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â’r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adegau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hynny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pan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oes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strategaethau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lle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GB" sz="1200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/>
            <a:endParaRPr lang="en-GB" sz="1200" b="1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3895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Gallwn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nawr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ddechrau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meddwl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rwystrau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posibl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fynediad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chyfranogiad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gysylltiedig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ddefnyddio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senarios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byr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Pwysleisiwch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gall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rhwystrau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fynediad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trafodwyd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flaenorol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gael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effaith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niweidiol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cymdeithasol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emosiynol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chorfforol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rhywun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rydym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ystyried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ddechrau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gall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hysbysu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person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heb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siopa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fwyd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ardal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anghyfarwydd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gyda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chymysgedd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gyfoedion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cyfarwydd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anghyfarwydd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drwy'r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pwyntiau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allweddol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amrywiol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ddweud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sefyllfa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hon 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gofynnwch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bwyntiau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pellach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briodol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gallai'r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pwyntiau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eraill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gynnwys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 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ddylid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cerdded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gyda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ffrindiau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gyda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chyfoedion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anghyfarwydd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ddechrau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ffurfio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cyfeillgarwch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Nawr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ystyriwch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sefyllfa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ag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ychydig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ddim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defnyddiol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edrychwch</a:t>
            </a:r>
            <a:r>
              <a:rPr lang="en-GB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aseline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baseline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baseline="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aseline="0" dirty="0" err="1">
                <a:latin typeface="Arial" panose="020B0604020202020204" pitchFamily="34" charset="0"/>
                <a:cs typeface="Arial" panose="020B0604020202020204" pitchFamily="34" charset="0"/>
              </a:rPr>
              <a:t>nesaf</a:t>
            </a:r>
            <a:r>
              <a:rPr lang="en-GB" baseline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Cyfarwyddyd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trafodaeth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efallai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byddwch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eisiau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canolbwyntio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fewnbwn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angen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alluogi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mynediad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a'r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ymarferyddion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arbenigol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allai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gysylltiedig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chefnogi'r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mewnbwn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Gallwch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addasu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fformat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greu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senario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hun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allai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fwy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perthnasol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gynulleidfa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Cyflwynir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posib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haddasu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nes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ymlaen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at y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diben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ydych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chi'n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defnyddio'r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senario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wedi'i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rhestru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efallai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hoffech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ganolbwyntio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ddulliau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ymyrraeth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wedi'i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thargedu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posibl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gellir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defnyddio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alluogi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mynediad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chyfranogiad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270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21285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Gwahoddwch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gynulleidfa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b="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i="0" dirty="0" err="1">
                <a:latin typeface="Arial" panose="020B0604020202020204" pitchFamily="34" charset="0"/>
                <a:cs typeface="Arial" panose="020B0604020202020204" pitchFamily="34" charset="0"/>
              </a:rPr>
              <a:t>ystyried</a:t>
            </a:r>
            <a:r>
              <a:rPr lang="en-GB" b="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i="0" dirty="0" err="1">
                <a:latin typeface="Arial" panose="020B0604020202020204" pitchFamily="34" charset="0"/>
                <a:cs typeface="Arial" panose="020B0604020202020204" pitchFamily="34" charset="0"/>
              </a:rPr>
              <a:t>beth</a:t>
            </a:r>
            <a:r>
              <a:rPr lang="en-GB" b="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i="0" dirty="0" err="1">
                <a:latin typeface="Arial" panose="020B0604020202020204" pitchFamily="34" charset="0"/>
                <a:cs typeface="Arial" panose="020B0604020202020204" pitchFamily="34" charset="0"/>
              </a:rPr>
              <a:t>yw’r</a:t>
            </a:r>
            <a:r>
              <a:rPr lang="en-GB" b="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rhwystrau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posibl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fynediad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efallai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person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senario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pha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strategaethau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gellir</a:t>
            </a:r>
            <a:r>
              <a:rPr lang="en-GB" i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i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defnyddio</a:t>
            </a:r>
            <a:r>
              <a:rPr lang="en-GB" i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leihau’r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rhain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GB" i="0" baseline="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b="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395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21285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b="1" dirty="0" err="1">
                <a:latin typeface="Arial"/>
                <a:cs typeface="Arial"/>
              </a:rPr>
              <a:t>Nodiadau’r</a:t>
            </a:r>
            <a:r>
              <a:rPr lang="en-GB" b="1" dirty="0">
                <a:latin typeface="Arial"/>
                <a:cs typeface="Arial"/>
              </a:rPr>
              <a:t> </a:t>
            </a:r>
            <a:r>
              <a:rPr lang="en-GB" b="1" dirty="0" err="1">
                <a:latin typeface="Arial"/>
                <a:cs typeface="Arial"/>
              </a:rPr>
              <a:t>Siaradwr</a:t>
            </a:r>
            <a:r>
              <a:rPr lang="en-GB" b="1" baseline="0" dirty="0">
                <a:latin typeface="Arial"/>
                <a:cs typeface="Arial"/>
              </a:rPr>
              <a:t> 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i="0" dirty="0">
                <a:latin typeface="Arial"/>
                <a:cs typeface="Arial"/>
              </a:rPr>
              <a:t>Mae hon </a:t>
            </a:r>
            <a:r>
              <a:rPr lang="en-GB" i="0" dirty="0" err="1">
                <a:latin typeface="Arial"/>
                <a:cs typeface="Arial"/>
              </a:rPr>
              <a:t>yn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sleid</a:t>
            </a:r>
            <a:r>
              <a:rPr lang="en-GB" i="0" dirty="0">
                <a:latin typeface="Arial"/>
                <a:cs typeface="Arial"/>
              </a:rPr>
              <a:t> y </a:t>
            </a:r>
            <a:r>
              <a:rPr lang="en-GB" i="0" dirty="0" err="1">
                <a:latin typeface="Arial"/>
                <a:cs typeface="Arial"/>
              </a:rPr>
              <a:t>maes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posib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ei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haddasu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sy'n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eich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galluogi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i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greu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eich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senario</a:t>
            </a:r>
            <a:r>
              <a:rPr lang="en-GB" i="0" dirty="0">
                <a:latin typeface="Arial"/>
                <a:cs typeface="Arial"/>
              </a:rPr>
              <a:t>(s) </a:t>
            </a:r>
            <a:r>
              <a:rPr lang="en-GB" i="0" dirty="0" err="1">
                <a:latin typeface="Arial"/>
                <a:cs typeface="Arial"/>
              </a:rPr>
              <a:t>eich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hun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ar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gyfer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trafodaeth</a:t>
            </a:r>
            <a:r>
              <a:rPr lang="en-GB" i="0" dirty="0">
                <a:latin typeface="Arial"/>
                <a:cs typeface="Arial"/>
              </a:rPr>
              <a:t> am </a:t>
            </a:r>
            <a:r>
              <a:rPr lang="en-GB" i="0" dirty="0" err="1">
                <a:latin typeface="Arial"/>
                <a:cs typeface="Arial"/>
              </a:rPr>
              <a:t>rwystrau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posibl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i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fynediad</a:t>
            </a:r>
            <a:r>
              <a:rPr lang="en-GB" i="0" dirty="0">
                <a:latin typeface="Arial"/>
                <a:cs typeface="Arial"/>
              </a:rPr>
              <a:t>  a </a:t>
            </a:r>
            <a:r>
              <a:rPr lang="en-GB" i="0" dirty="0" err="1">
                <a:latin typeface="Arial"/>
                <a:cs typeface="Arial"/>
              </a:rPr>
              <a:t>sut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mae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posib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lleihau’r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rhain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Cyfarwyddyd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i="0" dirty="0" err="1">
                <a:latin typeface="Arial" panose="020B0604020202020204" pitchFamily="34" charset="0"/>
                <a:cs typeface="Arial" panose="020B0604020202020204" pitchFamily="34" charset="0"/>
              </a:rPr>
              <a:t>Dyma</a:t>
            </a:r>
            <a:r>
              <a:rPr lang="en-GB" b="1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i="0" dirty="0" err="1">
                <a:latin typeface="Arial" panose="020B0604020202020204" pitchFamily="34" charset="0"/>
                <a:cs typeface="Arial" panose="020B0604020202020204" pitchFamily="34" charset="0"/>
              </a:rPr>
              <a:t>enghreifftiau</a:t>
            </a:r>
            <a:r>
              <a:rPr lang="en-GB" b="1" i="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b="1" i="0" dirty="0" err="1">
                <a:latin typeface="Arial" panose="020B0604020202020204" pitchFamily="34" charset="0"/>
                <a:cs typeface="Arial" panose="020B0604020202020204" pitchFamily="34" charset="0"/>
              </a:rPr>
              <a:t>senarios</a:t>
            </a:r>
            <a:r>
              <a:rPr lang="en-GB" b="1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i="0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b="1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i="0" dirty="0" err="1">
                <a:latin typeface="Arial" panose="020B0604020202020204" pitchFamily="34" charset="0"/>
                <a:cs typeface="Arial" panose="020B0604020202020204" pitchFamily="34" charset="0"/>
              </a:rPr>
              <a:t>wedi'u</a:t>
            </a:r>
            <a:r>
              <a:rPr lang="en-GB" b="1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i="0" dirty="0" err="1">
                <a:latin typeface="Arial" panose="020B0604020202020204" pitchFamily="34" charset="0"/>
                <a:cs typeface="Arial" panose="020B0604020202020204" pitchFamily="34" charset="0"/>
              </a:rPr>
              <a:t>darparu</a:t>
            </a:r>
            <a:r>
              <a:rPr lang="en-GB" b="1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i="0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b="1" i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b="1" i="0" dirty="0" err="1">
                <a:latin typeface="Arial" panose="020B0604020202020204" pitchFamily="34" charset="0"/>
                <a:cs typeface="Arial" panose="020B0604020202020204" pitchFamily="34" charset="0"/>
              </a:rPr>
              <a:t>Grŵp</a:t>
            </a:r>
            <a:r>
              <a:rPr lang="en-GB" b="1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i="0" dirty="0" err="1">
                <a:latin typeface="Arial" panose="020B0604020202020204" pitchFamily="34" charset="0"/>
                <a:cs typeface="Arial" panose="020B0604020202020204" pitchFamily="34" charset="0"/>
              </a:rPr>
              <a:t>Ymgynghori</a:t>
            </a:r>
            <a:r>
              <a:rPr lang="en-GB" b="1" i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b="1" i="0" dirty="0" err="1">
                <a:latin typeface="Arial" panose="020B0604020202020204" pitchFamily="34" charset="0"/>
                <a:cs typeface="Arial" panose="020B0604020202020204" pitchFamily="34" charset="0"/>
              </a:rPr>
              <a:t>helpodd</a:t>
            </a:r>
            <a:r>
              <a:rPr lang="en-GB" b="1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i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b="1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i="0" dirty="0" err="1">
                <a:latin typeface="Arial" panose="020B0604020202020204" pitchFamily="34" charset="0"/>
                <a:cs typeface="Arial" panose="020B0604020202020204" pitchFamily="34" charset="0"/>
              </a:rPr>
              <a:t>ddatblygu'r</a:t>
            </a:r>
            <a:r>
              <a:rPr lang="en-GB" b="1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i="0" dirty="0" err="1">
                <a:latin typeface="Arial" panose="020B0604020202020204" pitchFamily="34" charset="0"/>
                <a:cs typeface="Arial" panose="020B0604020202020204" pitchFamily="34" charset="0"/>
              </a:rPr>
              <a:t>adnodd</a:t>
            </a:r>
            <a:r>
              <a:rPr lang="en-GB" b="1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i="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b="1" i="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"/>
            </a:pP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Gwahoddir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plentyn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ifanc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barti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pen-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blwydd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un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o’i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gyfoedion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mewn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canolfan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chwarae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meddal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742950" lvl="1" indent="-285750">
              <a:buFont typeface="Wingdings" panose="05000000000000000000" pitchFamily="2" charset="2"/>
              <a:buChar char=""/>
            </a:pP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Gwahoddir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person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ifanc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i’r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sinema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weld drama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gyda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ffrind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a’i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deulu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742950" lvl="1" indent="-285750">
              <a:buFont typeface="Wingdings" panose="05000000000000000000" pitchFamily="2" charset="2"/>
              <a:buChar char=""/>
            </a:pP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Mae person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ifanc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a’i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ddosbarth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yn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mynd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drip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addysgol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preswyl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gyda’r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ysgol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e.e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3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diwrnod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mewn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lleoliad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antur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awyr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agored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742950" lvl="1" indent="-285750">
              <a:buFont typeface="Wingdings" panose="05000000000000000000" pitchFamily="2" charset="2"/>
              <a:buChar char=""/>
            </a:pP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Plentyn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neu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berson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ifanc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yn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newid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gyfer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Addysg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Gorfforol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742950" lvl="1" indent="-285750">
              <a:buFont typeface="Wingdings" panose="05000000000000000000" pitchFamily="2" charset="2"/>
              <a:buChar char=""/>
            </a:pP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Gweithgaredd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grŵp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yn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cynnwys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edrych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luniau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yn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gorwedd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bwrdd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gyda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thrafodaeth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grŵp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ddilyn</a:t>
            </a:r>
            <a: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br>
              <a:rPr lang="en-GB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b="1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800" i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360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979D7-8BF2-DD6B-A3E9-49BC7B51CD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440" y="1122363"/>
            <a:ext cx="9458960" cy="238760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B03C5E-A375-D7DD-CCB9-CBACEBE246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440" y="3602038"/>
            <a:ext cx="9458960" cy="1655762"/>
          </a:xfrm>
        </p:spPr>
        <p:txBody>
          <a:bodyPr>
            <a:normAutofit/>
          </a:bodyPr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665193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79E4E14-DCE3-B911-1740-2456102E1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365125"/>
            <a:ext cx="854456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D379978-41B2-27EF-D699-F5C185542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8800" y="1690688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D4E884A2-C0B2-C00B-5802-F25AAA3BC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530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624F9C77-9CAC-8AC1-38B1-1CC48D570E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3D480B58-F81A-C04A-EAD3-D8EBF34EBF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10905C-757E-0B1D-4C14-8259B0854477}"/>
              </a:ext>
            </a:extLst>
          </p:cNvPr>
          <p:cNvSpPr/>
          <p:nvPr userDrawn="1"/>
        </p:nvSpPr>
        <p:spPr>
          <a:xfrm>
            <a:off x="595313" y="0"/>
            <a:ext cx="596900" cy="1443038"/>
          </a:xfrm>
          <a:prstGeom prst="rect">
            <a:avLst/>
          </a:prstGeom>
          <a:solidFill>
            <a:srgbClr val="E5007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222661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ity numb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90639B-1DA3-BCCC-3AE2-0DFDB4E5AA17}"/>
              </a:ext>
            </a:extLst>
          </p:cNvPr>
          <p:cNvSpPr txBox="1"/>
          <p:nvPr userDrawn="1"/>
        </p:nvSpPr>
        <p:spPr>
          <a:xfrm>
            <a:off x="6647498" y="6307138"/>
            <a:ext cx="5351462" cy="4154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latin typeface="Ingra" pitchFamily="2" charset="77"/>
              </a:rPr>
              <a:t>© RNIB registered charity in England and Wales (226227), Scotland (SC039316), Isle of Man (1226). Also operating in Northern Ireland.</a:t>
            </a:r>
          </a:p>
        </p:txBody>
      </p:sp>
    </p:spTree>
    <p:extLst>
      <p:ext uri="{BB962C8B-B14F-4D97-AF65-F5344CB8AC3E}">
        <p14:creationId xmlns:p14="http://schemas.microsoft.com/office/powerpoint/2010/main" val="2165072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5ADE6-6467-4D5A-7ADE-AE34C1DBD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25071-4CBC-56D7-6062-3D4246001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829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19FF6-22F8-41B4-21A8-6C7DC35B7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901319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C3A2F-5EE9-2881-3076-4DCD062D9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901319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003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77537-D879-5EE2-24E9-75E68A657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503F8-222A-3BC6-011E-52149677E2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9C0211-4C2C-6658-1897-A2155154E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1762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9AB4A-1E57-36CD-0904-0D33EB15F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365125"/>
            <a:ext cx="854456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21DBCB-FB8E-E222-1701-3A15F1293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8800" y="1690688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C37664-1662-EC63-9EF7-99BCA8815F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530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1F69E5-CD5D-A602-C436-C7B57BEC92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9AE2B4-73A6-965B-18E0-CF874A785D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3780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62FB7-4247-87C8-0B67-2F0EC6D64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349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tar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9D9CD4F-1329-DE3F-8CF9-D847FBAC72F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98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noFill/>
              </a:ln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EC6FCCB0-A624-7AF7-87A5-71303F6EB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960" y="2550160"/>
            <a:ext cx="10515600" cy="1229677"/>
          </a:xfrm>
        </p:spPr>
        <p:txBody>
          <a:bodyPr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84207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1DE180-89D7-7645-3FC4-94E903A676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D0D54A-6D25-3242-B1EA-8B20045BAAA1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A88DB2-D140-82D8-98E5-789075DB7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1B1BE6-C0D9-D072-211B-D10F50209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67F713-26CB-0945-8C63-C4B3CBAA6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844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x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D4E884A2-C0B2-C00B-5802-F25AAA3BC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8960" y="426720"/>
            <a:ext cx="11074400" cy="57629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2525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B797D6-0242-5680-5AA8-BE74C323B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1440" y="365125"/>
            <a:ext cx="87782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877764-1D85-BF19-1981-938F976B0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1440" y="1872456"/>
            <a:ext cx="87782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397C7C-2451-2CC1-563F-D8BDE60A74CB}"/>
              </a:ext>
            </a:extLst>
          </p:cNvPr>
          <p:cNvSpPr/>
          <p:nvPr userDrawn="1"/>
        </p:nvSpPr>
        <p:spPr>
          <a:xfrm>
            <a:off x="595313" y="0"/>
            <a:ext cx="596900" cy="1443038"/>
          </a:xfrm>
          <a:prstGeom prst="rect">
            <a:avLst/>
          </a:prstGeom>
          <a:solidFill>
            <a:srgbClr val="E5007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pic>
        <p:nvPicPr>
          <p:cNvPr id="8" name="Picture 1" descr="RNIB&#10;See differently&#10;(Logo)">
            <a:extLst>
              <a:ext uri="{FF2B5EF4-FFF2-40B4-BE49-F238E27FC236}">
                <a16:creationId xmlns:a16="http://schemas.microsoft.com/office/drawing/2014/main" id="{63CE3D43-523D-9265-6094-A9E81A8E46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2410" y="5168900"/>
            <a:ext cx="1689100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C553644-5296-649A-494E-5049BB06F6E9}"/>
              </a:ext>
            </a:extLst>
          </p:cNvPr>
          <p:cNvSpPr/>
          <p:nvPr userDrawn="1"/>
        </p:nvSpPr>
        <p:spPr>
          <a:xfrm>
            <a:off x="0" y="6380798"/>
            <a:ext cx="5919788" cy="117475"/>
          </a:xfrm>
          <a:prstGeom prst="rect">
            <a:avLst/>
          </a:prstGeom>
          <a:solidFill>
            <a:srgbClr val="E5007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rgbClr val="0098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977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71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8BC8B9E-7850-DBAA-67E9-2B353D30BFE4}"/>
              </a:ext>
            </a:extLst>
          </p:cNvPr>
          <p:cNvSpPr/>
          <p:nvPr userDrawn="1"/>
        </p:nvSpPr>
        <p:spPr>
          <a:xfrm>
            <a:off x="0" y="6380798"/>
            <a:ext cx="5919788" cy="117475"/>
          </a:xfrm>
          <a:prstGeom prst="rect">
            <a:avLst/>
          </a:prstGeom>
          <a:solidFill>
            <a:srgbClr val="E5007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rgbClr val="0098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814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5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nibbookshare.org/cms/curriculum-framework-children-and-young-people-vision-impairment-cfvi-resource-hub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nib.org.uk/professionals/health-social-care-education-professionals/education-professionals/curriculum-framework-for-children-and-young-people-with-vision-impairment/" TargetMode="External"/><Relationship Id="rId4" Type="http://schemas.openxmlformats.org/officeDocument/2006/relationships/hyperlink" Target="https://www.rnibbookshare.org/cms/health-social-emotional-mental-and-physical-wellbeing-0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E6AE2-234D-CABF-247B-D6358D85D1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148" y="2166257"/>
            <a:ext cx="8620018" cy="2709131"/>
          </a:xfrm>
        </p:spPr>
        <p:txBody>
          <a:bodyPr>
            <a:normAutofit fontScale="90000"/>
          </a:bodyPr>
          <a:lstStyle/>
          <a:p>
            <a:r>
              <a:rPr lang="en-GB" sz="2700" dirty="0" err="1">
                <a:latin typeface="Arial"/>
                <a:cs typeface="Arial"/>
              </a:rPr>
              <a:t>Fframwaith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Cwricwlwm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ar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gyfer</a:t>
            </a:r>
            <a:r>
              <a:rPr lang="en-GB" sz="2700" dirty="0">
                <a:latin typeface="Arial"/>
                <a:cs typeface="Arial"/>
              </a:rPr>
              <a:t> Plant a </a:t>
            </a:r>
            <a:r>
              <a:rPr lang="en-GB" sz="2700" dirty="0" err="1">
                <a:latin typeface="Arial"/>
                <a:cs typeface="Arial"/>
              </a:rPr>
              <a:t>Phobl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Ifanc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â</a:t>
            </a:r>
            <a:r>
              <a:rPr lang="en-GB" sz="2700" dirty="0">
                <a:latin typeface="Arial"/>
                <a:cs typeface="Arial"/>
              </a:rPr>
              <a:t> Nam </a:t>
            </a:r>
            <a:r>
              <a:rPr lang="en-GB" sz="2700" dirty="0" err="1">
                <a:latin typeface="Arial"/>
                <a:cs typeface="Arial"/>
              </a:rPr>
              <a:t>ar</a:t>
            </a:r>
            <a:r>
              <a:rPr lang="en-GB" sz="2700" dirty="0">
                <a:latin typeface="Arial"/>
                <a:cs typeface="Arial"/>
              </a:rPr>
              <a:t> y </a:t>
            </a:r>
            <a:r>
              <a:rPr lang="en-GB" sz="2700" dirty="0" err="1">
                <a:latin typeface="Arial"/>
                <a:cs typeface="Arial"/>
              </a:rPr>
              <a:t>Golwg</a:t>
            </a:r>
            <a:r>
              <a:rPr lang="en-GB" sz="2700" dirty="0">
                <a:latin typeface="Arial"/>
                <a:cs typeface="Arial"/>
              </a:rPr>
              <a:t> (CFVI): </a:t>
            </a:r>
            <a:r>
              <a:rPr lang="en-GB" sz="2700" dirty="0" err="1">
                <a:latin typeface="Arial"/>
                <a:cs typeface="Arial"/>
              </a:rPr>
              <a:t>Adnodd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Hyfforddiant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Craidd</a:t>
            </a:r>
            <a:r>
              <a:rPr lang="en-GB" sz="2700" dirty="0">
                <a:latin typeface="Arial"/>
                <a:cs typeface="Arial"/>
              </a:rPr>
              <a:t> 10</a:t>
            </a:r>
            <a:br>
              <a:rPr lang="en-GB" sz="2700" dirty="0"/>
            </a:br>
            <a:br>
              <a:rPr lang="en-GB" sz="2700" dirty="0"/>
            </a:br>
            <a:br>
              <a:rPr lang="en-GB" sz="2700" dirty="0"/>
            </a:br>
            <a:r>
              <a:rPr lang="en-GB" sz="2700" dirty="0" err="1">
                <a:latin typeface="Arial"/>
                <a:cs typeface="Arial"/>
              </a:rPr>
              <a:t>Maes</a:t>
            </a:r>
            <a:r>
              <a:rPr lang="en-GB" sz="2700" dirty="0">
                <a:latin typeface="Arial"/>
                <a:cs typeface="Arial"/>
              </a:rPr>
              <a:t> 9: </a:t>
            </a:r>
            <a:r>
              <a:rPr lang="en-GB" sz="2700" dirty="0" err="1">
                <a:latin typeface="Arial"/>
                <a:cs typeface="Arial"/>
              </a:rPr>
              <a:t>Iechyd</a:t>
            </a:r>
            <a:r>
              <a:rPr lang="en-GB" sz="2700" dirty="0">
                <a:latin typeface="Arial"/>
                <a:cs typeface="Arial"/>
              </a:rPr>
              <a:t> – </a:t>
            </a:r>
            <a:r>
              <a:rPr lang="en-GB" sz="2700" dirty="0" err="1">
                <a:latin typeface="Arial"/>
                <a:cs typeface="Arial"/>
              </a:rPr>
              <a:t>Lles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Cymdeithasol</a:t>
            </a:r>
            <a:r>
              <a:rPr lang="en-GB" sz="2700" dirty="0">
                <a:latin typeface="Arial"/>
                <a:cs typeface="Arial"/>
              </a:rPr>
              <a:t>, </a:t>
            </a:r>
            <a:r>
              <a:rPr lang="en-GB" sz="2700" dirty="0" err="1">
                <a:latin typeface="Arial"/>
                <a:cs typeface="Arial"/>
              </a:rPr>
              <a:t>Emosiynol</a:t>
            </a:r>
            <a:r>
              <a:rPr lang="en-GB" sz="2700" dirty="0">
                <a:latin typeface="Arial"/>
                <a:cs typeface="Arial"/>
              </a:rPr>
              <a:t>, </a:t>
            </a:r>
            <a:r>
              <a:rPr lang="en-GB" sz="2700" dirty="0" err="1">
                <a:latin typeface="Arial"/>
                <a:cs typeface="Arial"/>
              </a:rPr>
              <a:t>Meddyliol</a:t>
            </a:r>
            <a:r>
              <a:rPr lang="en-GB" sz="2700" dirty="0">
                <a:latin typeface="Arial"/>
                <a:cs typeface="Arial"/>
              </a:rPr>
              <a:t> a </a:t>
            </a:r>
            <a:r>
              <a:rPr lang="en-GB" sz="2700" dirty="0" err="1">
                <a:latin typeface="Arial"/>
                <a:cs typeface="Arial"/>
              </a:rPr>
              <a:t>Chorfforol</a:t>
            </a:r>
            <a:br>
              <a:rPr lang="en-GB" sz="2400" dirty="0"/>
            </a:br>
            <a:endParaRPr lang="en-GB" sz="2400" i="1" dirty="0"/>
          </a:p>
        </p:txBody>
      </p:sp>
      <p:pic>
        <p:nvPicPr>
          <p:cNvPr id="4" name="Picture 3" descr="Logo of VIEW">
            <a:extLst>
              <a:ext uri="{FF2B5EF4-FFF2-40B4-BE49-F238E27FC236}">
                <a16:creationId xmlns:a16="http://schemas.microsoft.com/office/drawing/2014/main" id="{D7EF78A1-3C76-B88F-11AF-027B1916B4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521" y="5618746"/>
            <a:ext cx="1885603" cy="1099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University of Birmingham, VICTAR Logo&#10;">
            <a:extLst>
              <a:ext uri="{FF2B5EF4-FFF2-40B4-BE49-F238E27FC236}">
                <a16:creationId xmlns:a16="http://schemas.microsoft.com/office/drawing/2014/main" id="{2AE217BD-F559-AA56-8219-FF30334E5C5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124" y="5565747"/>
            <a:ext cx="3842391" cy="1099935"/>
          </a:xfrm>
          <a:prstGeom prst="rect">
            <a:avLst/>
          </a:prstGeom>
          <a:noFill/>
        </p:spPr>
      </p:pic>
      <p:pic>
        <p:nvPicPr>
          <p:cNvPr id="6" name="Picture 5" descr="Logo of Thomas Pocklington Trust&#10;">
            <a:extLst>
              <a:ext uri="{FF2B5EF4-FFF2-40B4-BE49-F238E27FC236}">
                <a16:creationId xmlns:a16="http://schemas.microsoft.com/office/drawing/2014/main" id="{48389E64-77A9-9F1D-A0E8-1FD89D38A2AE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2915" y="5618746"/>
            <a:ext cx="1295485" cy="911743"/>
          </a:xfrm>
          <a:prstGeom prst="rect">
            <a:avLst/>
          </a:prstGeom>
          <a:noFill/>
        </p:spPr>
      </p:pic>
      <p:pic>
        <p:nvPicPr>
          <p:cNvPr id="5" name="Picture 1" descr="RNIB&#10;See differently&#10;(Logo)">
            <a:extLst>
              <a:ext uri="{FF2B5EF4-FFF2-40B4-BE49-F238E27FC236}">
                <a16:creationId xmlns:a16="http://schemas.microsoft.com/office/drawing/2014/main" id="{4125758A-DB1E-6D6F-4AE9-EEE3E5EDE0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2410" y="5168900"/>
            <a:ext cx="1689100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7865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089F2-A345-E9B1-9222-B22473EA3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/>
              <a:t>Pam </a:t>
            </a:r>
            <a:r>
              <a:rPr lang="en-GB" sz="3000" dirty="0" err="1"/>
              <a:t>mae</a:t>
            </a:r>
            <a:r>
              <a:rPr lang="en-GB" sz="3000" dirty="0"/>
              <a:t> </a:t>
            </a:r>
            <a:r>
              <a:rPr lang="en-GB" sz="3000" dirty="0" err="1"/>
              <a:t>ffocws</a:t>
            </a:r>
            <a:r>
              <a:rPr lang="en-GB" sz="3000" dirty="0"/>
              <a:t> </a:t>
            </a:r>
            <a:r>
              <a:rPr lang="en-GB" sz="3000" dirty="0" err="1"/>
              <a:t>ar</a:t>
            </a:r>
            <a:r>
              <a:rPr lang="en-GB" sz="3000" dirty="0"/>
              <a:t> y </a:t>
            </a:r>
            <a:r>
              <a:rPr lang="en-GB" sz="3000" dirty="0" err="1"/>
              <a:t>maes</a:t>
            </a:r>
            <a:r>
              <a:rPr lang="en-GB" sz="3000" dirty="0"/>
              <a:t> </a:t>
            </a:r>
            <a:r>
              <a:rPr lang="en-GB" sz="3000" dirty="0" err="1"/>
              <a:t>hwn</a:t>
            </a:r>
            <a:r>
              <a:rPr lang="en-GB" sz="3000" dirty="0"/>
              <a:t> </a:t>
            </a:r>
            <a:r>
              <a:rPr lang="en-GB" sz="3000" dirty="0" err="1"/>
              <a:t>yn</a:t>
            </a:r>
            <a:r>
              <a:rPr lang="en-GB" sz="3000" dirty="0"/>
              <a:t> </a:t>
            </a:r>
            <a:r>
              <a:rPr lang="en-GB" sz="3000" dirty="0" err="1"/>
              <a:t>bwysig</a:t>
            </a:r>
            <a:r>
              <a:rPr lang="en-GB" sz="3000" dirty="0"/>
              <a:t> </a:t>
            </a:r>
            <a:r>
              <a:rPr lang="en-GB" sz="3000" dirty="0">
                <a:latin typeface="Arial"/>
                <a:cs typeface="Arial"/>
              </a:rPr>
              <a:t>(1)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40DEE-561B-1235-5D2A-571816EF7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5941" y="2226452"/>
            <a:ext cx="8903739" cy="399734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dirty="0">
                <a:latin typeface="+mn-lt"/>
                <a:cs typeface="Arial"/>
              </a:rPr>
              <a:t>Pam </a:t>
            </a:r>
            <a:r>
              <a:rPr lang="en-GB" dirty="0" err="1">
                <a:latin typeface="+mn-lt"/>
                <a:cs typeface="Arial"/>
              </a:rPr>
              <a:t>mae</a:t>
            </a:r>
            <a:r>
              <a:rPr lang="en-GB" dirty="0">
                <a:latin typeface="+mn-lt"/>
                <a:cs typeface="Arial"/>
              </a:rPr>
              <a:t> </a:t>
            </a:r>
            <a:r>
              <a:rPr lang="en-GB" dirty="0" err="1">
                <a:latin typeface="+mn-lt"/>
                <a:cs typeface="Arial"/>
              </a:rPr>
              <a:t>ffocws</a:t>
            </a:r>
            <a:r>
              <a:rPr lang="en-GB" dirty="0">
                <a:latin typeface="+mn-lt"/>
                <a:cs typeface="Arial"/>
              </a:rPr>
              <a:t> </a:t>
            </a:r>
            <a:r>
              <a:rPr lang="en-GB" dirty="0" err="1">
                <a:latin typeface="+mn-lt"/>
                <a:cs typeface="Arial"/>
              </a:rPr>
              <a:t>ar</a:t>
            </a:r>
            <a:r>
              <a:rPr lang="en-GB" dirty="0">
                <a:latin typeface="+mn-lt"/>
                <a:cs typeface="Arial"/>
              </a:rPr>
              <a:t> </a:t>
            </a:r>
            <a:r>
              <a:rPr lang="en-GB" dirty="0" err="1">
                <a:latin typeface="+mn-lt"/>
                <a:cs typeface="Arial"/>
              </a:rPr>
              <a:t>iechyd</a:t>
            </a:r>
            <a:r>
              <a:rPr lang="en-GB" dirty="0">
                <a:latin typeface="+mn-lt"/>
                <a:cs typeface="Arial"/>
              </a:rPr>
              <a:t> (</a:t>
            </a:r>
            <a:r>
              <a:rPr lang="en-GB" dirty="0" err="1">
                <a:latin typeface="+mn-lt"/>
                <a:cs typeface="Arial"/>
              </a:rPr>
              <a:t>lles</a:t>
            </a:r>
            <a:r>
              <a:rPr lang="en-GB" dirty="0">
                <a:latin typeface="+mn-lt"/>
                <a:cs typeface="Arial"/>
              </a:rPr>
              <a:t> </a:t>
            </a:r>
            <a:r>
              <a:rPr lang="en-GB" dirty="0" err="1">
                <a:latin typeface="+mn-lt"/>
                <a:cs typeface="Arial"/>
              </a:rPr>
              <a:t>cymdeithasol</a:t>
            </a:r>
            <a:r>
              <a:rPr lang="en-GB" dirty="0">
                <a:latin typeface="+mn-lt"/>
                <a:cs typeface="Arial"/>
              </a:rPr>
              <a:t>, </a:t>
            </a:r>
            <a:r>
              <a:rPr lang="en-GB" dirty="0" err="1">
                <a:latin typeface="+mn-lt"/>
                <a:cs typeface="Arial"/>
              </a:rPr>
              <a:t>emosiynol</a:t>
            </a:r>
            <a:r>
              <a:rPr lang="en-GB" dirty="0">
                <a:latin typeface="+mn-lt"/>
                <a:cs typeface="Arial"/>
              </a:rPr>
              <a:t>, </a:t>
            </a:r>
            <a:r>
              <a:rPr lang="en-GB" dirty="0" err="1">
                <a:latin typeface="+mn-lt"/>
                <a:cs typeface="Arial"/>
              </a:rPr>
              <a:t>meddyliol</a:t>
            </a:r>
            <a:r>
              <a:rPr lang="en-GB" dirty="0">
                <a:latin typeface="+mn-lt"/>
                <a:cs typeface="Arial"/>
              </a:rPr>
              <a:t> a </a:t>
            </a:r>
            <a:r>
              <a:rPr lang="en-GB" dirty="0" err="1">
                <a:latin typeface="+mn-lt"/>
                <a:cs typeface="Arial"/>
              </a:rPr>
              <a:t>chorfforol</a:t>
            </a:r>
            <a:r>
              <a:rPr lang="en-GB" dirty="0">
                <a:latin typeface="+mn-lt"/>
                <a:cs typeface="Arial"/>
              </a:rPr>
              <a:t>) </a:t>
            </a:r>
            <a:r>
              <a:rPr lang="en-GB" dirty="0" err="1">
                <a:latin typeface="+mn-lt"/>
                <a:cs typeface="Arial"/>
              </a:rPr>
              <a:t>yn</a:t>
            </a:r>
            <a:r>
              <a:rPr lang="en-GB" dirty="0">
                <a:latin typeface="+mn-lt"/>
                <a:cs typeface="Arial"/>
              </a:rPr>
              <a:t> </a:t>
            </a:r>
            <a:r>
              <a:rPr lang="en-GB" dirty="0" err="1">
                <a:latin typeface="+mn-lt"/>
                <a:cs typeface="Arial"/>
              </a:rPr>
              <a:t>bwysig</a:t>
            </a:r>
            <a:r>
              <a:rPr lang="en-GB" dirty="0">
                <a:latin typeface="+mn-lt"/>
                <a:cs typeface="Arial"/>
              </a:rPr>
              <a:t> </a:t>
            </a:r>
            <a:r>
              <a:rPr lang="en-GB" dirty="0" err="1">
                <a:latin typeface="+mn-lt"/>
                <a:cs typeface="Arial"/>
              </a:rPr>
              <a:t>i</a:t>
            </a:r>
            <a:r>
              <a:rPr lang="en-GB" dirty="0">
                <a:latin typeface="+mn-lt"/>
                <a:cs typeface="Arial"/>
              </a:rPr>
              <a:t> bob </a:t>
            </a:r>
            <a:r>
              <a:rPr lang="en-GB" dirty="0" err="1">
                <a:latin typeface="+mn-lt"/>
                <a:cs typeface="Arial"/>
              </a:rPr>
              <a:t>plentyn</a:t>
            </a:r>
            <a:r>
              <a:rPr lang="en-GB" dirty="0">
                <a:latin typeface="+mn-lt"/>
                <a:cs typeface="Arial"/>
              </a:rPr>
              <a:t> a </a:t>
            </a:r>
            <a:r>
              <a:rPr lang="en-GB" dirty="0" err="1">
                <a:latin typeface="+mn-lt"/>
                <a:cs typeface="Arial"/>
              </a:rPr>
              <a:t>pherson</a:t>
            </a:r>
            <a:r>
              <a:rPr lang="en-GB" dirty="0">
                <a:latin typeface="+mn-lt"/>
                <a:cs typeface="Arial"/>
              </a:rPr>
              <a:t> </a:t>
            </a:r>
            <a:r>
              <a:rPr lang="en-GB" dirty="0" err="1">
                <a:latin typeface="+mn-lt"/>
                <a:cs typeface="Arial"/>
              </a:rPr>
              <a:t>ifanc</a:t>
            </a:r>
            <a:r>
              <a:rPr lang="en-GB" spc="-10" dirty="0">
                <a:latin typeface="+mn-lt"/>
                <a:cs typeface="Tahoma"/>
              </a:rPr>
              <a:t>? </a:t>
            </a:r>
            <a:br>
              <a:rPr lang="en-GB" b="0" dirty="0">
                <a:latin typeface="+mn-lt"/>
                <a:cs typeface="Tahoma"/>
              </a:rPr>
            </a:br>
            <a:r>
              <a:rPr lang="en-GB" dirty="0">
                <a:latin typeface="+mn-lt"/>
                <a:cs typeface="Arial"/>
              </a:rPr>
              <a:t> 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6296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089F2-A345-E9B1-9222-B22473EA3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/>
              <a:t>Pam </a:t>
            </a:r>
            <a:r>
              <a:rPr lang="en-GB" sz="3000" dirty="0" err="1"/>
              <a:t>mae</a:t>
            </a:r>
            <a:r>
              <a:rPr lang="en-GB" sz="3000" dirty="0"/>
              <a:t> </a:t>
            </a:r>
            <a:r>
              <a:rPr lang="en-GB" sz="3000" dirty="0" err="1"/>
              <a:t>ffocws</a:t>
            </a:r>
            <a:r>
              <a:rPr lang="en-GB" sz="3000" dirty="0"/>
              <a:t> </a:t>
            </a:r>
            <a:r>
              <a:rPr lang="en-GB" sz="3000" dirty="0" err="1"/>
              <a:t>ar</a:t>
            </a:r>
            <a:r>
              <a:rPr lang="en-GB" sz="3000" dirty="0"/>
              <a:t> y </a:t>
            </a:r>
            <a:r>
              <a:rPr lang="en-GB" sz="3000" dirty="0" err="1"/>
              <a:t>maes</a:t>
            </a:r>
            <a:r>
              <a:rPr lang="en-GB" sz="3000" dirty="0"/>
              <a:t> </a:t>
            </a:r>
            <a:r>
              <a:rPr lang="en-GB" sz="3000" dirty="0" err="1"/>
              <a:t>hwn</a:t>
            </a:r>
            <a:r>
              <a:rPr lang="en-GB" sz="3000" dirty="0"/>
              <a:t> </a:t>
            </a:r>
            <a:r>
              <a:rPr lang="en-GB" sz="3000" dirty="0" err="1"/>
              <a:t>yn</a:t>
            </a:r>
            <a:r>
              <a:rPr lang="en-GB" sz="3000" dirty="0"/>
              <a:t> </a:t>
            </a:r>
            <a:r>
              <a:rPr lang="en-GB" sz="3000" dirty="0" err="1"/>
              <a:t>bwysig</a:t>
            </a:r>
            <a:r>
              <a:rPr lang="en-GB" sz="3000" dirty="0"/>
              <a:t> </a:t>
            </a:r>
            <a:r>
              <a:rPr lang="en-GB" sz="3000" dirty="0">
                <a:latin typeface="Arial"/>
                <a:cs typeface="Arial"/>
              </a:rPr>
              <a:t>(2)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40DEE-561B-1235-5D2A-571816EF7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7312" y="2224893"/>
            <a:ext cx="8690303" cy="390057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dirty="0">
                <a:cs typeface="Arial"/>
              </a:rPr>
              <a:t>Pam </a:t>
            </a:r>
            <a:r>
              <a:rPr lang="en-GB" dirty="0" err="1">
                <a:cs typeface="Arial"/>
              </a:rPr>
              <a:t>mae</a:t>
            </a:r>
            <a:r>
              <a:rPr lang="en-GB" dirty="0">
                <a:cs typeface="Arial"/>
              </a:rPr>
              <a:t> </a:t>
            </a:r>
            <a:r>
              <a:rPr lang="en-GB" dirty="0" err="1">
                <a:cs typeface="Arial"/>
              </a:rPr>
              <a:t>ffocws</a:t>
            </a:r>
            <a:r>
              <a:rPr lang="en-GB" dirty="0">
                <a:cs typeface="Arial"/>
              </a:rPr>
              <a:t> </a:t>
            </a:r>
            <a:r>
              <a:rPr lang="en-GB" dirty="0" err="1">
                <a:cs typeface="Arial"/>
              </a:rPr>
              <a:t>ar</a:t>
            </a:r>
            <a:r>
              <a:rPr lang="en-GB" dirty="0">
                <a:cs typeface="Arial"/>
              </a:rPr>
              <a:t> y </a:t>
            </a:r>
            <a:r>
              <a:rPr lang="en-GB" dirty="0" err="1">
                <a:cs typeface="Arial"/>
              </a:rPr>
              <a:t>maes</a:t>
            </a:r>
            <a:r>
              <a:rPr lang="en-GB" dirty="0">
                <a:cs typeface="Arial"/>
              </a:rPr>
              <a:t> </a:t>
            </a:r>
            <a:r>
              <a:rPr lang="en-GB" dirty="0" err="1">
                <a:cs typeface="Arial"/>
              </a:rPr>
              <a:t>hwn</a:t>
            </a:r>
            <a:r>
              <a:rPr lang="en-GB" dirty="0">
                <a:cs typeface="Arial"/>
              </a:rPr>
              <a:t> </a:t>
            </a:r>
            <a:r>
              <a:rPr lang="en-GB" dirty="0" err="1">
                <a:cs typeface="Arial"/>
              </a:rPr>
              <a:t>yn</a:t>
            </a:r>
            <a:r>
              <a:rPr lang="en-GB" dirty="0">
                <a:cs typeface="Arial"/>
              </a:rPr>
              <a:t> </a:t>
            </a:r>
            <a:r>
              <a:rPr lang="en-GB" dirty="0" err="1">
                <a:cs typeface="Arial"/>
              </a:rPr>
              <a:t>bwysig</a:t>
            </a:r>
            <a:r>
              <a:rPr lang="en-GB" dirty="0">
                <a:cs typeface="Arial"/>
              </a:rPr>
              <a:t> </a:t>
            </a:r>
            <a:r>
              <a:rPr lang="en-GB" dirty="0" err="1">
                <a:cs typeface="Arial"/>
              </a:rPr>
              <a:t>i</a:t>
            </a:r>
            <a:r>
              <a:rPr lang="en-GB" dirty="0">
                <a:latin typeface="+mj-lt"/>
                <a:cs typeface="Arial"/>
              </a:rPr>
              <a:t> </a:t>
            </a:r>
            <a:r>
              <a:rPr lang="en-GB" dirty="0" err="1">
                <a:latin typeface="+mj-lt"/>
                <a:cs typeface="Arial"/>
              </a:rPr>
              <a:t>blant</a:t>
            </a:r>
            <a:r>
              <a:rPr lang="en-GB" dirty="0">
                <a:latin typeface="+mj-lt"/>
                <a:cs typeface="Arial"/>
              </a:rPr>
              <a:t> a </a:t>
            </a:r>
            <a:r>
              <a:rPr lang="en-GB" dirty="0" err="1">
                <a:latin typeface="+mj-lt"/>
                <a:cs typeface="Arial"/>
              </a:rPr>
              <a:t>phobl</a:t>
            </a:r>
            <a:r>
              <a:rPr lang="en-GB" dirty="0">
                <a:latin typeface="+mj-lt"/>
                <a:cs typeface="Arial"/>
              </a:rPr>
              <a:t> </a:t>
            </a:r>
            <a:r>
              <a:rPr lang="en-GB" dirty="0" err="1">
                <a:latin typeface="+mj-lt"/>
                <a:cs typeface="Arial"/>
              </a:rPr>
              <a:t>ifanc</a:t>
            </a:r>
            <a:r>
              <a:rPr lang="en-GB" dirty="0">
                <a:latin typeface="+mj-lt"/>
                <a:cs typeface="Arial"/>
              </a:rPr>
              <a:t> </a:t>
            </a:r>
            <a:r>
              <a:rPr lang="en-GB" dirty="0" err="1">
                <a:latin typeface="+mj-lt"/>
                <a:cs typeface="Arial"/>
              </a:rPr>
              <a:t>sydd</a:t>
            </a:r>
            <a:r>
              <a:rPr lang="en-GB" dirty="0">
                <a:latin typeface="+mj-lt"/>
                <a:cs typeface="Arial"/>
              </a:rPr>
              <a:t> </a:t>
            </a:r>
            <a:r>
              <a:rPr lang="en-GB" dirty="0" err="1">
                <a:latin typeface="+mj-lt"/>
                <a:cs typeface="Arial"/>
              </a:rPr>
              <a:t>â</a:t>
            </a:r>
            <a:r>
              <a:rPr lang="en-GB" dirty="0">
                <a:latin typeface="+mj-lt"/>
                <a:cs typeface="Arial"/>
              </a:rPr>
              <a:t> </a:t>
            </a:r>
            <a:r>
              <a:rPr lang="en-GB" dirty="0" err="1">
                <a:latin typeface="+mj-lt"/>
                <a:cs typeface="Arial"/>
              </a:rPr>
              <a:t>nam</a:t>
            </a:r>
            <a:r>
              <a:rPr lang="en-GB" dirty="0">
                <a:latin typeface="+mj-lt"/>
                <a:cs typeface="Arial"/>
              </a:rPr>
              <a:t> </a:t>
            </a:r>
            <a:r>
              <a:rPr lang="en-GB" dirty="0" err="1">
                <a:latin typeface="+mj-lt"/>
                <a:cs typeface="Arial"/>
              </a:rPr>
              <a:t>ar</a:t>
            </a:r>
            <a:r>
              <a:rPr lang="en-GB" dirty="0">
                <a:latin typeface="+mj-lt"/>
                <a:cs typeface="Arial"/>
              </a:rPr>
              <a:t> y </a:t>
            </a:r>
            <a:r>
              <a:rPr lang="en-GB" dirty="0" err="1">
                <a:latin typeface="+mj-lt"/>
                <a:cs typeface="Arial"/>
              </a:rPr>
              <a:t>golwg</a:t>
            </a:r>
            <a:r>
              <a:rPr lang="en-GB" dirty="0">
                <a:latin typeface="+mj-lt"/>
                <a:cs typeface="Arial"/>
              </a:rPr>
              <a:t>? </a:t>
            </a:r>
            <a:endParaRPr lang="en-GB" dirty="0">
              <a:latin typeface="+mj-lt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056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Enghreifftiau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o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ddulliau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ymyrraeth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wedi'i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thargedu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ar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gyfer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Maes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>
                <a:effectLst/>
                <a:latin typeface="Arial"/>
                <a:ea typeface="Times New Roman" panose="02020603050405020304" pitchFamily="18" charset="0"/>
                <a:cs typeface="Times New Roman"/>
              </a:rPr>
              <a:t>9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wedi'u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rhestru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yn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y CFVI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i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leihau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rhwystra</a:t>
            </a:r>
            <a:r>
              <a:rPr lang="en-GB" sz="3000" dirty="0" err="1">
                <a:effectLst/>
                <a:latin typeface="Arial"/>
                <a:ea typeface="Times New Roman" panose="02020603050405020304" pitchFamily="18" charset="0"/>
                <a:cs typeface="Times New Roman"/>
              </a:rPr>
              <a:t>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(1)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440" y="1872456"/>
            <a:ext cx="8778240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217170" marR="43180" indent="-180340">
              <a:lnSpc>
                <a:spcPct val="101200"/>
              </a:lnSpc>
              <a:buSzPct val="128571"/>
              <a:buFont typeface="Trebuchet MS"/>
              <a:buChar char="•"/>
              <a:tabLst>
                <a:tab pos="218440" algn="l"/>
              </a:tabLst>
            </a:pP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 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Mynediad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i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gefnogaeth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arbenigol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,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fel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mentora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neu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gwnsela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.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Dylai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hyn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gynnwys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cefnogaeth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i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blant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a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phobl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ifanc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ar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draws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ystod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eang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o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gamau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datblygu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a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chyfathrebu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,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a’r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rhai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nad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yw’r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Gymraeg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/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Saesneg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yn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iaith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gyntaf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iddynt</a:t>
            </a:r>
            <a:r>
              <a:rPr lang="en-GB" sz="2000" b="0" spc="-10" dirty="0">
                <a:solidFill>
                  <a:srgbClr val="000000"/>
                </a:solidFill>
                <a:latin typeface="+mj-lt"/>
                <a:cs typeface="Tahoma"/>
              </a:rPr>
              <a:t>.</a:t>
            </a:r>
            <a:endParaRPr lang="en-GB" sz="2000" dirty="0">
              <a:latin typeface="+mj-lt"/>
              <a:cs typeface="Tahoma"/>
            </a:endParaRPr>
          </a:p>
          <a:p>
            <a:pPr marL="217170" marR="123825" indent="-180340">
              <a:lnSpc>
                <a:spcPct val="101200"/>
              </a:lnSpc>
              <a:buSzPct val="128571"/>
              <a:buFont typeface="Trebuchet MS"/>
              <a:buChar char="•"/>
              <a:tabLst>
                <a:tab pos="218440" algn="l"/>
              </a:tabLst>
            </a:pPr>
            <a:r>
              <a:rPr lang="en-GB" sz="2000" dirty="0">
                <a:solidFill>
                  <a:srgbClr val="000000"/>
                </a:solidFill>
                <a:latin typeface="+mj-lt"/>
                <a:cs typeface="Tahoma"/>
              </a:rPr>
              <a:t> </a:t>
            </a:r>
            <a:r>
              <a:rPr lang="en-GB" sz="2000" dirty="0" err="1">
                <a:solidFill>
                  <a:srgbClr val="000000"/>
                </a:solidFill>
                <a:latin typeface="+mj-lt"/>
                <a:cs typeface="Tahoma"/>
              </a:rPr>
              <a:t>Cefnogi</a:t>
            </a:r>
            <a:r>
              <a:rPr lang="en-GB" sz="200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j-lt"/>
                <a:cs typeface="Tahoma"/>
              </a:rPr>
              <a:t>ymlyniad</a:t>
            </a:r>
            <a:r>
              <a:rPr lang="en-GB" sz="200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j-lt"/>
                <a:cs typeface="Tahoma"/>
              </a:rPr>
              <a:t>cynnar</a:t>
            </a:r>
            <a:r>
              <a:rPr lang="en-GB" sz="2000" dirty="0">
                <a:solidFill>
                  <a:srgbClr val="000000"/>
                </a:solidFill>
                <a:latin typeface="+mj-lt"/>
                <a:cs typeface="Tahoma"/>
              </a:rPr>
              <a:t> a </a:t>
            </a:r>
            <a:r>
              <a:rPr lang="en-GB" sz="2000" dirty="0" err="1">
                <a:solidFill>
                  <a:srgbClr val="000000"/>
                </a:solidFill>
                <a:latin typeface="+mj-lt"/>
                <a:cs typeface="Tahoma"/>
              </a:rPr>
              <a:t>meithrin</a:t>
            </a:r>
            <a:r>
              <a:rPr lang="en-GB" sz="200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j-lt"/>
                <a:cs typeface="Tahoma"/>
              </a:rPr>
              <a:t>perthnasoedd</a:t>
            </a:r>
            <a:r>
              <a:rPr lang="en-GB" sz="2000" dirty="0">
                <a:solidFill>
                  <a:srgbClr val="000000"/>
                </a:solidFill>
                <a:latin typeface="+mj-lt"/>
                <a:cs typeface="Tahoma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+mj-lt"/>
                <a:cs typeface="Tahoma"/>
              </a:rPr>
              <a:t>datblygiad</a:t>
            </a:r>
            <a:r>
              <a:rPr lang="en-GB" sz="200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j-lt"/>
                <a:cs typeface="Tahoma"/>
              </a:rPr>
              <a:t>emosiynol</a:t>
            </a:r>
            <a:r>
              <a:rPr lang="en-GB" sz="2000" dirty="0">
                <a:solidFill>
                  <a:srgbClr val="000000"/>
                </a:solidFill>
                <a:latin typeface="+mj-lt"/>
                <a:cs typeface="Tahoma"/>
              </a:rPr>
              <a:t> a </a:t>
            </a:r>
            <a:r>
              <a:rPr lang="en-GB" sz="2000" dirty="0" err="1">
                <a:solidFill>
                  <a:srgbClr val="000000"/>
                </a:solidFill>
                <a:latin typeface="+mj-lt"/>
                <a:cs typeface="Tahoma"/>
              </a:rPr>
              <a:t>gwydnwch</a:t>
            </a:r>
            <a:r>
              <a:rPr lang="en-GB" sz="200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j-lt"/>
                <a:cs typeface="Tahoma"/>
              </a:rPr>
              <a:t>emosiynol</a:t>
            </a:r>
            <a:r>
              <a:rPr lang="en-GB" sz="2000" dirty="0">
                <a:solidFill>
                  <a:srgbClr val="000000"/>
                </a:solidFill>
                <a:latin typeface="+mj-lt"/>
                <a:cs typeface="Tahoma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+mj-lt"/>
                <a:cs typeface="Tahoma"/>
              </a:rPr>
              <a:t>gan</a:t>
            </a:r>
            <a:r>
              <a:rPr lang="en-GB" sz="200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j-lt"/>
                <a:cs typeface="Tahoma"/>
              </a:rPr>
              <a:t>gynnwys</a:t>
            </a:r>
            <a:r>
              <a:rPr lang="en-GB" sz="200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j-lt"/>
                <a:cs typeface="Tahoma"/>
              </a:rPr>
              <a:t>cyfeirio</a:t>
            </a:r>
            <a:r>
              <a:rPr lang="en-GB" sz="2000" dirty="0">
                <a:solidFill>
                  <a:srgbClr val="000000"/>
                </a:solidFill>
                <a:latin typeface="+mj-lt"/>
                <a:cs typeface="Tahoma"/>
              </a:rPr>
              <a:t> at </a:t>
            </a:r>
            <a:r>
              <a:rPr lang="en-GB" sz="2000" dirty="0" err="1">
                <a:solidFill>
                  <a:srgbClr val="000000"/>
                </a:solidFill>
                <a:latin typeface="+mj-lt"/>
                <a:cs typeface="Tahoma"/>
              </a:rPr>
              <a:t>wasanaethau</a:t>
            </a:r>
            <a:r>
              <a:rPr lang="en-GB" sz="200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j-lt"/>
                <a:cs typeface="Tahoma"/>
              </a:rPr>
              <a:t>eraill</a:t>
            </a:r>
            <a:r>
              <a:rPr lang="en-GB" sz="2000" dirty="0">
                <a:solidFill>
                  <a:srgbClr val="000000"/>
                </a:solidFill>
                <a:latin typeface="+mj-lt"/>
                <a:cs typeface="Tahoma"/>
              </a:rPr>
              <a:t>. Mae </a:t>
            </a:r>
            <a:r>
              <a:rPr lang="en-GB" sz="2000" dirty="0" err="1">
                <a:solidFill>
                  <a:srgbClr val="000000"/>
                </a:solidFill>
                <a:latin typeface="+mj-lt"/>
                <a:cs typeface="Tahoma"/>
              </a:rPr>
              <a:t>hyn</a:t>
            </a:r>
            <a:r>
              <a:rPr lang="en-GB" sz="200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j-lt"/>
                <a:cs typeface="Tahoma"/>
              </a:rPr>
              <a:t>yn</a:t>
            </a:r>
            <a:r>
              <a:rPr lang="en-GB" sz="200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j-lt"/>
                <a:cs typeface="Tahoma"/>
              </a:rPr>
              <a:t>cynnwys</a:t>
            </a:r>
            <a:r>
              <a:rPr lang="en-GB" sz="200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j-lt"/>
                <a:cs typeface="Tahoma"/>
              </a:rPr>
              <a:t>cefnogi’r</a:t>
            </a:r>
            <a:r>
              <a:rPr lang="en-GB" sz="200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j-lt"/>
                <a:cs typeface="Tahoma"/>
              </a:rPr>
              <a:t>plentyn</a:t>
            </a:r>
            <a:r>
              <a:rPr lang="en-GB" sz="2000" dirty="0">
                <a:solidFill>
                  <a:srgbClr val="000000"/>
                </a:solidFill>
                <a:latin typeface="+mj-lt"/>
                <a:cs typeface="Tahoma"/>
              </a:rPr>
              <a:t>/person </a:t>
            </a:r>
            <a:r>
              <a:rPr lang="en-GB" sz="2000" dirty="0" err="1">
                <a:solidFill>
                  <a:srgbClr val="000000"/>
                </a:solidFill>
                <a:latin typeface="+mj-lt"/>
                <a:cs typeface="Tahoma"/>
              </a:rPr>
              <a:t>ifanc</a:t>
            </a:r>
            <a:r>
              <a:rPr lang="en-GB" sz="200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j-lt"/>
                <a:cs typeface="Tahoma"/>
              </a:rPr>
              <a:t>i</a:t>
            </a:r>
            <a:r>
              <a:rPr lang="en-GB" sz="200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j-lt"/>
                <a:cs typeface="Tahoma"/>
              </a:rPr>
              <a:t>ddeall</a:t>
            </a:r>
            <a:r>
              <a:rPr lang="en-GB" sz="200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j-lt"/>
                <a:cs typeface="Tahoma"/>
              </a:rPr>
              <a:t>gwahanol</a:t>
            </a:r>
            <a:r>
              <a:rPr lang="en-GB" sz="200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j-lt"/>
                <a:cs typeface="Tahoma"/>
              </a:rPr>
              <a:t>fathau</a:t>
            </a:r>
            <a:r>
              <a:rPr lang="en-GB" sz="2000" dirty="0">
                <a:solidFill>
                  <a:srgbClr val="000000"/>
                </a:solidFill>
                <a:latin typeface="+mj-lt"/>
                <a:cs typeface="Tahoma"/>
              </a:rPr>
              <a:t> o </a:t>
            </a:r>
            <a:r>
              <a:rPr lang="en-GB" sz="2000" dirty="0" err="1">
                <a:solidFill>
                  <a:srgbClr val="000000"/>
                </a:solidFill>
                <a:latin typeface="+mj-lt"/>
                <a:cs typeface="Tahoma"/>
              </a:rPr>
              <a:t>emosiynau</a:t>
            </a:r>
            <a:r>
              <a:rPr lang="en-GB" sz="2000" dirty="0">
                <a:solidFill>
                  <a:srgbClr val="000000"/>
                </a:solidFill>
                <a:latin typeface="+mj-lt"/>
                <a:cs typeface="Tahoma"/>
              </a:rPr>
              <a:t> a </a:t>
            </a:r>
            <a:r>
              <a:rPr lang="en-GB" sz="2000" dirty="0" err="1">
                <a:solidFill>
                  <a:srgbClr val="000000"/>
                </a:solidFill>
                <a:latin typeface="+mj-lt"/>
                <a:cs typeface="Tahoma"/>
              </a:rPr>
              <a:t>gwybod</a:t>
            </a:r>
            <a:r>
              <a:rPr lang="en-GB" sz="200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j-lt"/>
                <a:cs typeface="Tahoma"/>
              </a:rPr>
              <a:t>sut</a:t>
            </a:r>
            <a:r>
              <a:rPr lang="en-GB" sz="200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j-lt"/>
                <a:cs typeface="Tahoma"/>
              </a:rPr>
              <a:t>i</a:t>
            </a:r>
            <a:r>
              <a:rPr lang="en-GB" sz="200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j-lt"/>
                <a:cs typeface="Tahoma"/>
              </a:rPr>
              <a:t>ymateb</a:t>
            </a:r>
            <a:r>
              <a:rPr lang="en-GB" sz="200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j-lt"/>
                <a:cs typeface="Tahoma"/>
              </a:rPr>
              <a:t>os</a:t>
            </a:r>
            <a:r>
              <a:rPr lang="en-GB" sz="200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j-lt"/>
                <a:cs typeface="Tahoma"/>
              </a:rPr>
              <a:t>aiff</a:t>
            </a:r>
            <a:r>
              <a:rPr lang="en-GB" sz="200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j-lt"/>
                <a:cs typeface="Tahoma"/>
              </a:rPr>
              <a:t>pethau</a:t>
            </a:r>
            <a:r>
              <a:rPr lang="en-GB" sz="2000" dirty="0">
                <a:solidFill>
                  <a:srgbClr val="000000"/>
                </a:solidFill>
                <a:latin typeface="+mj-lt"/>
                <a:cs typeface="Tahoma"/>
              </a:rPr>
              <a:t> o </a:t>
            </a:r>
            <a:r>
              <a:rPr lang="en-GB" sz="2000" dirty="0" err="1">
                <a:solidFill>
                  <a:srgbClr val="000000"/>
                </a:solidFill>
                <a:latin typeface="+mj-lt"/>
                <a:cs typeface="Tahoma"/>
              </a:rPr>
              <a:t>chwith</a:t>
            </a:r>
            <a:r>
              <a:rPr lang="en-GB" sz="2000" b="0" spc="-10" dirty="0">
                <a:solidFill>
                  <a:srgbClr val="000000"/>
                </a:solidFill>
                <a:latin typeface="+mj-lt"/>
                <a:cs typeface="Tahoma"/>
              </a:rPr>
              <a:t>.</a:t>
            </a:r>
            <a:endParaRPr lang="en-GB" sz="2000" dirty="0">
              <a:latin typeface="+mj-lt"/>
              <a:cs typeface="Tahoma"/>
            </a:endParaRPr>
          </a:p>
          <a:p>
            <a:pPr marL="217170" indent="-180340">
              <a:lnSpc>
                <a:spcPct val="100000"/>
              </a:lnSpc>
              <a:buSzPct val="128571"/>
              <a:buFont typeface="Trebuchet MS"/>
              <a:buChar char="•"/>
              <a:tabLst>
                <a:tab pos="218440" algn="l"/>
              </a:tabLst>
            </a:pPr>
            <a:r>
              <a:rPr lang="en-GB" sz="2000" dirty="0">
                <a:solidFill>
                  <a:srgbClr val="000000"/>
                </a:solidFill>
                <a:latin typeface="+mj-lt"/>
                <a:cs typeface="Tahoma"/>
              </a:rPr>
              <a:t> </a:t>
            </a:r>
            <a:r>
              <a:rPr lang="en-GB" sz="2000" dirty="0" err="1">
                <a:solidFill>
                  <a:srgbClr val="000000"/>
                </a:solidFill>
                <a:latin typeface="+mj-lt"/>
                <a:cs typeface="Tahoma"/>
              </a:rPr>
              <a:t>Datblygu</a:t>
            </a:r>
            <a:r>
              <a:rPr lang="en-GB" sz="200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j-lt"/>
                <a:cs typeface="Tahoma"/>
              </a:rPr>
              <a:t>sgiliau</a:t>
            </a:r>
            <a:r>
              <a:rPr lang="en-GB" sz="200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j-lt"/>
                <a:cs typeface="Tahoma"/>
              </a:rPr>
              <a:t>hunaneiriolaeth</a:t>
            </a:r>
            <a:r>
              <a:rPr lang="en-GB" sz="2000" dirty="0">
                <a:solidFill>
                  <a:srgbClr val="000000"/>
                </a:solidFill>
                <a:latin typeface="+mj-lt"/>
                <a:cs typeface="Tahoma"/>
              </a:rPr>
              <a:t> a </a:t>
            </a:r>
            <a:r>
              <a:rPr lang="en-GB" sz="2000" dirty="0" err="1">
                <a:solidFill>
                  <a:srgbClr val="000000"/>
                </a:solidFill>
                <a:latin typeface="+mj-lt"/>
                <a:cs typeface="Tahoma"/>
              </a:rPr>
              <a:t>datrys</a:t>
            </a:r>
            <a:r>
              <a:rPr lang="en-GB" sz="200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j-lt"/>
                <a:cs typeface="Tahoma"/>
              </a:rPr>
              <a:t>problemau</a:t>
            </a:r>
            <a:r>
              <a:rPr lang="en-GB" sz="2000" b="0" spc="-10" dirty="0">
                <a:solidFill>
                  <a:srgbClr val="000000"/>
                </a:solidFill>
                <a:latin typeface="+mj-lt"/>
                <a:cs typeface="Tahoma"/>
              </a:rPr>
              <a:t>.</a:t>
            </a:r>
            <a:endParaRPr lang="en-GB" sz="2000" dirty="0">
              <a:latin typeface="+mj-lt"/>
              <a:cs typeface="Tahoma"/>
            </a:endParaRPr>
          </a:p>
          <a:p>
            <a:pPr marL="217170" marR="30480" indent="-180340">
              <a:lnSpc>
                <a:spcPct val="101200"/>
              </a:lnSpc>
              <a:buSzPct val="128571"/>
              <a:buFont typeface="Trebuchet MS"/>
              <a:buChar char="•"/>
              <a:tabLst>
                <a:tab pos="218440" algn="l"/>
              </a:tabLst>
            </a:pP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 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Hunanhyder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,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hunaneffeithiolrwydd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a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gallu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,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gan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sicrhau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bod plant a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phobl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ifanc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sydd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â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nam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ar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eu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golwg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yn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teimlo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y gallant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gael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dylanwad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ac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effaith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ar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eu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byd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ac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ar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y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penderfyniadau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sy'n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cael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eu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gwneud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ynghylch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eu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haddysg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a'u</a:t>
            </a:r>
            <a:r>
              <a:rPr lang="en-GB" sz="2000" spc="-20" dirty="0">
                <a:solidFill>
                  <a:srgbClr val="000000"/>
                </a:solidFill>
                <a:latin typeface="+mj-lt"/>
                <a:cs typeface="Tahoma"/>
              </a:rPr>
              <a:t> </a:t>
            </a:r>
            <a:r>
              <a:rPr lang="en-GB" sz="2000" spc="-20" dirty="0" err="1">
                <a:solidFill>
                  <a:srgbClr val="000000"/>
                </a:solidFill>
                <a:latin typeface="+mj-lt"/>
                <a:cs typeface="Tahoma"/>
              </a:rPr>
              <a:t>bywyd</a:t>
            </a:r>
            <a:r>
              <a:rPr lang="en-GB" sz="2000" b="0" spc="-10" dirty="0">
                <a:solidFill>
                  <a:srgbClr val="000000"/>
                </a:solidFill>
                <a:latin typeface="+mj-lt"/>
                <a:cs typeface="Tahoma"/>
              </a:rPr>
              <a:t>.</a:t>
            </a:r>
            <a:endParaRPr lang="en-GB" sz="2000" dirty="0">
              <a:latin typeface="+mj-lt"/>
              <a:cs typeface="Tahoma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en-GB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2583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Enghreifftiau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o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ddulliau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ymyrraeth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wedi'i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thargedu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ar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gyfer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Maes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9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wedi'u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rhestru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yn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y CFVI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i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leihau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rhwystrau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(2)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440" y="1872456"/>
            <a:ext cx="877824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17170" indent="-180340">
              <a:lnSpc>
                <a:spcPct val="100000"/>
              </a:lnSpc>
              <a:buSzPct val="128571"/>
              <a:buFont typeface="Trebuchet MS"/>
              <a:buChar char="•"/>
              <a:tabLst>
                <a:tab pos="218440" algn="l"/>
              </a:tabLst>
            </a:pP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Hunanymwybyddiaeth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,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e.e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.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adnabod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a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deall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gorbryder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ac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iselder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.</a:t>
            </a:r>
          </a:p>
          <a:p>
            <a:pPr marL="217170" indent="-180340">
              <a:lnSpc>
                <a:spcPct val="100000"/>
              </a:lnSpc>
              <a:buSzPct val="128571"/>
              <a:buFont typeface="Trebuchet MS"/>
              <a:buChar char="•"/>
              <a:tabLst>
                <a:tab pos="218440" algn="l"/>
              </a:tabLst>
            </a:pP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Hunan-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barch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,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adnabod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cryfderau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.</a:t>
            </a:r>
          </a:p>
          <a:p>
            <a:pPr marL="217170" indent="-180340">
              <a:lnSpc>
                <a:spcPct val="100000"/>
              </a:lnSpc>
              <a:buSzPct val="128571"/>
              <a:buFont typeface="Trebuchet MS"/>
              <a:buChar char="•"/>
              <a:tabLst>
                <a:tab pos="218440" algn="l"/>
              </a:tabLst>
            </a:pP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Sgiliau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cymdeithasol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,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gan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gynnwys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ymwybyddiaeth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o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normau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cymdeithasol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ac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ymwybyddiaeth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o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giwiau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heb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eiriau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y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gellir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eu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methu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a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hyder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i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ryngweithio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ag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eraill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yn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annibynnol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.</a:t>
            </a:r>
          </a:p>
          <a:p>
            <a:pPr marL="217170" indent="-180340">
              <a:lnSpc>
                <a:spcPct val="100000"/>
              </a:lnSpc>
              <a:buSzPct val="128571"/>
              <a:buFont typeface="Trebuchet MS"/>
              <a:buChar char="•"/>
              <a:tabLst>
                <a:tab pos="218440" algn="l"/>
              </a:tabLst>
            </a:pP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Hunaniaeth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bersonol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, a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manteision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posibl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cyfarfod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ag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eraill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sydd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â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nam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ar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eu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golwg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.</a:t>
            </a:r>
          </a:p>
          <a:p>
            <a:pPr marL="217170" indent="-180340">
              <a:lnSpc>
                <a:spcPct val="100000"/>
              </a:lnSpc>
              <a:buSzPct val="128571"/>
              <a:buFont typeface="Trebuchet MS"/>
              <a:buChar char="•"/>
              <a:tabLst>
                <a:tab pos="218440" algn="l"/>
              </a:tabLst>
            </a:pP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Derbyn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nam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ar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y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golwg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–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sefydlu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eich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hunaniaeth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eich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hun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mewn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perthynas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â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nam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ar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y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golwg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ac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anabledd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.</a:t>
            </a:r>
          </a:p>
          <a:p>
            <a:pPr marL="217170" indent="-180340">
              <a:lnSpc>
                <a:spcPct val="100000"/>
              </a:lnSpc>
              <a:buSzPct val="128571"/>
              <a:buFont typeface="Trebuchet MS"/>
              <a:buChar char="•"/>
              <a:tabLst>
                <a:tab pos="218440" algn="l"/>
              </a:tabLst>
            </a:pP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Creu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a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chynnal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perthnasoedd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 (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ymlyniad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,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teuluol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,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cyfoedion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a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rhamantaidd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).</a:t>
            </a:r>
          </a:p>
          <a:p>
            <a:pPr marL="217170" indent="-180340">
              <a:lnSpc>
                <a:spcPct val="100000"/>
              </a:lnSpc>
              <a:buSzPct val="128571"/>
              <a:buFont typeface="Trebuchet MS"/>
              <a:buChar char="•"/>
              <a:tabLst>
                <a:tab pos="218440" algn="l"/>
              </a:tabLst>
            </a:pP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Addysg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 </a:t>
            </a:r>
            <a:r>
              <a:rPr lang="en-GB" sz="2000" spc="-25" dirty="0" err="1">
                <a:solidFill>
                  <a:srgbClr val="000000"/>
                </a:solidFill>
                <a:latin typeface="Arial"/>
                <a:cs typeface="Tahoma"/>
              </a:rPr>
              <a:t>rhyw</a:t>
            </a:r>
            <a:r>
              <a:rPr lang="en-GB" sz="2000" spc="-25" dirty="0">
                <a:solidFill>
                  <a:srgbClr val="000000"/>
                </a:solidFill>
                <a:latin typeface="Arial"/>
                <a:cs typeface="Tahoma"/>
              </a:rPr>
              <a:t>.</a:t>
            </a:r>
            <a:endParaRPr lang="en-GB" sz="2000" dirty="0">
              <a:cs typeface="Tahoma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2872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Enghreifftiau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o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ddulliau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ymyrraeth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wedi'i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thargedu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ar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gyfer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Maes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9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wedi'u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rhestru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yn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y CFVI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i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leihau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rhwystrau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(3)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244" y="1690688"/>
            <a:ext cx="10359024" cy="453310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79730" indent="-342900">
              <a:lnSpc>
                <a:spcPct val="100000"/>
              </a:lnSpc>
              <a:buSzPct val="128571"/>
              <a:tabLst>
                <a:tab pos="218440" algn="l"/>
              </a:tabLst>
            </a:pPr>
            <a:r>
              <a:rPr lang="en-GB" sz="2000" dirty="0" err="1">
                <a:latin typeface="+mj-lt"/>
                <a:cs typeface="Tahoma"/>
              </a:rPr>
              <a:t>Deall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nam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ar</a:t>
            </a:r>
            <a:r>
              <a:rPr lang="en-GB" sz="2000" dirty="0">
                <a:latin typeface="+mj-lt"/>
                <a:cs typeface="Tahoma"/>
              </a:rPr>
              <a:t> y </a:t>
            </a:r>
            <a:r>
              <a:rPr lang="en-GB" sz="2000" dirty="0" err="1">
                <a:latin typeface="+mj-lt"/>
                <a:cs typeface="Tahoma"/>
              </a:rPr>
              <a:t>golwg</a:t>
            </a:r>
            <a:r>
              <a:rPr lang="en-GB" sz="2000" dirty="0">
                <a:latin typeface="+mj-lt"/>
                <a:cs typeface="Tahoma"/>
              </a:rPr>
              <a:t>, </a:t>
            </a:r>
            <a:r>
              <a:rPr lang="en-GB" sz="2000" dirty="0" err="1">
                <a:latin typeface="+mj-lt"/>
                <a:cs typeface="Tahoma"/>
              </a:rPr>
              <a:t>gan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gynnwys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gallu</a:t>
            </a:r>
            <a:r>
              <a:rPr lang="en-GB" sz="2000" spc="-25" dirty="0">
                <a:latin typeface="+mj-lt"/>
                <a:cs typeface="Tahoma"/>
              </a:rPr>
              <a:t>:</a:t>
            </a:r>
            <a:endParaRPr lang="en-GB" sz="2000" dirty="0">
              <a:latin typeface="+mj-lt"/>
              <a:cs typeface="Tahoma"/>
            </a:endParaRPr>
          </a:p>
          <a:p>
            <a:pPr marL="494665" marR="556895" lvl="1" indent="-229235">
              <a:lnSpc>
                <a:spcPct val="101200"/>
              </a:lnSpc>
              <a:spcBef>
                <a:spcPts val="1000"/>
              </a:spcBef>
              <a:buFont typeface="Courier New"/>
              <a:buChar char="o"/>
              <a:tabLst>
                <a:tab pos="495300" algn="l"/>
              </a:tabLst>
            </a:pPr>
            <a:r>
              <a:rPr lang="en-GB" sz="2000" dirty="0" err="1">
                <a:latin typeface="+mj-lt"/>
                <a:cs typeface="Tahoma"/>
              </a:rPr>
              <a:t>cyfathrebu</a:t>
            </a:r>
            <a:r>
              <a:rPr lang="en-GB" sz="2000" dirty="0">
                <a:latin typeface="+mj-lt"/>
                <a:cs typeface="Tahoma"/>
              </a:rPr>
              <a:t> ag </a:t>
            </a:r>
            <a:r>
              <a:rPr lang="en-GB" sz="2000" dirty="0" err="1">
                <a:latin typeface="+mj-lt"/>
                <a:cs typeface="Tahoma"/>
              </a:rPr>
              <a:t>eraill</a:t>
            </a:r>
            <a:r>
              <a:rPr lang="en-GB" sz="2000" dirty="0">
                <a:latin typeface="+mj-lt"/>
                <a:cs typeface="Tahoma"/>
              </a:rPr>
              <a:t> am </a:t>
            </a:r>
            <a:r>
              <a:rPr lang="en-GB" sz="2000" dirty="0" err="1">
                <a:latin typeface="+mj-lt"/>
                <a:cs typeface="Tahoma"/>
              </a:rPr>
              <a:t>eu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nam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ar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eu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golwg</a:t>
            </a:r>
            <a:r>
              <a:rPr lang="en-GB" sz="2000" dirty="0">
                <a:latin typeface="+mj-lt"/>
                <a:cs typeface="Tahoma"/>
              </a:rPr>
              <a:t> a </a:t>
            </a:r>
            <a:r>
              <a:rPr lang="en-GB" sz="2000" dirty="0" err="1">
                <a:latin typeface="+mj-lt"/>
                <a:cs typeface="Tahoma"/>
              </a:rPr>
              <a:t>sut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mae'n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effeithio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ar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eu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profiadau</a:t>
            </a:r>
            <a:r>
              <a:rPr lang="en-GB" sz="2000" dirty="0">
                <a:latin typeface="+mj-lt"/>
                <a:cs typeface="Tahoma"/>
              </a:rPr>
              <a:t>, </a:t>
            </a:r>
            <a:r>
              <a:rPr lang="en-GB" sz="2000" dirty="0" err="1">
                <a:latin typeface="+mj-lt"/>
                <a:cs typeface="Tahoma"/>
              </a:rPr>
              <a:t>eu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hanghenion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a'u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gofynion</a:t>
            </a:r>
            <a:r>
              <a:rPr lang="en-GB" sz="2000" dirty="0">
                <a:latin typeface="+mj-lt"/>
                <a:cs typeface="Tahoma"/>
              </a:rPr>
              <a:t>.</a:t>
            </a:r>
          </a:p>
          <a:p>
            <a:pPr marL="494665" marR="556895" lvl="1" indent="-229235">
              <a:lnSpc>
                <a:spcPct val="101200"/>
              </a:lnSpc>
              <a:spcBef>
                <a:spcPts val="1000"/>
              </a:spcBef>
              <a:buFont typeface="Courier New"/>
              <a:buChar char="o"/>
              <a:tabLst>
                <a:tab pos="495300" algn="l"/>
              </a:tabLst>
            </a:pPr>
            <a:r>
              <a:rPr lang="en-GB" sz="2000" dirty="0" err="1">
                <a:latin typeface="+mj-lt"/>
                <a:cs typeface="Tahoma"/>
              </a:rPr>
              <a:t>ymateb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i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gwestiynau</a:t>
            </a:r>
            <a:r>
              <a:rPr lang="en-GB" sz="2000" dirty="0">
                <a:latin typeface="+mj-lt"/>
                <a:cs typeface="Tahoma"/>
              </a:rPr>
              <a:t> am </a:t>
            </a:r>
            <a:r>
              <a:rPr lang="en-GB" sz="2000" dirty="0" err="1">
                <a:latin typeface="+mj-lt"/>
                <a:cs typeface="Tahoma"/>
              </a:rPr>
              <a:t>eu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nam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ar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eu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golwg</a:t>
            </a:r>
            <a:r>
              <a:rPr lang="en-GB" sz="2000" dirty="0">
                <a:latin typeface="+mj-lt"/>
                <a:cs typeface="Tahoma"/>
              </a:rPr>
              <a:t>.</a:t>
            </a:r>
          </a:p>
          <a:p>
            <a:pPr marL="494665" marR="556895" lvl="1" indent="-229235">
              <a:lnSpc>
                <a:spcPct val="101200"/>
              </a:lnSpc>
              <a:spcBef>
                <a:spcPts val="1000"/>
              </a:spcBef>
              <a:buFont typeface="Courier New"/>
              <a:buChar char="o"/>
              <a:tabLst>
                <a:tab pos="495300" algn="l"/>
              </a:tabLst>
            </a:pPr>
            <a:r>
              <a:rPr lang="en-GB" sz="2000" dirty="0" err="1">
                <a:latin typeface="+mj-lt"/>
                <a:cs typeface="Tahoma"/>
              </a:rPr>
              <a:t>rhagdybiaethau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cywir</a:t>
            </a:r>
            <a:r>
              <a:rPr lang="en-GB" sz="2000" dirty="0">
                <a:latin typeface="+mj-lt"/>
                <a:cs typeface="Tahoma"/>
              </a:rPr>
              <a:t> y </a:t>
            </a:r>
            <a:r>
              <a:rPr lang="en-GB" sz="2000" dirty="0" err="1">
                <a:latin typeface="+mj-lt"/>
                <a:cs typeface="Tahoma"/>
              </a:rPr>
              <a:t>mae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eraill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yn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eu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gwneud</a:t>
            </a:r>
            <a:r>
              <a:rPr lang="en-GB" sz="2000" dirty="0">
                <a:latin typeface="+mj-lt"/>
                <a:cs typeface="Tahoma"/>
              </a:rPr>
              <a:t> am </a:t>
            </a:r>
            <a:r>
              <a:rPr lang="en-GB" sz="2000" dirty="0" err="1">
                <a:latin typeface="+mj-lt"/>
                <a:cs typeface="Tahoma"/>
              </a:rPr>
              <a:t>eu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hanghenion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a'u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profiadau</a:t>
            </a:r>
            <a:r>
              <a:rPr lang="en-GB" sz="2000" dirty="0">
                <a:latin typeface="+mj-lt"/>
                <a:cs typeface="Tahoma"/>
              </a:rPr>
              <a:t>.</a:t>
            </a:r>
          </a:p>
          <a:p>
            <a:pPr marL="494665" marR="556895" lvl="1" indent="-229235">
              <a:lnSpc>
                <a:spcPct val="101200"/>
              </a:lnSpc>
              <a:spcBef>
                <a:spcPts val="1000"/>
              </a:spcBef>
              <a:buFont typeface="Courier New"/>
              <a:buChar char="o"/>
              <a:tabLst>
                <a:tab pos="495300" algn="l"/>
              </a:tabLst>
            </a:pPr>
            <a:r>
              <a:rPr lang="en-GB" sz="2000" dirty="0" err="1">
                <a:latin typeface="+mj-lt"/>
                <a:cs typeface="Tahoma"/>
              </a:rPr>
              <a:t>cymryd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rhan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mewn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apwyntiadau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sy'n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ymwneud</a:t>
            </a:r>
            <a:r>
              <a:rPr lang="en-GB" sz="2000" dirty="0">
                <a:latin typeface="+mj-lt"/>
                <a:cs typeface="Tahoma"/>
              </a:rPr>
              <a:t> ag </a:t>
            </a:r>
            <a:r>
              <a:rPr lang="en-GB" sz="2000" dirty="0" err="1">
                <a:latin typeface="+mj-lt"/>
                <a:cs typeface="Tahoma"/>
              </a:rPr>
              <a:t>iechyd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mor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annibynnol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â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phosibl</a:t>
            </a:r>
            <a:r>
              <a:rPr lang="en-GB" sz="2000" dirty="0">
                <a:latin typeface="+mj-lt"/>
                <a:cs typeface="Tahoma"/>
              </a:rPr>
              <a:t> </a:t>
            </a:r>
          </a:p>
          <a:p>
            <a:pPr marL="217170" marR="30480" indent="-180340">
              <a:lnSpc>
                <a:spcPct val="101200"/>
              </a:lnSpc>
              <a:buSzPct val="128571"/>
              <a:buFont typeface="Trebuchet MS"/>
              <a:buChar char="•"/>
              <a:tabLst>
                <a:tab pos="218440" algn="l"/>
              </a:tabLst>
            </a:pPr>
            <a:r>
              <a:rPr lang="en-GB" sz="2000" dirty="0">
                <a:latin typeface="+mj-lt"/>
                <a:cs typeface="Tahoma"/>
              </a:rPr>
              <a:t> </a:t>
            </a:r>
            <a:r>
              <a:rPr lang="en-GB" sz="2000" dirty="0" err="1">
                <a:latin typeface="+mj-lt"/>
                <a:cs typeface="Tahoma"/>
              </a:rPr>
              <a:t>Cymryd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rhan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mewn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gweithgareddau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chwaraeon</a:t>
            </a:r>
            <a:r>
              <a:rPr lang="en-GB" sz="2000" dirty="0">
                <a:latin typeface="+mj-lt"/>
                <a:cs typeface="Tahoma"/>
              </a:rPr>
              <a:t>/</a:t>
            </a:r>
            <a:r>
              <a:rPr lang="en-GB" sz="2000" dirty="0" err="1">
                <a:latin typeface="+mj-lt"/>
                <a:cs typeface="Tahoma"/>
              </a:rPr>
              <a:t>cymdeithasol</a:t>
            </a:r>
            <a:r>
              <a:rPr lang="en-GB" sz="2000" dirty="0">
                <a:latin typeface="+mj-lt"/>
                <a:cs typeface="Tahoma"/>
              </a:rPr>
              <a:t>, </a:t>
            </a:r>
            <a:r>
              <a:rPr lang="en-GB" sz="2000" dirty="0" err="1">
                <a:latin typeface="+mj-lt"/>
                <a:cs typeface="Tahoma"/>
              </a:rPr>
              <a:t>gan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gynnwys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mynediad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gyda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chefnogaeth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i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grwpiau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chwaraeon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anabledd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ar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gyfer</a:t>
            </a:r>
            <a:r>
              <a:rPr lang="en-GB" sz="2000" dirty="0">
                <a:latin typeface="+mj-lt"/>
                <a:cs typeface="Tahoma"/>
              </a:rPr>
              <a:t> plant/</a:t>
            </a:r>
            <a:r>
              <a:rPr lang="en-GB" sz="2000" dirty="0" err="1">
                <a:latin typeface="+mj-lt"/>
                <a:cs typeface="Tahoma"/>
              </a:rPr>
              <a:t>pobl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ifanc</a:t>
            </a:r>
            <a:r>
              <a:rPr lang="en-GB" sz="2000" dirty="0">
                <a:latin typeface="+mj-lt"/>
                <a:cs typeface="Tahoma"/>
              </a:rPr>
              <a:t> ag </a:t>
            </a:r>
            <a:r>
              <a:rPr lang="en-GB" sz="2000" dirty="0" err="1">
                <a:latin typeface="+mj-lt"/>
                <a:cs typeface="Tahoma"/>
              </a:rPr>
              <a:t>anghenion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corfforol</a:t>
            </a:r>
            <a:r>
              <a:rPr lang="en-GB" sz="2000" dirty="0">
                <a:latin typeface="+mj-lt"/>
                <a:cs typeface="Tahoma"/>
              </a:rPr>
              <a:t>/</a:t>
            </a:r>
            <a:r>
              <a:rPr lang="en-GB" sz="2000" dirty="0" err="1">
                <a:latin typeface="+mj-lt"/>
                <a:cs typeface="Tahoma"/>
              </a:rPr>
              <a:t>dysgu</a:t>
            </a:r>
            <a:r>
              <a:rPr lang="en-GB" sz="2000" dirty="0">
                <a:latin typeface="+mj-lt"/>
                <a:cs typeface="Tahoma"/>
              </a:rPr>
              <a:t>/</a:t>
            </a:r>
            <a:r>
              <a:rPr lang="en-GB" sz="2000" dirty="0" err="1">
                <a:latin typeface="+mj-lt"/>
                <a:cs typeface="Tahoma"/>
              </a:rPr>
              <a:t>nam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ar</a:t>
            </a:r>
            <a:r>
              <a:rPr lang="en-GB" sz="2000" dirty="0">
                <a:latin typeface="+mj-lt"/>
                <a:cs typeface="Tahoma"/>
              </a:rPr>
              <a:t> y </a:t>
            </a:r>
            <a:r>
              <a:rPr lang="en-GB" sz="2000" dirty="0" err="1">
                <a:latin typeface="+mj-lt"/>
                <a:cs typeface="Tahoma"/>
              </a:rPr>
              <a:t>golwg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cymhleth</a:t>
            </a:r>
            <a:r>
              <a:rPr lang="en-GB" sz="2000" dirty="0">
                <a:latin typeface="+mj-lt"/>
                <a:cs typeface="Tahoma"/>
              </a:rPr>
              <a:t>.</a:t>
            </a:r>
          </a:p>
          <a:p>
            <a:pPr marL="217170" marR="30480" indent="-180340">
              <a:lnSpc>
                <a:spcPct val="101200"/>
              </a:lnSpc>
              <a:buSzPct val="128571"/>
              <a:buFont typeface="Trebuchet MS"/>
              <a:buChar char="•"/>
              <a:tabLst>
                <a:tab pos="218440" algn="l"/>
              </a:tabLst>
            </a:pPr>
            <a:r>
              <a:rPr lang="en-GB" sz="2000" dirty="0" err="1">
                <a:latin typeface="+mj-lt"/>
                <a:cs typeface="Tahoma"/>
              </a:rPr>
              <a:t>Diogelwch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personol</a:t>
            </a:r>
            <a:r>
              <a:rPr lang="en-GB" sz="2000" dirty="0">
                <a:latin typeface="+mj-lt"/>
                <a:cs typeface="Tahoma"/>
              </a:rPr>
              <a:t> – </a:t>
            </a:r>
            <a:r>
              <a:rPr lang="en-GB" sz="2000" dirty="0" err="1">
                <a:latin typeface="+mj-lt"/>
                <a:cs typeface="Tahoma"/>
              </a:rPr>
              <a:t>cadw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eich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hun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yn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ddiogel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fel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unigolyn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sydd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â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nam</a:t>
            </a:r>
            <a:r>
              <a:rPr lang="en-GB" sz="2000" dirty="0">
                <a:latin typeface="+mj-lt"/>
                <a:cs typeface="Tahoma"/>
              </a:rPr>
              <a:t> </a:t>
            </a:r>
            <a:r>
              <a:rPr lang="en-GB" sz="2000" dirty="0" err="1">
                <a:latin typeface="+mj-lt"/>
                <a:cs typeface="Tahoma"/>
              </a:rPr>
              <a:t>ar</a:t>
            </a:r>
            <a:r>
              <a:rPr lang="en-GB" sz="2000" dirty="0">
                <a:latin typeface="+mj-lt"/>
                <a:cs typeface="Tahoma"/>
              </a:rPr>
              <a:t> y </a:t>
            </a:r>
            <a:r>
              <a:rPr lang="en-GB" sz="2000" dirty="0" err="1">
                <a:latin typeface="+mj-lt"/>
                <a:cs typeface="Tahoma"/>
              </a:rPr>
              <a:t>golwg</a:t>
            </a:r>
            <a:r>
              <a:rPr lang="en-GB" sz="2000" dirty="0">
                <a:latin typeface="+mj-lt"/>
                <a:cs typeface="Tahoma"/>
              </a:rPr>
              <a:t>.</a:t>
            </a:r>
          </a:p>
          <a:p>
            <a:pPr marL="217170" marR="30480" indent="-180340">
              <a:lnSpc>
                <a:spcPct val="101200"/>
              </a:lnSpc>
              <a:buSzPct val="128571"/>
              <a:buFont typeface="Trebuchet MS"/>
              <a:buChar char="•"/>
              <a:tabLst>
                <a:tab pos="218440" algn="l"/>
              </a:tabLst>
            </a:pPr>
            <a:r>
              <a:rPr lang="en-GB" sz="2000" dirty="0">
                <a:latin typeface="+mj-lt"/>
                <a:cs typeface="Tahoma"/>
              </a:rPr>
              <a:t> </a:t>
            </a:r>
            <a:endParaRPr lang="en-GB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10491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1E689-83AC-74F5-40EF-8E41CBF3D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000" dirty="0"/>
              <a:t>Pam </a:t>
            </a:r>
            <a:r>
              <a:rPr lang="en-GB" sz="3000" dirty="0" err="1"/>
              <a:t>mae</a:t>
            </a:r>
            <a:r>
              <a:rPr lang="en-GB" sz="3000" dirty="0"/>
              <a:t> </a:t>
            </a:r>
            <a:r>
              <a:rPr lang="en-GB" sz="3000" dirty="0" err="1"/>
              <a:t>ffocws</a:t>
            </a:r>
            <a:r>
              <a:rPr lang="en-GB" sz="3000" dirty="0"/>
              <a:t> </a:t>
            </a:r>
            <a:r>
              <a:rPr lang="en-GB" sz="3000" dirty="0" err="1"/>
              <a:t>ar</a:t>
            </a:r>
            <a:r>
              <a:rPr lang="en-GB" sz="3000" dirty="0"/>
              <a:t> y </a:t>
            </a:r>
            <a:r>
              <a:rPr lang="en-GB" sz="3000" dirty="0" err="1"/>
              <a:t>maes</a:t>
            </a:r>
            <a:r>
              <a:rPr lang="en-GB" sz="3000" dirty="0"/>
              <a:t> </a:t>
            </a:r>
            <a:r>
              <a:rPr lang="en-GB" sz="3000" dirty="0" err="1"/>
              <a:t>hwn</a:t>
            </a:r>
            <a:r>
              <a:rPr lang="en-GB" sz="3000" dirty="0"/>
              <a:t> </a:t>
            </a:r>
            <a:r>
              <a:rPr lang="en-GB" sz="3000" dirty="0" err="1"/>
              <a:t>yn</a:t>
            </a:r>
            <a:r>
              <a:rPr lang="en-GB" sz="3000" dirty="0"/>
              <a:t> </a:t>
            </a:r>
            <a:r>
              <a:rPr lang="en-GB" sz="3000" dirty="0" err="1"/>
              <a:t>bwysig</a:t>
            </a:r>
            <a:r>
              <a:rPr lang="en-GB" sz="3000" dirty="0"/>
              <a:t> </a:t>
            </a:r>
            <a:r>
              <a:rPr lang="en-GB" sz="3000" dirty="0" err="1"/>
              <a:t>ar</a:t>
            </a:r>
            <a:r>
              <a:rPr lang="en-GB" sz="3000" dirty="0"/>
              <a:t> </a:t>
            </a:r>
            <a:r>
              <a:rPr lang="en-GB" sz="3000" dirty="0" err="1"/>
              <a:t>gyfer</a:t>
            </a:r>
            <a:r>
              <a:rPr lang="en-GB" sz="3000" dirty="0"/>
              <a:t> (</a:t>
            </a:r>
            <a:r>
              <a:rPr lang="en-GB" sz="3000" dirty="0" err="1"/>
              <a:t>enw'r</a:t>
            </a:r>
            <a:r>
              <a:rPr lang="en-GB" sz="3000" dirty="0"/>
              <a:t> </a:t>
            </a:r>
            <a:r>
              <a:rPr lang="en-GB" sz="3000" dirty="0" err="1"/>
              <a:t>plentyn</a:t>
            </a:r>
            <a:r>
              <a:rPr lang="en-GB" sz="3000" dirty="0"/>
              <a:t>/person </a:t>
            </a:r>
            <a:r>
              <a:rPr lang="en-GB" sz="3000" dirty="0" err="1"/>
              <a:t>ifanc</a:t>
            </a:r>
            <a:r>
              <a:rPr lang="en-GB" sz="3000" dirty="0"/>
              <a:t>); pa </a:t>
            </a:r>
            <a:r>
              <a:rPr lang="en-GB" sz="3000" dirty="0" err="1"/>
              <a:t>ymyriadau</a:t>
            </a:r>
            <a:r>
              <a:rPr lang="en-GB" sz="3000" dirty="0"/>
              <a:t> </a:t>
            </a:r>
            <a:r>
              <a:rPr lang="en-GB" sz="3000" dirty="0" err="1"/>
              <a:t>sydd</a:t>
            </a:r>
            <a:r>
              <a:rPr lang="en-GB" sz="3000" dirty="0"/>
              <a:t> </a:t>
            </a:r>
            <a:r>
              <a:rPr lang="en-GB" sz="3000" dirty="0" err="1"/>
              <a:t>ar</a:t>
            </a:r>
            <a:r>
              <a:rPr lang="en-GB" sz="3000" dirty="0"/>
              <a:t> </a:t>
            </a:r>
            <a:r>
              <a:rPr lang="en-GB" sz="3000" dirty="0" err="1"/>
              <a:t>waith</a:t>
            </a:r>
            <a:r>
              <a:rPr lang="en-GB" sz="3000" dirty="0">
                <a:latin typeface="Arial"/>
                <a:cs typeface="Arial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4A6D8-2FBF-BD77-361E-EAF48DF7A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sz="2000" dirty="0"/>
          </a:p>
          <a:p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Manylion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nam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ar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olwg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disgybl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.</a:t>
            </a:r>
          </a:p>
          <a:p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Sut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mae'n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dylanwadu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ar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ei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les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cymdeithasol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emosiynol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meddyliol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a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chorfforol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.</a:t>
            </a:r>
          </a:p>
          <a:p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Pa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ymyriadau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sydd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ar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waith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?</a:t>
            </a:r>
          </a:p>
          <a:p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Beth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yw'r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canlyniadau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a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ragwelir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?</a:t>
            </a:r>
          </a:p>
          <a:p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Pwy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sy'n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cyflawni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/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gweithio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ar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y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canlyniadau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hyn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?</a:t>
            </a:r>
            <a:endParaRPr lang="en-GB" sz="2400" i="1" dirty="0"/>
          </a:p>
          <a:p>
            <a:pPr marL="0" indent="0">
              <a:buNone/>
            </a:pPr>
            <a:endParaRPr lang="en-GB" sz="2000" i="1" dirty="0"/>
          </a:p>
          <a:p>
            <a:pPr marL="0" indent="0">
              <a:buNone/>
            </a:pPr>
            <a:endParaRPr lang="en-GB" sz="2400" i="1" dirty="0"/>
          </a:p>
          <a:p>
            <a:pPr marL="0" indent="0">
              <a:buNone/>
            </a:pPr>
            <a:endParaRPr lang="en-GB" sz="2200" i="1" dirty="0"/>
          </a:p>
          <a:p>
            <a:pPr marL="0" indent="0">
              <a:buNone/>
            </a:pPr>
            <a:endParaRPr lang="en-GB" sz="2200" i="1" dirty="0"/>
          </a:p>
        </p:txBody>
      </p:sp>
    </p:spTree>
    <p:extLst>
      <p:ext uri="{BB962C8B-B14F-4D97-AF65-F5344CB8AC3E}">
        <p14:creationId xmlns:p14="http://schemas.microsoft.com/office/powerpoint/2010/main" val="1680515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E98B3-5146-D69C-D04A-1E4DBFA00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 err="1">
                <a:latin typeface="Arial"/>
                <a:ea typeface="Times New Roman" panose="02020603050405020304" pitchFamily="18" charset="0"/>
                <a:cs typeface="Arial"/>
              </a:rPr>
              <a:t>Crynhoi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925C0-90CD-A5E7-6D59-110860F4F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214" y="1688101"/>
            <a:ext cx="877824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sz="2000" dirty="0">
              <a:ea typeface="Times New Roman" panose="02020603050405020304" pitchFamily="18" charset="0"/>
            </a:endParaRPr>
          </a:p>
          <a:p>
            <a:r>
              <a:rPr lang="en-GB" sz="2000" dirty="0">
                <a:ea typeface="Times New Roman" panose="02020603050405020304" pitchFamily="18" charset="0"/>
              </a:rPr>
              <a:t>Mae </a:t>
            </a:r>
            <a:r>
              <a:rPr lang="en-GB" sz="2000" dirty="0" err="1">
                <a:ea typeface="Times New Roman" panose="02020603050405020304" pitchFamily="18" charset="0"/>
              </a:rPr>
              <a:t>nam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ar</a:t>
            </a:r>
            <a:r>
              <a:rPr lang="en-GB" sz="2000" dirty="0">
                <a:ea typeface="Times New Roman" panose="02020603050405020304" pitchFamily="18" charset="0"/>
              </a:rPr>
              <a:t> y </a:t>
            </a:r>
            <a:r>
              <a:rPr lang="en-GB" sz="2000" dirty="0" err="1">
                <a:ea typeface="Times New Roman" panose="02020603050405020304" pitchFamily="18" charset="0"/>
              </a:rPr>
              <a:t>golwg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yn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gallu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creu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rhwystrau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nodedig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i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ganlyniadau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cadarnhaol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yn</a:t>
            </a:r>
            <a:r>
              <a:rPr lang="en-GB" sz="2000" dirty="0">
                <a:ea typeface="Times New Roman" panose="02020603050405020304" pitchFamily="18" charset="0"/>
              </a:rPr>
              <a:t> y </a:t>
            </a:r>
            <a:r>
              <a:rPr lang="en-GB" sz="2000" dirty="0" err="1">
                <a:ea typeface="Times New Roman" panose="02020603050405020304" pitchFamily="18" charset="0"/>
              </a:rPr>
              <a:t>maes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hwn</a:t>
            </a:r>
            <a:r>
              <a:rPr lang="en-GB" sz="2000" dirty="0">
                <a:ea typeface="Times New Roman" panose="02020603050405020304" pitchFamily="18" charset="0"/>
              </a:rPr>
              <a:t>.  </a:t>
            </a:r>
          </a:p>
          <a:p>
            <a:r>
              <a:rPr lang="en-GB" sz="2000" dirty="0">
                <a:ea typeface="Times New Roman" panose="02020603050405020304" pitchFamily="18" charset="0"/>
              </a:rPr>
              <a:t>Mae </a:t>
            </a:r>
            <a:r>
              <a:rPr lang="en-GB" sz="2000" dirty="0" err="1">
                <a:ea typeface="Times New Roman" panose="02020603050405020304" pitchFamily="18" charset="0"/>
              </a:rPr>
              <a:t>angen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dulliau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ymyrraeth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wedi’i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thargedu</a:t>
            </a:r>
            <a:r>
              <a:rPr lang="en-GB" sz="2000" dirty="0">
                <a:ea typeface="Times New Roman" panose="02020603050405020304" pitchFamily="18" charset="0"/>
              </a:rPr>
              <a:t> o </a:t>
            </a:r>
            <a:r>
              <a:rPr lang="en-GB" sz="2000" dirty="0" err="1">
                <a:ea typeface="Times New Roman" panose="02020603050405020304" pitchFamily="18" charset="0"/>
              </a:rPr>
              <a:t>fewn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amgylcheddau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dysgu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cynhwysol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a’r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byd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ehangach</a:t>
            </a:r>
            <a:r>
              <a:rPr lang="en-GB" sz="2000" dirty="0">
                <a:ea typeface="Times New Roman" panose="02020603050405020304" pitchFamily="18" charset="0"/>
              </a:rPr>
              <a:t> (</a:t>
            </a:r>
            <a:r>
              <a:rPr lang="en-GB" sz="2000" dirty="0" err="1">
                <a:ea typeface="Times New Roman" panose="02020603050405020304" pitchFamily="18" charset="0"/>
              </a:rPr>
              <a:t>edrychwch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ar</a:t>
            </a:r>
            <a:r>
              <a:rPr lang="en-GB" sz="2000" dirty="0">
                <a:ea typeface="Times New Roman" panose="02020603050405020304" pitchFamily="18" charset="0"/>
              </a:rPr>
              <a:t> CFVI, </a:t>
            </a:r>
            <a:r>
              <a:rPr lang="en-GB" sz="2000" dirty="0" err="1">
                <a:ea typeface="Times New Roman" panose="02020603050405020304" pitchFamily="18" charset="0"/>
              </a:rPr>
              <a:t>Maes</a:t>
            </a:r>
            <a:r>
              <a:rPr lang="en-GB" sz="2000" dirty="0">
                <a:ea typeface="Times New Roman" panose="02020603050405020304" pitchFamily="18" charset="0"/>
              </a:rPr>
              <a:t> 1) </a:t>
            </a:r>
            <a:r>
              <a:rPr lang="en-GB" sz="2000" dirty="0" err="1">
                <a:ea typeface="Times New Roman" panose="02020603050405020304" pitchFamily="18" charset="0"/>
              </a:rPr>
              <a:t>yn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aml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er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mwyn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hyrwyddo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datblygiad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lles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cymdeithasol</a:t>
            </a:r>
            <a:r>
              <a:rPr lang="en-GB" sz="2000" dirty="0">
                <a:ea typeface="Times New Roman" panose="02020603050405020304" pitchFamily="18" charset="0"/>
              </a:rPr>
              <a:t>, </a:t>
            </a:r>
            <a:r>
              <a:rPr lang="en-GB" sz="2000" dirty="0" err="1">
                <a:ea typeface="Times New Roman" panose="02020603050405020304" pitchFamily="18" charset="0"/>
              </a:rPr>
              <a:t>emosiynol</a:t>
            </a:r>
            <a:r>
              <a:rPr lang="en-GB" sz="2000" dirty="0">
                <a:ea typeface="Times New Roman" panose="02020603050405020304" pitchFamily="18" charset="0"/>
              </a:rPr>
              <a:t>, </a:t>
            </a:r>
            <a:r>
              <a:rPr lang="en-GB" sz="2000" dirty="0" err="1">
                <a:ea typeface="Times New Roman" panose="02020603050405020304" pitchFamily="18" charset="0"/>
              </a:rPr>
              <a:t>meddyliol</a:t>
            </a:r>
            <a:r>
              <a:rPr lang="en-GB" sz="2000" dirty="0">
                <a:ea typeface="Times New Roman" panose="02020603050405020304" pitchFamily="18" charset="0"/>
              </a:rPr>
              <a:t> a </a:t>
            </a:r>
            <a:r>
              <a:rPr lang="en-GB" sz="2000" dirty="0" err="1">
                <a:ea typeface="Times New Roman" panose="02020603050405020304" pitchFamily="18" charset="0"/>
              </a:rPr>
              <a:t>chorfforol</a:t>
            </a:r>
            <a:r>
              <a:rPr lang="en-GB" sz="2000" dirty="0">
                <a:ea typeface="Times New Roman" panose="02020603050405020304" pitchFamily="18" charset="0"/>
              </a:rPr>
              <a:t>.</a:t>
            </a:r>
          </a:p>
          <a:p>
            <a:r>
              <a:rPr lang="en-GB" sz="2000" dirty="0">
                <a:ea typeface="Times New Roman" panose="02020603050405020304" pitchFamily="18" charset="0"/>
              </a:rPr>
              <a:t>Mae </a:t>
            </a:r>
            <a:r>
              <a:rPr lang="en-GB" sz="2000" dirty="0" err="1">
                <a:ea typeface="Times New Roman" panose="02020603050405020304" pitchFamily="18" charset="0"/>
              </a:rPr>
              <a:t>angen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cydweithio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â'r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plentyn</a:t>
            </a:r>
            <a:r>
              <a:rPr lang="en-GB" sz="2000" dirty="0">
                <a:ea typeface="Times New Roman" panose="02020603050405020304" pitchFamily="18" charset="0"/>
              </a:rPr>
              <a:t>/person </a:t>
            </a:r>
            <a:r>
              <a:rPr lang="en-GB" sz="2000" dirty="0" err="1">
                <a:ea typeface="Times New Roman" panose="02020603050405020304" pitchFamily="18" charset="0"/>
              </a:rPr>
              <a:t>ifanc</a:t>
            </a:r>
            <a:r>
              <a:rPr lang="en-GB" sz="2000" dirty="0">
                <a:ea typeface="Times New Roman" panose="02020603050405020304" pitchFamily="18" charset="0"/>
              </a:rPr>
              <a:t>, y </a:t>
            </a:r>
            <a:r>
              <a:rPr lang="en-GB" sz="2000" dirty="0" err="1">
                <a:ea typeface="Times New Roman" panose="02020603050405020304" pitchFamily="18" charset="0"/>
              </a:rPr>
              <a:t>teulu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a'r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addysgwyr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er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mwyn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sicrhau’r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defnydd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a’r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datblygiad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gora</a:t>
            </a:r>
            <a:r>
              <a:rPr lang="en-GB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</a:t>
            </a:r>
            <a:r>
              <a:rPr lang="en-GB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posib</a:t>
            </a:r>
            <a:r>
              <a:rPr lang="en-GB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yn</a:t>
            </a:r>
            <a:r>
              <a:rPr lang="en-GB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 </a:t>
            </a:r>
            <a:r>
              <a:rPr lang="en-GB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maes</a:t>
            </a:r>
            <a:r>
              <a:rPr lang="en-GB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hwn</a:t>
            </a:r>
            <a:r>
              <a:rPr lang="en-GB" sz="2000" dirty="0">
                <a:ea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4298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Pa </a:t>
            </a:r>
            <a:r>
              <a:rPr lang="en-GB" sz="2800" dirty="0" err="1"/>
              <a:t>adnoddau</a:t>
            </a:r>
            <a:r>
              <a:rPr lang="en-GB" sz="2800" dirty="0"/>
              <a:t> </a:t>
            </a:r>
            <a:r>
              <a:rPr lang="en-GB" sz="2800" dirty="0" err="1"/>
              <a:t>sydd</a:t>
            </a:r>
            <a:r>
              <a:rPr lang="en-GB" sz="2800" dirty="0"/>
              <a:t> </a:t>
            </a:r>
            <a:r>
              <a:rPr lang="en-GB" sz="2800" dirty="0" err="1"/>
              <a:t>ar</a:t>
            </a:r>
            <a:r>
              <a:rPr lang="en-GB" sz="2800" dirty="0"/>
              <a:t> </a:t>
            </a:r>
            <a:r>
              <a:rPr lang="en-GB" sz="2800" dirty="0" err="1"/>
              <a:t>gael</a:t>
            </a:r>
            <a:endParaRPr lang="en-GB" sz="3000" dirty="0">
              <a:latin typeface="Arial"/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2000" dirty="0"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Mae’r Hwb Rhannu Llyfrau sydd ag adnoddau i gefnogi darparu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CFVI ar gael gan yr RNIB (Allanol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endParaRPr lang="en-GB" sz="2000" dirty="0">
              <a:latin typeface="Arial"/>
              <a:ea typeface="Times New Roman" panose="02020603050405020304" pitchFamily="18" charset="0"/>
              <a:cs typeface="Arial"/>
            </a:endParaRP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Yn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benodol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berthnasol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i’r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maes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hwn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mae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categori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>
                <a:solidFill>
                  <a:schemeClr val="bg2">
                    <a:lumMod val="10000"/>
                  </a:schemeClr>
                </a:solidFill>
                <a:latin typeface="Arial"/>
                <a:ea typeface="Calibri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Iechyd: Lles Cymdeithasol, Emosiynol, Meddyliol a Chorfforol</a:t>
            </a:r>
            <a:r>
              <a:rPr lang="en-GB" sz="2000" dirty="0">
                <a:latin typeface="Arial"/>
                <a:ea typeface="Calibri"/>
                <a:cs typeface="Arial"/>
              </a:rPr>
              <a:t> </a:t>
            </a:r>
            <a:r>
              <a:rPr lang="en-GB" sz="2000" dirty="0" err="1">
                <a:solidFill>
                  <a:schemeClr val="bg2">
                    <a:lumMod val="10000"/>
                  </a:schemeClr>
                </a:solidFill>
                <a:latin typeface="Arial"/>
                <a:ea typeface="Calibri" panose="020F0502020204030204" pitchFamily="34" charset="0"/>
                <a:cs typeface="Arial"/>
              </a:rPr>
              <a:t>Hwb</a:t>
            </a:r>
            <a:r>
              <a:rPr lang="en-GB" sz="2000" dirty="0">
                <a:solidFill>
                  <a:schemeClr val="bg2">
                    <a:lumMod val="10000"/>
                  </a:schemeClr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solidFill>
                  <a:schemeClr val="bg2">
                    <a:lumMod val="10000"/>
                  </a:schemeClr>
                </a:solidFill>
                <a:latin typeface="Arial"/>
                <a:ea typeface="Calibri" panose="020F0502020204030204" pitchFamily="34" charset="0"/>
                <a:cs typeface="Arial"/>
              </a:rPr>
              <a:t>Adnoddau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CFVI </a:t>
            </a:r>
            <a:r>
              <a:rPr lang="en-GB" sz="2000" dirty="0">
                <a:ea typeface="Times New Roman" panose="02020603050405020304" pitchFamily="18" charset="0"/>
                <a:cs typeface="Arial"/>
              </a:rPr>
              <a:t> </a:t>
            </a:r>
            <a:endParaRPr lang="en-GB" sz="2000" dirty="0"/>
          </a:p>
          <a:p>
            <a:pPr marL="342900" indent="-342900">
              <a:lnSpc>
                <a:spcPct val="150000"/>
              </a:lnSpc>
              <a:buFont typeface="Symbol,Sans-Serif" panose="05050102010706020507" pitchFamily="18" charset="2"/>
              <a:buChar char=""/>
            </a:pP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Mae’r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CFVI </a:t>
            </a: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darparu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rhestr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ddulliau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ymyrraeth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wedi’i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thargedu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: 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Fframwaith Cwricwlwm ar gyfer Plant a Phobl Ifanc â Nam ar eu Golwg | Yr RNIB</a:t>
            </a:r>
            <a:endParaRPr lang="en-GB" sz="2000" dirty="0">
              <a:ea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2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en-GB" sz="2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41776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 err="1"/>
              <a:t>Cyfeiriadau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1314" y="1544910"/>
            <a:ext cx="877824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GB" sz="2000" dirty="0">
                <a:effectLst/>
                <a:latin typeface="Arial"/>
                <a:ea typeface="Arial" panose="020B0604020202020204" pitchFamily="34" charset="0"/>
                <a:cs typeface="Arial"/>
              </a:rPr>
              <a:t>Hewett, R., Douglas, G., McLinden, M., James, L., Brydon, G., Chattaway, </a:t>
            </a:r>
            <a:r>
              <a:rPr lang="en-GB" sz="2000" dirty="0" err="1">
                <a:effectLst/>
                <a:latin typeface="Arial"/>
                <a:ea typeface="Arial" panose="020B0604020202020204" pitchFamily="34" charset="0"/>
                <a:cs typeface="Arial"/>
              </a:rPr>
              <a:t>T.,Cobb</a:t>
            </a:r>
            <a:r>
              <a:rPr lang="en-GB" sz="2000" dirty="0">
                <a:effectLst/>
                <a:latin typeface="Arial"/>
                <a:ea typeface="Arial" panose="020B0604020202020204" pitchFamily="34" charset="0"/>
                <a:cs typeface="Arial"/>
              </a:rPr>
              <a:t>, R., Keil, S., Raisanen, S., Sutherland, C., Taylor, J., (2022) </a:t>
            </a:r>
            <a:r>
              <a:rPr lang="en-GB" sz="2000" b="1" dirty="0">
                <a:effectLst/>
                <a:latin typeface="Arial"/>
                <a:ea typeface="Arial" panose="020B0604020202020204" pitchFamily="34" charset="0"/>
                <a:cs typeface="Arial"/>
              </a:rPr>
              <a:t>Curriculum</a:t>
            </a:r>
            <a:r>
              <a:rPr lang="en-GB" sz="2000" b="1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b="1" dirty="0">
                <a:effectLst/>
                <a:latin typeface="Arial"/>
                <a:ea typeface="Arial" panose="020B0604020202020204" pitchFamily="34" charset="0"/>
                <a:cs typeface="Arial"/>
              </a:rPr>
              <a:t>Framework for Children and young People with Vision Impairment[CFVI]:</a:t>
            </a:r>
            <a:r>
              <a:rPr lang="en-GB" sz="2000" b="1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b="1" dirty="0">
                <a:effectLst/>
                <a:latin typeface="Arial"/>
                <a:ea typeface="Arial" panose="020B0604020202020204" pitchFamily="34" charset="0"/>
                <a:cs typeface="Arial"/>
              </a:rPr>
              <a:t>Defining specialist skills development and best practice support to promote</a:t>
            </a:r>
            <a:r>
              <a:rPr lang="en-GB" sz="2000" b="1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b="1" dirty="0">
                <a:effectLst/>
                <a:latin typeface="Arial"/>
                <a:ea typeface="Arial" panose="020B0604020202020204" pitchFamily="34" charset="0"/>
                <a:cs typeface="Arial"/>
              </a:rPr>
              <a:t>equity, inclusion and personal agency.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Yr</a:t>
            </a:r>
            <a:r>
              <a:rPr lang="en-GB" sz="2000">
                <a:latin typeface="Arial"/>
                <a:ea typeface="Arial" panose="020B0604020202020204" pitchFamily="34" charset="0"/>
                <a:cs typeface="Arial"/>
              </a:rPr>
              <a:t> RNIB</a:t>
            </a:r>
            <a:endParaRPr lang="en-GB" sz="2000">
              <a:latin typeface="Arial"/>
              <a:ea typeface="Times New Roman" panose="02020603050405020304" pitchFamily="18" charset="0"/>
              <a:cs typeface="Arial"/>
            </a:endParaRPr>
          </a:p>
          <a:p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374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"/>
          <p:cNvSpPr txBox="1">
            <a:spLocks noGrp="1"/>
          </p:cNvSpPr>
          <p:nvPr>
            <p:ph type="title"/>
          </p:nvPr>
        </p:nvSpPr>
        <p:spPr>
          <a:xfrm>
            <a:off x="1214151" y="994869"/>
            <a:ext cx="5782521" cy="78622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Autofit/>
          </a:bodyPr>
          <a:lstStyle/>
          <a:p>
            <a:r>
              <a:rPr lang="en-GB" sz="3000" dirty="0" err="1"/>
              <a:t>Partneriaid</a:t>
            </a:r>
            <a:r>
              <a:rPr lang="en-GB" sz="3000" dirty="0"/>
              <a:t> y </a:t>
            </a:r>
            <a:r>
              <a:rPr lang="en-GB" sz="3000" dirty="0" err="1"/>
              <a:t>Prosiect</a:t>
            </a:r>
            <a:endParaRPr lang="en-US" sz="3000" dirty="0">
              <a:latin typeface="Arial"/>
              <a:cs typeface="Arial"/>
            </a:endParaRPr>
          </a:p>
        </p:txBody>
      </p:sp>
      <p:sp>
        <p:nvSpPr>
          <p:cNvPr id="66" name="Google Shape;66;p2"/>
          <p:cNvSpPr txBox="1">
            <a:spLocks noGrp="1"/>
          </p:cNvSpPr>
          <p:nvPr>
            <p:ph type="body" idx="1"/>
          </p:nvPr>
        </p:nvSpPr>
        <p:spPr>
          <a:xfrm>
            <a:off x="972541" y="1852825"/>
            <a:ext cx="9074989" cy="287506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GB" sz="2000" dirty="0">
                <a:ea typeface="Arial"/>
                <a:cs typeface="Arial"/>
                <a:sym typeface="Arial"/>
              </a:rPr>
              <a:t>Mae 4 </a:t>
            </a:r>
            <a:r>
              <a:rPr lang="en-GB" sz="2000" dirty="0" err="1">
                <a:ea typeface="Arial"/>
                <a:cs typeface="Arial"/>
                <a:sym typeface="Arial"/>
              </a:rPr>
              <a:t>sefydliad</a:t>
            </a:r>
            <a:r>
              <a:rPr lang="en-GB" sz="2000" dirty="0">
                <a:ea typeface="Arial"/>
                <a:cs typeface="Arial"/>
                <a:sym typeface="Arial"/>
              </a:rPr>
              <a:t> partner </a:t>
            </a:r>
            <a:r>
              <a:rPr lang="en-GB" sz="2000" dirty="0" err="1">
                <a:ea typeface="Arial"/>
                <a:cs typeface="Arial"/>
                <a:sym typeface="Arial"/>
              </a:rPr>
              <a:t>yn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rhan</a:t>
            </a:r>
            <a:r>
              <a:rPr lang="en-GB" sz="2000" dirty="0">
                <a:ea typeface="Arial"/>
                <a:cs typeface="Arial"/>
                <a:sym typeface="Arial"/>
              </a:rPr>
              <a:t> o </a:t>
            </a:r>
            <a:r>
              <a:rPr lang="en-GB" sz="2000" dirty="0" err="1">
                <a:ea typeface="Arial"/>
                <a:cs typeface="Arial"/>
                <a:sym typeface="Arial"/>
              </a:rPr>
              <a:t>brosiect</a:t>
            </a:r>
            <a:r>
              <a:rPr lang="en-GB" sz="2000" dirty="0">
                <a:ea typeface="Arial"/>
                <a:cs typeface="Arial"/>
                <a:sym typeface="Arial"/>
              </a:rPr>
              <a:t> y CFVI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. </a:t>
            </a:r>
            <a:endParaRPr lang="en-GB" sz="2000" dirty="0">
              <a:latin typeface="Arial"/>
              <a:ea typeface="Arial"/>
              <a:cs typeface="Arial"/>
            </a:endParaRPr>
          </a:p>
          <a:p>
            <a:pPr marL="0" indent="0" algn="just">
              <a:spcBef>
                <a:spcPts val="0"/>
              </a:spcBef>
            </a:pPr>
            <a:endParaRPr lang="en-GB" sz="2000" dirty="0"/>
          </a:p>
          <a:p>
            <a:pPr marL="0" indent="0" algn="just">
              <a:spcBef>
                <a:spcPts val="0"/>
              </a:spcBef>
            </a:pPr>
            <a:endParaRPr lang="en-GB" sz="2000" dirty="0">
              <a:latin typeface="Arial"/>
              <a:ea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 err="1">
                <a:ea typeface="Arial"/>
                <a:cs typeface="Arial"/>
                <a:sym typeface="Arial"/>
              </a:rPr>
              <a:t>Arweiniwyd</a:t>
            </a:r>
            <a:r>
              <a:rPr lang="en-GB" sz="2000" dirty="0">
                <a:ea typeface="Arial"/>
                <a:cs typeface="Arial"/>
                <a:sym typeface="Arial"/>
              </a:rPr>
              <a:t> y </a:t>
            </a:r>
            <a:r>
              <a:rPr lang="en-GB" sz="2000" dirty="0" err="1">
                <a:ea typeface="Arial"/>
                <a:cs typeface="Arial"/>
                <a:sym typeface="Arial"/>
              </a:rPr>
              <a:t>gwaith</a:t>
            </a:r>
            <a:r>
              <a:rPr lang="en-GB" sz="2000" dirty="0">
                <a:ea typeface="Arial"/>
                <a:cs typeface="Arial"/>
                <a:sym typeface="Arial"/>
              </a:rPr>
              <a:t> o </a:t>
            </a:r>
            <a:r>
              <a:rPr lang="en-GB" sz="2000" dirty="0" err="1">
                <a:ea typeface="Arial"/>
                <a:cs typeface="Arial"/>
                <a:sym typeface="Arial"/>
              </a:rPr>
              <a:t>gynhyrchu’r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deunyddiau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hyfforddi</a:t>
            </a:r>
            <a:r>
              <a:rPr lang="en-GB" sz="2000" dirty="0">
                <a:ea typeface="Arial"/>
                <a:cs typeface="Arial"/>
                <a:sym typeface="Arial"/>
              </a:rPr>
              <a:t> / </a:t>
            </a:r>
            <a:r>
              <a:rPr lang="en-GB" sz="2000" dirty="0" err="1">
                <a:ea typeface="Arial"/>
                <a:cs typeface="Arial"/>
                <a:sym typeface="Arial"/>
              </a:rPr>
              <a:t>datblygiad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proffesiynol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parhaus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hyn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gan</a:t>
            </a:r>
            <a:r>
              <a:rPr lang="en-GB" sz="2000" dirty="0">
                <a:ea typeface="Arial"/>
                <a:cs typeface="Arial"/>
                <a:sym typeface="Arial"/>
              </a:rPr>
              <a:t> VIEW (</a:t>
            </a:r>
            <a:r>
              <a:rPr lang="en-GB" sz="2000" dirty="0" err="1">
                <a:ea typeface="Arial"/>
                <a:cs typeface="Arial"/>
                <a:sym typeface="Arial"/>
              </a:rPr>
              <a:t>Cymdeithas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Broffesiynol</a:t>
            </a:r>
            <a:r>
              <a:rPr lang="en-GB" sz="2000" dirty="0">
                <a:ea typeface="Arial"/>
                <a:cs typeface="Arial"/>
                <a:sym typeface="Arial"/>
              </a:rPr>
              <a:t> y </a:t>
            </a:r>
            <a:r>
              <a:rPr lang="en-GB" sz="2000" dirty="0" err="1">
                <a:ea typeface="Arial"/>
                <a:cs typeface="Arial"/>
                <a:sym typeface="Arial"/>
              </a:rPr>
              <a:t>Gweithlu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Addysg</a:t>
            </a:r>
            <a:r>
              <a:rPr lang="en-GB" sz="2000" dirty="0">
                <a:ea typeface="Arial"/>
                <a:cs typeface="Arial"/>
                <a:sym typeface="Arial"/>
              </a:rPr>
              <a:t> Nam </a:t>
            </a:r>
            <a:r>
              <a:rPr lang="en-GB" sz="2000" dirty="0" err="1">
                <a:ea typeface="Arial"/>
                <a:cs typeface="Arial"/>
                <a:sym typeface="Arial"/>
              </a:rPr>
              <a:t>ar</a:t>
            </a:r>
            <a:r>
              <a:rPr lang="en-GB" sz="2000" dirty="0">
                <a:ea typeface="Arial"/>
                <a:cs typeface="Arial"/>
                <a:sym typeface="Arial"/>
              </a:rPr>
              <a:t> y </a:t>
            </a:r>
            <a:r>
              <a:rPr lang="en-GB" sz="2000" dirty="0" err="1">
                <a:ea typeface="Arial"/>
                <a:cs typeface="Arial"/>
                <a:sym typeface="Arial"/>
              </a:rPr>
              <a:t>Golwg</a:t>
            </a:r>
            <a:r>
              <a:rPr lang="en-GB" sz="2000" dirty="0">
                <a:ea typeface="Arial"/>
                <a:cs typeface="Arial"/>
                <a:sym typeface="Arial"/>
              </a:rPr>
              <a:t>), </a:t>
            </a:r>
            <a:r>
              <a:rPr lang="en-GB" sz="2000" dirty="0" err="1">
                <a:ea typeface="Arial"/>
                <a:cs typeface="Arial"/>
                <a:sym typeface="Arial"/>
              </a:rPr>
              <a:t>ar</a:t>
            </a:r>
            <a:r>
              <a:rPr lang="en-GB" sz="2000" dirty="0">
                <a:ea typeface="Arial"/>
                <a:cs typeface="Arial"/>
                <a:sym typeface="Arial"/>
              </a:rPr>
              <a:t> y </a:t>
            </a:r>
            <a:r>
              <a:rPr lang="en-GB" sz="2000" dirty="0" err="1">
                <a:ea typeface="Arial"/>
                <a:cs typeface="Arial"/>
                <a:sym typeface="Arial"/>
              </a:rPr>
              <a:t>cyd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â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grŵp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ymgynghori</a:t>
            </a:r>
            <a:r>
              <a:rPr lang="en-GB" sz="2000" dirty="0">
                <a:ea typeface="Arial"/>
                <a:cs typeface="Arial"/>
                <a:sym typeface="Arial"/>
              </a:rPr>
              <a:t> o </a:t>
            </a:r>
            <a:r>
              <a:rPr lang="en-GB" sz="2000" dirty="0" err="1">
                <a:ea typeface="Arial"/>
                <a:cs typeface="Arial"/>
                <a:sym typeface="Arial"/>
              </a:rPr>
              <a:t>randdeiliaid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sy’n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gweithio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ym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maes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Addysg</a:t>
            </a:r>
            <a:r>
              <a:rPr lang="en-GB" sz="2000" dirty="0">
                <a:ea typeface="Arial"/>
                <a:cs typeface="Arial"/>
                <a:sym typeface="Arial"/>
              </a:rPr>
              <a:t> Nam </a:t>
            </a:r>
            <a:r>
              <a:rPr lang="en-GB" sz="2000" dirty="0" err="1">
                <a:ea typeface="Arial"/>
                <a:cs typeface="Arial"/>
                <a:sym typeface="Arial"/>
              </a:rPr>
              <a:t>ar</a:t>
            </a:r>
            <a:r>
              <a:rPr lang="en-GB" sz="2000" dirty="0">
                <a:ea typeface="Arial"/>
                <a:cs typeface="Arial"/>
                <a:sym typeface="Arial"/>
              </a:rPr>
              <a:t> y </a:t>
            </a:r>
            <a:r>
              <a:rPr lang="en-GB" sz="2000" dirty="0" err="1">
                <a:ea typeface="Arial"/>
                <a:cs typeface="Arial"/>
                <a:sym typeface="Arial"/>
              </a:rPr>
              <a:t>Golwg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. </a:t>
            </a:r>
            <a:endParaRPr lang="en-GB" sz="2000" dirty="0"/>
          </a:p>
          <a:p>
            <a:pPr>
              <a:spcBef>
                <a:spcPts val="0"/>
              </a:spcBef>
            </a:pPr>
            <a:endParaRPr dirty="0"/>
          </a:p>
        </p:txBody>
      </p:sp>
      <p:pic>
        <p:nvPicPr>
          <p:cNvPr id="3" name="Picture 2" descr="Logo of VIEW">
            <a:extLst>
              <a:ext uri="{FF2B5EF4-FFF2-40B4-BE49-F238E27FC236}">
                <a16:creationId xmlns:a16="http://schemas.microsoft.com/office/drawing/2014/main" id="{EC4A62C5-74B2-56EE-33A2-FE3B7EBAC7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521" y="5618746"/>
            <a:ext cx="1885603" cy="1099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University of Birmingham, VICTAR Logo&#10;">
            <a:extLst>
              <a:ext uri="{FF2B5EF4-FFF2-40B4-BE49-F238E27FC236}">
                <a16:creationId xmlns:a16="http://schemas.microsoft.com/office/drawing/2014/main" id="{FAA561CA-38C9-FB71-795D-31342290EAA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124" y="5565747"/>
            <a:ext cx="3842391" cy="1099935"/>
          </a:xfrm>
          <a:prstGeom prst="rect">
            <a:avLst/>
          </a:prstGeom>
          <a:noFill/>
        </p:spPr>
      </p:pic>
      <p:pic>
        <p:nvPicPr>
          <p:cNvPr id="7" name="Picture 6" descr="Logo of Thomas Pocklington Trust&#10;">
            <a:extLst>
              <a:ext uri="{FF2B5EF4-FFF2-40B4-BE49-F238E27FC236}">
                <a16:creationId xmlns:a16="http://schemas.microsoft.com/office/drawing/2014/main" id="{BCAE5A95-1065-4DB0-490B-7A52B324997E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2915" y="5618746"/>
            <a:ext cx="1295485" cy="9117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5C4CD-D4FD-868F-7229-52045A8C332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245793" y="394423"/>
            <a:ext cx="10065925" cy="153888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3200" dirty="0" err="1">
                <a:latin typeface="Arial"/>
                <a:cs typeface="Arial"/>
              </a:rPr>
              <a:t>Fframwaith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Cwricwlwm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ar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gyfer</a:t>
            </a:r>
            <a:r>
              <a:rPr lang="en-GB" sz="3200" dirty="0">
                <a:latin typeface="Arial"/>
                <a:cs typeface="Arial"/>
              </a:rPr>
              <a:t> Plant a </a:t>
            </a:r>
            <a:r>
              <a:rPr lang="en-GB" sz="3200" dirty="0" err="1">
                <a:latin typeface="Arial"/>
                <a:cs typeface="Arial"/>
              </a:rPr>
              <a:t>Phobl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Ifanc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â</a:t>
            </a:r>
            <a:r>
              <a:rPr lang="en-GB" sz="3200" dirty="0">
                <a:latin typeface="Arial"/>
                <a:cs typeface="Arial"/>
              </a:rPr>
              <a:t> Nam </a:t>
            </a:r>
            <a:r>
              <a:rPr lang="en-GB" sz="3200" dirty="0" err="1">
                <a:latin typeface="Arial"/>
                <a:cs typeface="Arial"/>
              </a:rPr>
              <a:t>ar</a:t>
            </a:r>
            <a:r>
              <a:rPr lang="en-GB" sz="3200" dirty="0">
                <a:latin typeface="Arial"/>
                <a:cs typeface="Arial"/>
              </a:rPr>
              <a:t> y </a:t>
            </a:r>
            <a:r>
              <a:rPr lang="en-GB" sz="3200" dirty="0" err="1">
                <a:latin typeface="Arial"/>
                <a:cs typeface="Arial"/>
              </a:rPr>
              <a:t>Golwg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/>
              <a:t>(2022, t.15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lt"/>
                <a:cs typeface="+mn-lt"/>
              </a:rPr>
              <a:t>) 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</p:txBody>
      </p:sp>
      <p:pic>
        <p:nvPicPr>
          <p:cNvPr id="7" name="Picture 6" descr="This slide is a generic slide providing an illustration of the 11 areas of the CFVI, located around the ‘active child/young person’ and with the area of focus - Health: Social, Emotional, Mental &amp; Physical Wellbeing - highlighted in pink.">
            <a:extLst>
              <a:ext uri="{FF2B5EF4-FFF2-40B4-BE49-F238E27FC236}">
                <a16:creationId xmlns:a16="http://schemas.microsoft.com/office/drawing/2014/main" id="{992B8067-6F2F-A8C7-DC03-7AB372B4C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6724" y="1434284"/>
            <a:ext cx="6397957" cy="4852578"/>
          </a:xfrm>
          <a:prstGeom prst="rect">
            <a:avLst/>
          </a:prstGeom>
        </p:spPr>
      </p:pic>
      <p:pic>
        <p:nvPicPr>
          <p:cNvPr id="15" name="Picture 14" descr="This shows the area of focus: Health: Social, Emotional, Mental and Physical Wellbeing, highlighted in pink.">
            <a:extLst>
              <a:ext uri="{FF2B5EF4-FFF2-40B4-BE49-F238E27FC236}">
                <a16:creationId xmlns:a16="http://schemas.microsoft.com/office/drawing/2014/main" id="{20B126F5-20CE-11AF-7FE8-F874F77751FF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20000"/>
          </a:blip>
          <a:stretch>
            <a:fillRect/>
          </a:stretch>
        </p:blipFill>
        <p:spPr>
          <a:xfrm>
            <a:off x="2409382" y="4083167"/>
            <a:ext cx="1110107" cy="923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999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B00C3-789B-B656-4AAE-6B43BBD15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 err="1"/>
              <a:t>Amcanion</a:t>
            </a:r>
            <a:r>
              <a:rPr lang="en-GB" sz="3000" dirty="0"/>
              <a:t> </a:t>
            </a:r>
            <a:r>
              <a:rPr lang="en-GB" sz="3000" dirty="0" err="1"/>
              <a:t>Hyfforddi</a:t>
            </a:r>
            <a:r>
              <a:rPr lang="en-GB" sz="3000" dirty="0"/>
              <a:t> </a:t>
            </a:r>
            <a:r>
              <a:rPr lang="en-GB" sz="3000" dirty="0">
                <a:latin typeface="Arial"/>
                <a:cs typeface="Arial"/>
              </a:rPr>
              <a:t>(1)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C03E8-EBA3-BDBE-0065-18A8A57F2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3970" y="1855121"/>
            <a:ext cx="10304060" cy="480693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2000" dirty="0" err="1">
                <a:cs typeface="Arial"/>
              </a:rPr>
              <a:t>Dyma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amcanion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yr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adnodd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hyfforddi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hwn</a:t>
            </a:r>
            <a:r>
              <a:rPr lang="en-GB" sz="2000" dirty="0">
                <a:cs typeface="Arial"/>
              </a:rPr>
              <a:t>: </a:t>
            </a: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Darparu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cyflwyniad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i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Faes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9</a:t>
            </a:r>
            <a:r>
              <a:rPr lang="en-GB" sz="2000" dirty="0">
                <a:cs typeface="Arial"/>
              </a:rPr>
              <a:t> y CFVI: </a:t>
            </a:r>
            <a:r>
              <a:rPr lang="en-GB" sz="2000" dirty="0" err="1">
                <a:cs typeface="Arial"/>
              </a:rPr>
              <a:t>Iechyd</a:t>
            </a:r>
            <a:r>
              <a:rPr lang="en-GB" sz="2000" dirty="0">
                <a:cs typeface="Arial"/>
              </a:rPr>
              <a:t> - </a:t>
            </a:r>
            <a:r>
              <a:rPr lang="en-GB" sz="2000" dirty="0" err="1">
                <a:cs typeface="Arial"/>
              </a:rPr>
              <a:t>Lles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Cymdeithasol</a:t>
            </a:r>
            <a:r>
              <a:rPr lang="en-GB" sz="2000" dirty="0">
                <a:cs typeface="Arial"/>
              </a:rPr>
              <a:t>, </a:t>
            </a:r>
            <a:r>
              <a:rPr lang="en-GB" sz="2000" dirty="0" err="1">
                <a:cs typeface="Arial"/>
              </a:rPr>
              <a:t>Emosiynol</a:t>
            </a:r>
            <a:r>
              <a:rPr lang="en-GB" sz="2000" dirty="0">
                <a:cs typeface="Arial"/>
              </a:rPr>
              <a:t>, </a:t>
            </a:r>
            <a:r>
              <a:rPr lang="en-GB" sz="2000" dirty="0" err="1">
                <a:cs typeface="Arial"/>
              </a:rPr>
              <a:t>Meddyliol</a:t>
            </a:r>
            <a:r>
              <a:rPr lang="en-GB" sz="2000" dirty="0">
                <a:cs typeface="Arial"/>
              </a:rPr>
              <a:t> a </a:t>
            </a:r>
            <a:r>
              <a:rPr lang="en-GB" sz="2000" dirty="0" err="1">
                <a:cs typeface="Arial"/>
              </a:rPr>
              <a:t>Chorfforol</a:t>
            </a:r>
            <a:r>
              <a:rPr lang="en-GB" sz="2000" dirty="0">
                <a:cs typeface="Arial"/>
              </a:rPr>
              <a:t>.</a:t>
            </a:r>
          </a:p>
          <a:p>
            <a:pPr marL="342900" indent="-342900" fontAlgn="base">
              <a:buFont typeface="Symbol" panose="05050102010706020507" pitchFamily="18" charset="2"/>
              <a:buChar char=""/>
            </a:pPr>
            <a:r>
              <a:rPr lang="en-GB" sz="2000" dirty="0" err="1">
                <a:cs typeface="Arial"/>
              </a:rPr>
              <a:t>Archwilio</a:t>
            </a:r>
            <a:r>
              <a:rPr lang="en-GB" sz="2000" dirty="0">
                <a:cs typeface="Arial"/>
              </a:rPr>
              <a:t> pam </a:t>
            </a:r>
            <a:r>
              <a:rPr lang="en-GB" sz="2000" dirty="0" err="1">
                <a:cs typeface="Arial"/>
              </a:rPr>
              <a:t>mae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ffocws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ar</a:t>
            </a:r>
            <a:r>
              <a:rPr lang="en-GB" sz="2000" dirty="0">
                <a:cs typeface="Arial"/>
              </a:rPr>
              <a:t> y </a:t>
            </a:r>
            <a:r>
              <a:rPr lang="en-GB" sz="2000" dirty="0" err="1">
                <a:cs typeface="Arial"/>
              </a:rPr>
              <a:t>maes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hwn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yn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bwysig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i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ddysgwyr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sydd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â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nam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ar</a:t>
            </a:r>
            <a:r>
              <a:rPr lang="en-GB" sz="2000" dirty="0">
                <a:cs typeface="Arial"/>
              </a:rPr>
              <a:t> y </a:t>
            </a:r>
            <a:r>
              <a:rPr lang="en-GB" sz="2000" dirty="0" err="1">
                <a:cs typeface="Arial"/>
              </a:rPr>
              <a:t>golwg</a:t>
            </a:r>
            <a:r>
              <a:rPr lang="en-GB" sz="2000" dirty="0">
                <a:cs typeface="Arial"/>
              </a:rPr>
              <a:t>. </a:t>
            </a: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en-GB" sz="2000" dirty="0" err="1">
                <a:cs typeface="Arial"/>
              </a:rPr>
              <a:t>Edrych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ar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enghreifftiau</a:t>
            </a:r>
            <a:r>
              <a:rPr lang="en-GB" sz="2000" dirty="0">
                <a:cs typeface="Arial"/>
              </a:rPr>
              <a:t> o </a:t>
            </a:r>
            <a:r>
              <a:rPr lang="en-GB" sz="2000" dirty="0" err="1">
                <a:cs typeface="Arial"/>
              </a:rPr>
              <a:t>rwystrau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posibl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i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sicrhau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canlyniadau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cadarnhaol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ar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gyfer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dysgwyr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sydd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â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nam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ar</a:t>
            </a:r>
            <a:r>
              <a:rPr lang="en-GB" sz="2000" dirty="0">
                <a:cs typeface="Arial"/>
              </a:rPr>
              <a:t> y </a:t>
            </a:r>
            <a:r>
              <a:rPr lang="en-GB" sz="2000" dirty="0" err="1">
                <a:cs typeface="Arial"/>
              </a:rPr>
              <a:t>golwg</a:t>
            </a:r>
            <a:r>
              <a:rPr lang="en-GB" sz="2000" dirty="0">
                <a:cs typeface="Arial"/>
              </a:rPr>
              <a:t> a </a:t>
            </a:r>
            <a:r>
              <a:rPr lang="en-GB" sz="2000" dirty="0" err="1">
                <a:cs typeface="Arial"/>
              </a:rPr>
              <a:t>sut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gallwn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weithio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ar</a:t>
            </a:r>
            <a:r>
              <a:rPr lang="en-GB" sz="2000" dirty="0">
                <a:cs typeface="Arial"/>
              </a:rPr>
              <a:t> y </a:t>
            </a:r>
            <a:r>
              <a:rPr lang="en-GB" sz="2000" dirty="0" err="1">
                <a:cs typeface="Arial"/>
              </a:rPr>
              <a:t>cyd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i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gyflawni’r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rhain</a:t>
            </a:r>
            <a:r>
              <a:rPr lang="en-GB" sz="2000" dirty="0">
                <a:cs typeface="Arial"/>
              </a:rPr>
              <a:t>.</a:t>
            </a: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en-GB" sz="2000" dirty="0" err="1">
                <a:cs typeface="Arial"/>
              </a:rPr>
              <a:t>Rhannu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dulliau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ymyrraeth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wedi’i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thargedu</a:t>
            </a:r>
            <a:r>
              <a:rPr lang="en-GB" sz="2000" dirty="0">
                <a:cs typeface="Arial"/>
              </a:rPr>
              <a:t> y </a:t>
            </a:r>
            <a:r>
              <a:rPr lang="en-GB" sz="2000" dirty="0" err="1">
                <a:cs typeface="Arial"/>
              </a:rPr>
              <a:t>gallwn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ni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i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gyd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eu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defnyddio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er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mwyn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helpu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i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leihau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rhwystrau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posibl</a:t>
            </a:r>
            <a:r>
              <a:rPr lang="en-GB" sz="2000" dirty="0">
                <a:cs typeface="Arial"/>
              </a:rPr>
              <a:t>. </a:t>
            </a: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en-GB" sz="2000" dirty="0" err="1">
                <a:cs typeface="Arial"/>
              </a:rPr>
              <a:t>Darparu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dolenni</a:t>
            </a:r>
            <a:r>
              <a:rPr lang="en-GB" sz="2000" dirty="0">
                <a:cs typeface="Arial"/>
              </a:rPr>
              <a:t> at </a:t>
            </a:r>
            <a:r>
              <a:rPr lang="en-GB" sz="2000" dirty="0" err="1">
                <a:cs typeface="Arial"/>
              </a:rPr>
              <a:t>adnoddau</a:t>
            </a:r>
            <a:r>
              <a:rPr lang="en-GB" sz="2000" dirty="0">
                <a:cs typeface="Arial"/>
              </a:rPr>
              <a:t>/</a:t>
            </a:r>
            <a:r>
              <a:rPr lang="en-GB" sz="2000" dirty="0" err="1">
                <a:cs typeface="Arial"/>
              </a:rPr>
              <a:t>gwefannau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defnyddiol</a:t>
            </a:r>
            <a:r>
              <a:rPr lang="en-GB" sz="2000" dirty="0">
                <a:cs typeface="Arial"/>
              </a:rPr>
              <a:t>. </a:t>
            </a:r>
          </a:p>
          <a:p>
            <a:pPr marL="0" indent="0">
              <a:buNone/>
            </a:pPr>
            <a:br>
              <a:rPr lang="en-GB" sz="2000" dirty="0">
                <a:effectLst/>
                <a:latin typeface="+mn-lt"/>
              </a:rPr>
            </a:br>
            <a:endParaRPr lang="en-GB" sz="2000" dirty="0">
              <a:latin typeface="+mn-lt"/>
            </a:endParaRPr>
          </a:p>
          <a:p>
            <a:endParaRPr lang="en-GB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92083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949B1-3D6F-442B-7AB8-BE33C086F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 err="1"/>
              <a:t>Amcanion</a:t>
            </a:r>
            <a:r>
              <a:rPr lang="en-GB" sz="3000" dirty="0"/>
              <a:t> </a:t>
            </a:r>
            <a:r>
              <a:rPr lang="en-GB" sz="3000" dirty="0" err="1"/>
              <a:t>Hyfforddi</a:t>
            </a:r>
            <a:r>
              <a:rPr lang="en-GB" sz="3000" dirty="0"/>
              <a:t> </a:t>
            </a:r>
            <a:r>
              <a:rPr lang="en-GB" sz="3000" dirty="0">
                <a:latin typeface="Arial"/>
                <a:cs typeface="Arial"/>
              </a:rPr>
              <a:t>(2)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FEBBB-19F8-D15E-B5EE-154031F5F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Sleid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y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mae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posib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ei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haddasu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os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oes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angen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(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edrychwch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ar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y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nodiadau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ar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gyfer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y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sleid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flaenorol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sy'n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rhoi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enghreifftiau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o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amcanion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hyfforddi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y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gallech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eu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hystyried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,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yn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dibynnu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 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ar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 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natur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eich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cyflwyniad</a:t>
            </a:r>
            <a:r>
              <a:rPr lang="en-GB" sz="2000" dirty="0">
                <a:latin typeface="Arial"/>
                <a:cs typeface="Arial"/>
              </a:rPr>
              <a:t>).</a:t>
            </a:r>
          </a:p>
          <a:p>
            <a:pPr marL="0" indent="0">
              <a:buNone/>
            </a:pPr>
            <a:endParaRPr lang="en-GB" sz="20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8331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>
                <a:latin typeface="Arial"/>
                <a:cs typeface="Arial"/>
              </a:rPr>
              <a:t>Am y </a:t>
            </a:r>
            <a:r>
              <a:rPr lang="en-GB" sz="3000" dirty="0" err="1">
                <a:latin typeface="Arial"/>
                <a:cs typeface="Arial"/>
              </a:rPr>
              <a:t>maes</a:t>
            </a:r>
            <a:r>
              <a:rPr lang="en-GB" sz="3000" dirty="0">
                <a:latin typeface="Arial"/>
                <a:cs typeface="Arial"/>
              </a:rPr>
              <a:t> </a:t>
            </a:r>
            <a:r>
              <a:rPr lang="en-GB" sz="3000" dirty="0" err="1">
                <a:latin typeface="Arial"/>
                <a:cs typeface="Arial"/>
              </a:rPr>
              <a:t>hwn</a:t>
            </a:r>
            <a:r>
              <a:rPr lang="en-GB" sz="3000" dirty="0">
                <a:latin typeface="Arial"/>
                <a:cs typeface="Arial"/>
              </a:rPr>
              <a:t> </a:t>
            </a:r>
            <a:br>
              <a:rPr lang="en-GB" sz="3000" dirty="0"/>
            </a:br>
            <a:endParaRPr lang="en-GB" sz="30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4494" y="1690688"/>
            <a:ext cx="9252131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marR="113030" indent="-342900"/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Mae’r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maes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hwn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o’r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fframwaith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yn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cydnabod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bod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angen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addysgu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wedi’i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dargedu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ar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blant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a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phobl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ifanc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sydd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â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nam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ar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eu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golwg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i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gefnogi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datblygiad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eu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gwydnwch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meddyliol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ac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emosiynol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mewn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byd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a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ddylai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fod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yn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gynhwysol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(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Edrychwch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hefyd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ar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CFVI: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Maes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1),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yn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ogystal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â’u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lles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meddyliol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,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emosiynol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,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cymdeithasol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a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chorfforol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.</a:t>
            </a:r>
          </a:p>
          <a:p>
            <a:pPr marL="342900" marR="113030" indent="-342900"/>
            <a:endParaRPr lang="en-GB" sz="2000" spc="-10" dirty="0">
              <a:solidFill>
                <a:srgbClr val="000000"/>
              </a:solidFill>
              <a:latin typeface="+mn-lt"/>
              <a:cs typeface="Tahoma"/>
            </a:endParaRPr>
          </a:p>
          <a:p>
            <a:pPr marL="342900" marR="113030" indent="-342900"/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Mae'r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maes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hwn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yn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bwysig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i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bob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plentyn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a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pherson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ifanc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sydd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â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nam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ar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eu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golwg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ar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draws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sbectrwm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llawn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y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cyfnodau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datblygu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a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chyfathrebu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.</a:t>
            </a:r>
          </a:p>
          <a:p>
            <a:pPr marL="342900" marR="113030" indent="-342900"/>
            <a:endParaRPr lang="en-GB" sz="2000" spc="-10" dirty="0">
              <a:solidFill>
                <a:srgbClr val="000000"/>
              </a:solidFill>
              <a:latin typeface="+mn-lt"/>
              <a:cs typeface="Tahoma"/>
            </a:endParaRPr>
          </a:p>
          <a:p>
            <a:pPr marL="342900" marR="113030" indent="-342900"/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Mae’r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maes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hwn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yn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cynnwys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gweithio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gyda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theulu’r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plentyn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/person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ifanc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,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yn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ogystal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â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darparu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cymorth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i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weithwyr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proffesiynol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i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sicrhau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bod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anghenion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y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plentyn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/person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ifanc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yn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cael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eu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 </a:t>
            </a:r>
            <a:r>
              <a:rPr lang="en-GB" sz="2000" spc="-10" dirty="0" err="1">
                <a:solidFill>
                  <a:srgbClr val="000000"/>
                </a:solidFill>
                <a:latin typeface="+mn-lt"/>
                <a:cs typeface="Tahoma"/>
              </a:rPr>
              <a:t>deall</a:t>
            </a:r>
            <a:r>
              <a:rPr lang="en-GB" sz="2000" spc="-10" dirty="0">
                <a:solidFill>
                  <a:srgbClr val="000000"/>
                </a:solidFill>
                <a:latin typeface="+mn-lt"/>
                <a:cs typeface="Tahoma"/>
              </a:rPr>
              <a:t>.</a:t>
            </a:r>
          </a:p>
          <a:p>
            <a:pPr indent="0">
              <a:lnSpc>
                <a:spcPct val="100000"/>
              </a:lnSpc>
              <a:spcAft>
                <a:spcPts val="1100"/>
              </a:spcAft>
            </a:pPr>
            <a:endParaRPr lang="en-GB" sz="2000" dirty="0">
              <a:effectLst/>
              <a:latin typeface="Ingra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952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8B44E-DAC3-7C86-90C6-6550805FB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1440" y="365125"/>
            <a:ext cx="8778240" cy="1124041"/>
          </a:xfrm>
        </p:spPr>
        <p:txBody>
          <a:bodyPr>
            <a:noAutofit/>
          </a:bodyPr>
          <a:lstStyle/>
          <a:p>
            <a:r>
              <a:rPr lang="en-GB" sz="2800" dirty="0" err="1">
                <a:latin typeface="Arial"/>
                <a:cs typeface="Arial"/>
              </a:rPr>
              <a:t>Nodi</a:t>
            </a:r>
            <a:r>
              <a:rPr lang="en-GB" sz="2800" dirty="0">
                <a:latin typeface="Arial"/>
                <a:cs typeface="Arial"/>
              </a:rPr>
              <a:t> </a:t>
            </a:r>
            <a:r>
              <a:rPr lang="en-GB" sz="2800" dirty="0" err="1">
                <a:latin typeface="Arial"/>
                <a:cs typeface="Arial"/>
              </a:rPr>
              <a:t>rhwystrau</a:t>
            </a:r>
            <a:r>
              <a:rPr lang="en-GB" sz="2800" dirty="0">
                <a:latin typeface="Arial"/>
                <a:cs typeface="Arial"/>
              </a:rPr>
              <a:t> </a:t>
            </a:r>
            <a:r>
              <a:rPr lang="en-GB" sz="2800" dirty="0" err="1">
                <a:latin typeface="Arial"/>
                <a:cs typeface="Arial"/>
              </a:rPr>
              <a:t>posibl</a:t>
            </a:r>
            <a:r>
              <a:rPr lang="en-GB" sz="2800" dirty="0">
                <a:latin typeface="Arial"/>
                <a:cs typeface="Arial"/>
              </a:rPr>
              <a:t> </a:t>
            </a:r>
            <a:r>
              <a:rPr lang="en-GB" sz="2800" dirty="0" err="1">
                <a:latin typeface="Arial"/>
                <a:cs typeface="Arial"/>
              </a:rPr>
              <a:t>i</a:t>
            </a:r>
            <a:r>
              <a:rPr lang="en-GB" sz="2800" dirty="0">
                <a:latin typeface="Arial"/>
                <a:cs typeface="Arial"/>
              </a:rPr>
              <a:t> </a:t>
            </a:r>
            <a:r>
              <a:rPr lang="en-GB" sz="2800" dirty="0" err="1">
                <a:latin typeface="Arial"/>
                <a:cs typeface="Arial"/>
              </a:rPr>
              <a:t>fynediad</a:t>
            </a:r>
            <a:r>
              <a:rPr lang="en-GB" sz="2800" dirty="0">
                <a:latin typeface="Arial"/>
                <a:cs typeface="Arial"/>
              </a:rPr>
              <a:t> </a:t>
            </a:r>
            <a:r>
              <a:rPr lang="en-GB" sz="3000" dirty="0">
                <a:latin typeface="Arial"/>
                <a:cs typeface="Arial"/>
              </a:rPr>
              <a:t>(1)</a:t>
            </a:r>
            <a:br>
              <a:rPr lang="en-GB" sz="3000" b="0" i="0" u="none" strike="noStrike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</a:br>
            <a:endParaRPr lang="en-GB" sz="3000" dirty="0">
              <a:highlight>
                <a:srgbClr val="FFFF00"/>
              </a:highlight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80884FBB-16A1-1C79-F909-B229AC3945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221766"/>
              </p:ext>
            </p:extLst>
          </p:nvPr>
        </p:nvGraphicFramePr>
        <p:xfrm>
          <a:off x="798869" y="1696064"/>
          <a:ext cx="9898357" cy="4429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4163">
                  <a:extLst>
                    <a:ext uri="{9D8B030D-6E8A-4147-A177-3AD203B41FA5}">
                      <a16:colId xmlns:a16="http://schemas.microsoft.com/office/drawing/2014/main" val="184978815"/>
                    </a:ext>
                  </a:extLst>
                </a:gridCol>
                <a:gridCol w="5954194">
                  <a:extLst>
                    <a:ext uri="{9D8B030D-6E8A-4147-A177-3AD203B41FA5}">
                      <a16:colId xmlns:a16="http://schemas.microsoft.com/office/drawing/2014/main" val="1007468663"/>
                    </a:ext>
                  </a:extLst>
                </a:gridCol>
              </a:tblGrid>
              <a:tr h="359317">
                <a:tc>
                  <a:txBody>
                    <a:bodyPr/>
                    <a:lstStyle/>
                    <a:p>
                      <a:r>
                        <a:rPr lang="en-GB" sz="1800" dirty="0" err="1"/>
                        <a:t>Sefyllfa</a:t>
                      </a:r>
                      <a:r>
                        <a:rPr lang="en-GB" sz="1800" dirty="0"/>
                        <a:t> </a:t>
                      </a:r>
                      <a:endParaRPr lang="en-GB" dirty="0"/>
                    </a:p>
                  </a:txBody>
                  <a:tcPr>
                    <a:solidFill>
                      <a:srgbClr val="E500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Beth </a:t>
                      </a:r>
                      <a:r>
                        <a:rPr lang="en-GB" dirty="0" err="1"/>
                        <a:t>mae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golwg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yn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ei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ddweud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wrth</a:t>
                      </a:r>
                      <a:r>
                        <a:rPr lang="en-GB" dirty="0"/>
                        <a:t> y </a:t>
                      </a:r>
                      <a:r>
                        <a:rPr lang="en-GB" dirty="0" err="1"/>
                        <a:t>plentyn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yn</a:t>
                      </a:r>
                      <a:r>
                        <a:rPr lang="en-GB" dirty="0"/>
                        <a:t> y </a:t>
                      </a:r>
                      <a:r>
                        <a:rPr lang="en-GB" dirty="0" err="1"/>
                        <a:t>sefyllfa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yma</a:t>
                      </a:r>
                      <a:r>
                        <a:rPr lang="en-GB" dirty="0"/>
                        <a:t>?</a:t>
                      </a:r>
                    </a:p>
                  </a:txBody>
                  <a:tcPr>
                    <a:solidFill>
                      <a:srgbClr val="E500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636063"/>
                  </a:ext>
                </a:extLst>
              </a:tr>
              <a:tr h="37893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/>
                    </a:p>
                    <a:p>
                      <a:r>
                        <a:rPr lang="en-GB" sz="2000" dirty="0"/>
                        <a:t>Mae person </a:t>
                      </a:r>
                      <a:r>
                        <a:rPr lang="en-GB" sz="2000" dirty="0" err="1"/>
                        <a:t>ifanc</a:t>
                      </a:r>
                      <a:r>
                        <a:rPr lang="en-GB" sz="2000" dirty="0"/>
                        <a:t> </a:t>
                      </a:r>
                      <a:r>
                        <a:rPr lang="en-GB" sz="2000" b="1" dirty="0" err="1"/>
                        <a:t>heb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nam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ar</a:t>
                      </a:r>
                      <a:r>
                        <a:rPr lang="en-GB" sz="2000" dirty="0"/>
                        <a:t> y </a:t>
                      </a:r>
                      <a:r>
                        <a:rPr lang="en-GB" sz="2000" dirty="0" err="1"/>
                        <a:t>golwg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cael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ei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wahodd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gan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ei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gyfoedion</a:t>
                      </a:r>
                      <a:r>
                        <a:rPr lang="en-GB" sz="2000" dirty="0"/>
                        <a:t> </a:t>
                      </a:r>
                      <a:r>
                        <a:rPr lang="en-GB" sz="2000" dirty="0" err="1"/>
                        <a:t>i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fynd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i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siop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anghyfarwydd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amser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cinio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i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brynu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cinio</a:t>
                      </a:r>
                      <a:r>
                        <a:rPr lang="en-GB" sz="2000" dirty="0"/>
                        <a:t>/</a:t>
                      </a:r>
                      <a:r>
                        <a:rPr lang="en-GB" sz="2000" dirty="0" err="1"/>
                        <a:t>byrbryd</a:t>
                      </a:r>
                      <a:r>
                        <a:rPr lang="en-GB" sz="2000" dirty="0"/>
                        <a:t>. </a:t>
                      </a:r>
                      <a:r>
                        <a:rPr lang="en-GB" sz="2000" dirty="0" err="1"/>
                        <a:t>Mae'r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plentyn</a:t>
                      </a:r>
                      <a:r>
                        <a:rPr lang="en-GB" sz="2000" dirty="0"/>
                        <a:t>/person </a:t>
                      </a:r>
                      <a:r>
                        <a:rPr lang="en-GB" sz="2000" dirty="0" err="1"/>
                        <a:t>ifanc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adnabod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rhai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o'r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cyfoedion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yma</a:t>
                      </a:r>
                      <a:r>
                        <a:rPr lang="en-GB" sz="2000" dirty="0"/>
                        <a:t>, </a:t>
                      </a:r>
                      <a:r>
                        <a:rPr lang="en-GB" sz="2000" dirty="0" err="1"/>
                        <a:t>ond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nid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rhai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eraill</a:t>
                      </a:r>
                      <a:r>
                        <a:rPr lang="en-GB" sz="2000" dirty="0"/>
                        <a:t>.</a:t>
                      </a:r>
                      <a:endParaRPr lang="en-GB" sz="1800" dirty="0"/>
                    </a:p>
                    <a:p>
                      <a:endParaRPr lang="en-GB" sz="1800" dirty="0">
                        <a:noFill/>
                      </a:endParaRPr>
                    </a:p>
                  </a:txBody>
                  <a:tcPr marL="100584" marR="10058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8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err="1"/>
                        <a:t>Cynllun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ffyrdd</a:t>
                      </a:r>
                      <a:r>
                        <a:rPr lang="en-GB" sz="2000" dirty="0"/>
                        <a:t>/</a:t>
                      </a:r>
                      <a:r>
                        <a:rPr lang="en-GB" sz="2000" dirty="0" err="1"/>
                        <a:t>strydoedd</a:t>
                      </a:r>
                      <a:r>
                        <a:rPr lang="en-GB" sz="2000" dirty="0"/>
                        <a:t>/</a:t>
                      </a:r>
                      <a:r>
                        <a:rPr lang="en-GB" sz="2000" dirty="0" err="1"/>
                        <a:t>dodrefn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stryd</a:t>
                      </a:r>
                      <a:r>
                        <a:rPr lang="en-GB" sz="2000" dirty="0"/>
                        <a:t>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err="1"/>
                        <a:t>Cynllun</a:t>
                      </a:r>
                      <a:r>
                        <a:rPr lang="en-GB" sz="2000" dirty="0"/>
                        <a:t>/</a:t>
                      </a:r>
                      <a:r>
                        <a:rPr lang="en-GB" sz="2000" dirty="0" err="1"/>
                        <a:t>mathau</a:t>
                      </a:r>
                      <a:r>
                        <a:rPr lang="en-GB" sz="2000" dirty="0"/>
                        <a:t> o </a:t>
                      </a:r>
                      <a:r>
                        <a:rPr lang="en-GB" sz="2000" dirty="0" err="1"/>
                        <a:t>nwyddau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bwyd</a:t>
                      </a:r>
                      <a:r>
                        <a:rPr lang="en-GB" sz="2000" dirty="0"/>
                        <a:t>: </a:t>
                      </a:r>
                      <a:r>
                        <a:rPr lang="en-GB" sz="2000" dirty="0" err="1"/>
                        <a:t>e.e</a:t>
                      </a:r>
                      <a:r>
                        <a:rPr lang="en-GB" sz="2000" dirty="0"/>
                        <a:t>. </a:t>
                      </a:r>
                      <a:r>
                        <a:rPr lang="en-GB" sz="2000" dirty="0" err="1"/>
                        <a:t>labeli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eil</a:t>
                      </a:r>
                      <a:r>
                        <a:rPr lang="en-GB" sz="2000" dirty="0"/>
                        <a:t>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err="1"/>
                        <a:t>Cynhwysion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mewn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byrbrydau</a:t>
                      </a:r>
                      <a:r>
                        <a:rPr lang="en-GB" sz="2000" dirty="0"/>
                        <a:t>: </a:t>
                      </a:r>
                      <a:r>
                        <a:rPr lang="en-GB" sz="2000" dirty="0" err="1"/>
                        <a:t>Llysieuol</a:t>
                      </a:r>
                      <a:r>
                        <a:rPr lang="en-GB" sz="2000" dirty="0"/>
                        <a:t>? </a:t>
                      </a:r>
                      <a:r>
                        <a:rPr lang="en-GB" sz="2000" dirty="0" err="1"/>
                        <a:t>Heb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gnau</a:t>
                      </a:r>
                      <a:r>
                        <a:rPr lang="en-GB" sz="2000" dirty="0"/>
                        <a:t>? </a:t>
                      </a:r>
                      <a:r>
                        <a:rPr lang="en-GB" sz="2000" dirty="0" err="1"/>
                        <a:t>Heb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glwten</a:t>
                      </a:r>
                      <a:r>
                        <a:rPr lang="en-GB" sz="2000" dirty="0"/>
                        <a:t>? Halal? </a:t>
                      </a:r>
                      <a:r>
                        <a:rPr lang="en-GB" sz="2000" dirty="0" err="1"/>
                        <a:t>Heb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gynnyrch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llaeth</a:t>
                      </a:r>
                      <a:r>
                        <a:rPr lang="en-GB" sz="2000" dirty="0"/>
                        <a:t>?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err="1"/>
                        <a:t>Ble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i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dalu</a:t>
                      </a:r>
                      <a:r>
                        <a:rPr lang="en-GB" sz="2000" dirty="0"/>
                        <a:t>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Beth </a:t>
                      </a:r>
                      <a:r>
                        <a:rPr lang="en-GB" sz="2000" dirty="0" err="1"/>
                        <a:t>mae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eu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cyfoedion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ei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ddewis</a:t>
                      </a:r>
                      <a:r>
                        <a:rPr lang="en-GB" sz="2000" dirty="0"/>
                        <a:t>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err="1"/>
                        <a:t>Ble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mae'r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cyfoedion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maen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nhw'n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eu</a:t>
                      </a:r>
                      <a:r>
                        <a:rPr lang="en-GB" sz="2000" dirty="0"/>
                        <a:t> “</a:t>
                      </a:r>
                      <a:r>
                        <a:rPr lang="en-GB" sz="2000" dirty="0" err="1"/>
                        <a:t>hadnabod</a:t>
                      </a:r>
                      <a:r>
                        <a:rPr lang="en-GB" sz="2000" dirty="0"/>
                        <a:t>” </a:t>
                      </a:r>
                      <a:r>
                        <a:rPr lang="en-GB" sz="2000" dirty="0" err="1"/>
                        <a:t>yn</a:t>
                      </a:r>
                      <a:r>
                        <a:rPr lang="en-GB" sz="2000" dirty="0"/>
                        <a:t> y </a:t>
                      </a:r>
                      <a:r>
                        <a:rPr lang="en-GB" sz="2000" dirty="0" err="1"/>
                        <a:t>siop</a:t>
                      </a:r>
                      <a:r>
                        <a:rPr lang="en-GB" sz="2000" dirty="0"/>
                        <a:t> a </a:t>
                      </a:r>
                      <a:r>
                        <a:rPr lang="en-GB" sz="2000" dirty="0" err="1"/>
                        <a:t>phryd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maen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nhw’n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gadael</a:t>
                      </a:r>
                      <a:r>
                        <a:rPr lang="en-GB" sz="2000" dirty="0"/>
                        <a:t>/</a:t>
                      </a:r>
                      <a:r>
                        <a:rPr lang="en-GB" sz="2000" dirty="0" err="1"/>
                        <a:t>pwy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sydd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wedi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gadael</a:t>
                      </a:r>
                      <a:r>
                        <a:rPr lang="en-GB" sz="2000" dirty="0"/>
                        <a:t>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err="1"/>
                        <a:t>Ciwiau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heb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eiriau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gan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gyfoedion</a:t>
                      </a:r>
                      <a:r>
                        <a:rPr lang="en-GB" sz="2000" dirty="0"/>
                        <a:t>.?</a:t>
                      </a:r>
                    </a:p>
                  </a:txBody>
                  <a:tcPr marL="100584" marR="10058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540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544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8B44E-DAC3-7C86-90C6-6550805FB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err="1">
                <a:latin typeface="Arial"/>
                <a:cs typeface="Arial"/>
              </a:rPr>
              <a:t>Nodi</a:t>
            </a:r>
            <a:r>
              <a:rPr lang="en-GB" sz="2800" dirty="0">
                <a:latin typeface="Arial"/>
                <a:cs typeface="Arial"/>
              </a:rPr>
              <a:t> </a:t>
            </a:r>
            <a:r>
              <a:rPr lang="en-GB" sz="2800" dirty="0" err="1">
                <a:latin typeface="Arial"/>
                <a:cs typeface="Arial"/>
              </a:rPr>
              <a:t>rhwystrau</a:t>
            </a:r>
            <a:r>
              <a:rPr lang="en-GB" sz="2800" dirty="0">
                <a:latin typeface="Arial"/>
                <a:cs typeface="Arial"/>
              </a:rPr>
              <a:t> </a:t>
            </a:r>
            <a:r>
              <a:rPr lang="en-GB" sz="2800" dirty="0" err="1">
                <a:latin typeface="Arial"/>
                <a:cs typeface="Arial"/>
              </a:rPr>
              <a:t>posibl</a:t>
            </a:r>
            <a:r>
              <a:rPr lang="en-GB" sz="2800" dirty="0">
                <a:latin typeface="Arial"/>
                <a:cs typeface="Arial"/>
              </a:rPr>
              <a:t> </a:t>
            </a:r>
            <a:r>
              <a:rPr lang="en-GB" sz="2800" dirty="0" err="1">
                <a:latin typeface="Arial"/>
                <a:cs typeface="Arial"/>
              </a:rPr>
              <a:t>i</a:t>
            </a:r>
            <a:r>
              <a:rPr lang="en-GB" sz="2800" dirty="0">
                <a:latin typeface="Arial"/>
                <a:cs typeface="Arial"/>
              </a:rPr>
              <a:t> </a:t>
            </a:r>
            <a:r>
              <a:rPr lang="en-GB" sz="2800" dirty="0" err="1">
                <a:latin typeface="Arial"/>
                <a:cs typeface="Arial"/>
              </a:rPr>
              <a:t>fynediad</a:t>
            </a:r>
            <a:r>
              <a:rPr lang="en-GB" sz="2800" dirty="0">
                <a:latin typeface="Arial"/>
                <a:cs typeface="Arial"/>
              </a:rPr>
              <a:t> </a:t>
            </a:r>
            <a:r>
              <a:rPr lang="en-GB" sz="3000" dirty="0">
                <a:latin typeface="Arial"/>
                <a:cs typeface="Arial"/>
              </a:rPr>
              <a:t>(2)</a:t>
            </a:r>
            <a:br>
              <a:rPr lang="en-GB" sz="3000" b="0" i="0" u="none" strike="noStrike" dirty="0">
                <a:effectLst/>
                <a:latin typeface="Arial" panose="020B0604020202020204" pitchFamily="34" charset="0"/>
              </a:rPr>
            </a:br>
            <a:endParaRPr lang="en-GB" sz="3200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62F667F7-ADE4-6458-7AAA-484C116ED0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1584688"/>
              </p:ext>
            </p:extLst>
          </p:nvPr>
        </p:nvGraphicFramePr>
        <p:xfrm>
          <a:off x="722415" y="1692234"/>
          <a:ext cx="8769774" cy="4498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8817">
                  <a:extLst>
                    <a:ext uri="{9D8B030D-6E8A-4147-A177-3AD203B41FA5}">
                      <a16:colId xmlns:a16="http://schemas.microsoft.com/office/drawing/2014/main" val="2784912112"/>
                    </a:ext>
                  </a:extLst>
                </a:gridCol>
                <a:gridCol w="4390957">
                  <a:extLst>
                    <a:ext uri="{9D8B030D-6E8A-4147-A177-3AD203B41FA5}">
                      <a16:colId xmlns:a16="http://schemas.microsoft.com/office/drawing/2014/main" val="510801584"/>
                    </a:ext>
                  </a:extLst>
                </a:gridCol>
              </a:tblGrid>
              <a:tr h="574181">
                <a:tc>
                  <a:txBody>
                    <a:bodyPr/>
                    <a:lstStyle/>
                    <a:p>
                      <a:r>
                        <a:rPr lang="en-GB" sz="2100" dirty="0" err="1"/>
                        <a:t>Sefyllfa</a:t>
                      </a:r>
                      <a:r>
                        <a:rPr lang="en-GB" sz="2100" dirty="0"/>
                        <a:t> </a:t>
                      </a:r>
                    </a:p>
                  </a:txBody>
                  <a:tcPr marT="50292" marB="50292">
                    <a:solidFill>
                      <a:srgbClr val="E500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100" dirty="0" err="1"/>
                        <a:t>Strategaethau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cynhwysol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i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leihau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rhwystrau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i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fynediad</a:t>
                      </a:r>
                      <a:endParaRPr lang="en-GB" sz="2100" dirty="0"/>
                    </a:p>
                  </a:txBody>
                  <a:tcPr marT="50292" marB="50292">
                    <a:solidFill>
                      <a:srgbClr val="E500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872773"/>
                  </a:ext>
                </a:extLst>
              </a:tr>
              <a:tr h="3494048">
                <a:tc>
                  <a:txBody>
                    <a:bodyPr/>
                    <a:lstStyle/>
                    <a:p>
                      <a:r>
                        <a:rPr lang="en-GB" sz="2000" dirty="0"/>
                        <a:t>Mae person </a:t>
                      </a:r>
                      <a:r>
                        <a:rPr lang="en-GB" sz="2000" dirty="0" err="1"/>
                        <a:t>ifanc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sydd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â</a:t>
                      </a:r>
                      <a:r>
                        <a:rPr lang="en-GB" sz="2000" dirty="0"/>
                        <a:t> </a:t>
                      </a:r>
                      <a:r>
                        <a:rPr lang="en-GB" sz="2000" b="1" dirty="0" err="1"/>
                        <a:t>nam</a:t>
                      </a:r>
                      <a:r>
                        <a:rPr lang="en-GB" sz="2000" b="1" dirty="0"/>
                        <a:t> </a:t>
                      </a:r>
                      <a:r>
                        <a:rPr lang="en-GB" sz="2000" b="1" dirty="0" err="1"/>
                        <a:t>difrifol</a:t>
                      </a:r>
                      <a:r>
                        <a:rPr lang="en-GB" sz="2000" b="1" dirty="0"/>
                        <a:t> </a:t>
                      </a:r>
                      <a:r>
                        <a:rPr lang="en-GB" sz="2000" b="1" dirty="0" err="1"/>
                        <a:t>ar</a:t>
                      </a:r>
                      <a:r>
                        <a:rPr lang="en-GB" sz="2000" b="1" dirty="0"/>
                        <a:t> y </a:t>
                      </a:r>
                      <a:r>
                        <a:rPr lang="en-GB" sz="2000" b="1" dirty="0" err="1"/>
                        <a:t>golwg</a:t>
                      </a:r>
                      <a:r>
                        <a:rPr lang="en-GB" sz="2000" b="1" dirty="0"/>
                        <a:t> </a:t>
                      </a:r>
                      <a:r>
                        <a:rPr lang="en-GB" sz="2000" b="1" dirty="0" err="1"/>
                        <a:t>perifferal</a:t>
                      </a:r>
                      <a:r>
                        <a:rPr lang="en-GB" sz="2000" b="1" dirty="0"/>
                        <a:t> </a:t>
                      </a:r>
                      <a:r>
                        <a:rPr lang="en-GB" sz="2000" dirty="0" err="1"/>
                        <a:t>yn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cael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ei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wahodd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gan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ei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gyfoedion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i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fynd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i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siop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anghyfarwydd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ystod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amser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cinio</a:t>
                      </a:r>
                      <a:r>
                        <a:rPr lang="en-GB" sz="2000" dirty="0"/>
                        <a:t>. Mae </a:t>
                      </a:r>
                      <a:r>
                        <a:rPr lang="en-GB" sz="2000" dirty="0" err="1"/>
                        <a:t>rhai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o'r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cyfoedion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hyn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gyfarwydd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i'r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plentyn</a:t>
                      </a:r>
                      <a:r>
                        <a:rPr lang="en-GB" sz="2000" dirty="0"/>
                        <a:t>/person </a:t>
                      </a:r>
                      <a:r>
                        <a:rPr lang="en-GB" sz="2000" dirty="0" err="1"/>
                        <a:t>ifanc</a:t>
                      </a:r>
                      <a:r>
                        <a:rPr lang="en-GB" sz="2000" dirty="0"/>
                        <a:t>, </a:t>
                      </a:r>
                      <a:r>
                        <a:rPr lang="en-GB" sz="2000" dirty="0" err="1"/>
                        <a:t>ond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nid</a:t>
                      </a:r>
                      <a:r>
                        <a:rPr lang="en-GB" sz="2000" dirty="0"/>
                        <a:t> felly </a:t>
                      </a:r>
                      <a:r>
                        <a:rPr lang="en-GB" sz="2000" dirty="0" err="1"/>
                        <a:t>rhai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o'r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cyfoedion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eraill</a:t>
                      </a:r>
                      <a:r>
                        <a:rPr lang="en-GB" sz="2000" dirty="0"/>
                        <a:t>. </a:t>
                      </a:r>
                      <a:r>
                        <a:rPr lang="en-GB" sz="2000" dirty="0" err="1"/>
                        <a:t>Mae'r</a:t>
                      </a:r>
                      <a:r>
                        <a:rPr lang="en-GB" sz="2000" dirty="0"/>
                        <a:t> person </a:t>
                      </a:r>
                      <a:r>
                        <a:rPr lang="en-GB" sz="2000" dirty="0" err="1"/>
                        <a:t>ifanc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gyfforddus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defnyddio'i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ffon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gyda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chyfoedion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cyfarwydd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mewn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ardaloedd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cyfarwydd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ond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nid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yw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mor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hyderus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mewn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ardaloedd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llai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cyfarwydd</a:t>
                      </a:r>
                      <a:r>
                        <a:rPr lang="en-GB" sz="2000" dirty="0"/>
                        <a:t>.</a:t>
                      </a:r>
                      <a:endParaRPr lang="en-GB" sz="2000" b="1" dirty="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100" dirty="0"/>
                        <a:t>?</a:t>
                      </a:r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59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8958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8B44E-DAC3-7C86-90C6-6550805FB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err="1">
                <a:latin typeface="Arial"/>
                <a:cs typeface="Arial"/>
              </a:rPr>
              <a:t>Nodi</a:t>
            </a:r>
            <a:r>
              <a:rPr lang="en-GB" sz="2800" dirty="0">
                <a:latin typeface="Arial"/>
                <a:cs typeface="Arial"/>
              </a:rPr>
              <a:t> </a:t>
            </a:r>
            <a:r>
              <a:rPr lang="en-GB" sz="2800" dirty="0" err="1">
                <a:latin typeface="Arial"/>
                <a:cs typeface="Arial"/>
              </a:rPr>
              <a:t>rhwystrau</a:t>
            </a:r>
            <a:r>
              <a:rPr lang="en-GB" sz="2800" dirty="0">
                <a:latin typeface="Arial"/>
                <a:cs typeface="Arial"/>
              </a:rPr>
              <a:t> </a:t>
            </a:r>
            <a:r>
              <a:rPr lang="en-GB" sz="2800" dirty="0" err="1">
                <a:latin typeface="Arial"/>
                <a:cs typeface="Arial"/>
              </a:rPr>
              <a:t>posibl</a:t>
            </a:r>
            <a:r>
              <a:rPr lang="en-GB" sz="2800" dirty="0">
                <a:latin typeface="Arial"/>
                <a:cs typeface="Arial"/>
              </a:rPr>
              <a:t> </a:t>
            </a:r>
            <a:r>
              <a:rPr lang="en-GB" sz="2800" dirty="0" err="1">
                <a:latin typeface="Arial"/>
                <a:cs typeface="Arial"/>
              </a:rPr>
              <a:t>i</a:t>
            </a:r>
            <a:r>
              <a:rPr lang="en-GB" sz="2800" dirty="0">
                <a:latin typeface="Arial"/>
                <a:cs typeface="Arial"/>
              </a:rPr>
              <a:t> </a:t>
            </a:r>
            <a:r>
              <a:rPr lang="en-GB" sz="2800" dirty="0" err="1">
                <a:latin typeface="Arial"/>
                <a:cs typeface="Arial"/>
              </a:rPr>
              <a:t>fynediad</a:t>
            </a:r>
            <a:r>
              <a:rPr lang="en-GB" sz="2800" dirty="0">
                <a:latin typeface="Arial"/>
                <a:cs typeface="Arial"/>
              </a:rPr>
              <a:t> </a:t>
            </a:r>
            <a:r>
              <a:rPr lang="en-GB" sz="3000" dirty="0">
                <a:latin typeface="Arial"/>
                <a:cs typeface="Arial"/>
              </a:rPr>
              <a:t>(3)</a:t>
            </a:r>
            <a:br>
              <a:rPr lang="en-GB" sz="3000" b="0" i="0" u="none" strike="noStrike" dirty="0">
                <a:effectLst/>
                <a:latin typeface="Arial" panose="020B0604020202020204" pitchFamily="34" charset="0"/>
              </a:rPr>
            </a:br>
            <a:endParaRPr lang="en-GB" sz="3200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62F667F7-ADE4-6458-7AAA-484C116ED0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7716784"/>
              </p:ext>
            </p:extLst>
          </p:nvPr>
        </p:nvGraphicFramePr>
        <p:xfrm>
          <a:off x="725129" y="1696064"/>
          <a:ext cx="9407307" cy="4325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5516">
                  <a:extLst>
                    <a:ext uri="{9D8B030D-6E8A-4147-A177-3AD203B41FA5}">
                      <a16:colId xmlns:a16="http://schemas.microsoft.com/office/drawing/2014/main" val="2784912112"/>
                    </a:ext>
                  </a:extLst>
                </a:gridCol>
                <a:gridCol w="4601791">
                  <a:extLst>
                    <a:ext uri="{9D8B030D-6E8A-4147-A177-3AD203B41FA5}">
                      <a16:colId xmlns:a16="http://schemas.microsoft.com/office/drawing/2014/main" val="510801584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r>
                        <a:rPr lang="en-GB" sz="2100" dirty="0" err="1"/>
                        <a:t>Sefyllfa</a:t>
                      </a:r>
                      <a:r>
                        <a:rPr lang="en-GB" sz="2100" dirty="0"/>
                        <a:t> </a:t>
                      </a:r>
                    </a:p>
                  </a:txBody>
                  <a:tcPr marT="50292" marB="50292">
                    <a:solidFill>
                      <a:srgbClr val="E500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100" dirty="0" err="1"/>
                        <a:t>Strategaethau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cynhwysol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i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leihau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rhwystrau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i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fynediad</a:t>
                      </a:r>
                      <a:endParaRPr lang="en-GB" sz="2100" dirty="0"/>
                    </a:p>
                  </a:txBody>
                  <a:tcPr marT="50292" marB="50292">
                    <a:solidFill>
                      <a:srgbClr val="E500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872773"/>
                  </a:ext>
                </a:extLst>
              </a:tr>
              <a:tr h="10561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err="1"/>
                        <a:t>Ychwanegu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yma</a:t>
                      </a:r>
                      <a:endParaRPr lang="en-GB" sz="2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100" dirty="0"/>
                        <a:t>?</a:t>
                      </a:r>
                    </a:p>
                    <a:p>
                      <a:endParaRPr lang="en-GB" sz="2100" dirty="0"/>
                    </a:p>
                    <a:p>
                      <a:endParaRPr lang="en-GB" sz="2100" dirty="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59081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96417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476235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15812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287306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830699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434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026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EEB5BB77-8864-CE48-B4A0-09E373C8FD63}" vid="{5DBD3EE2-C97D-0043-A71C-F1402DF63A15}"/>
    </a:ext>
  </a:extLst>
</a:theme>
</file>

<file path=ppt/theme/theme2.xml><?xml version="1.0" encoding="utf-8"?>
<a:theme xmlns:a="http://schemas.openxmlformats.org/drawingml/2006/main" name="Image Master No 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1F86D75237844CA4C49FA23BF2B913" ma:contentTypeVersion="18" ma:contentTypeDescription="Create a new document." ma:contentTypeScope="" ma:versionID="33bad68cd5aeab28cde5e4a126aedfe6">
  <xsd:schema xmlns:xsd="http://www.w3.org/2001/XMLSchema" xmlns:xs="http://www.w3.org/2001/XMLSchema" xmlns:p="http://schemas.microsoft.com/office/2006/metadata/properties" xmlns:ns2="1f036f6a-d838-46b0-a927-7b6573ba0a66" xmlns:ns3="1aac3a66-020c-4d2c-922c-84188483fa28" targetNamespace="http://schemas.microsoft.com/office/2006/metadata/properties" ma:root="true" ma:fieldsID="75a6f948bec88b4e366ce30c5244179d" ns2:_="" ns3:_="">
    <xsd:import namespace="1f036f6a-d838-46b0-a927-7b6573ba0a66"/>
    <xsd:import namespace="1aac3a66-020c-4d2c-922c-84188483fa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Reviewed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36f6a-d838-46b0-a927-7b6573ba0a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d111f871-a67d-48ae-9ce3-a2c6c977fa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Reviewed" ma:index="23" nillable="true" ma:displayName="Reviewed" ma:format="Dropdown" ma:internalName="Reviewed">
      <xsd:simpleType>
        <xsd:restriction base="dms:Text">
          <xsd:maxLength value="255"/>
        </xsd:restriction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c3a66-020c-4d2c-922c-84188483fa2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869462e-6ebd-4057-85cf-2a35c839ad98}" ma:internalName="TaxCatchAll" ma:showField="CatchAllData" ma:web="1aac3a66-020c-4d2c-922c-84188483fa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aac3a66-020c-4d2c-922c-84188483fa28" xsi:nil="true"/>
    <lcf76f155ced4ddcb4097134ff3c332f xmlns="1f036f6a-d838-46b0-a927-7b6573ba0a66">
      <Terms xmlns="http://schemas.microsoft.com/office/infopath/2007/PartnerControls"/>
    </lcf76f155ced4ddcb4097134ff3c332f>
    <Reviewed xmlns="1f036f6a-d838-46b0-a927-7b6573ba0a6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97F643-6E14-4950-A2B9-0707AF81DF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036f6a-d838-46b0-a927-7b6573ba0a66"/>
    <ds:schemaRef ds:uri="1aac3a66-020c-4d2c-922c-84188483fa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10E9FE-FD13-449F-8129-CE2405B4AC8F}">
  <ds:schemaRefs>
    <ds:schemaRef ds:uri="http://purl.org/dc/elements/1.1/"/>
    <ds:schemaRef ds:uri="http://schemas.microsoft.com/office/2006/metadata/properties"/>
    <ds:schemaRef ds:uri="1aac3a66-020c-4d2c-922c-84188483fa28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1f036f6a-d838-46b0-a927-7b6573ba0a66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EDC4D8A-2310-43D8-AE3A-5FDAF2E3B5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3291</TotalTime>
  <Words>6066</Words>
  <Application>Microsoft Office PowerPoint</Application>
  <PresentationFormat>Widescreen</PresentationFormat>
  <Paragraphs>363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32" baseType="lpstr">
      <vt:lpstr>Arial</vt:lpstr>
      <vt:lpstr>Calibri</vt:lpstr>
      <vt:lpstr>Calibri Light</vt:lpstr>
      <vt:lpstr>Courier New</vt:lpstr>
      <vt:lpstr>Ingra</vt:lpstr>
      <vt:lpstr>Noto Sans</vt:lpstr>
      <vt:lpstr>Symbol</vt:lpstr>
      <vt:lpstr>Symbol,Sans-Serif</vt:lpstr>
      <vt:lpstr>Times New Roman</vt:lpstr>
      <vt:lpstr>Trebuchet MS</vt:lpstr>
      <vt:lpstr>Verdana</vt:lpstr>
      <vt:lpstr>Wingdings</vt:lpstr>
      <vt:lpstr>Office Theme</vt:lpstr>
      <vt:lpstr>Image Master No logo</vt:lpstr>
      <vt:lpstr>Fframwaith Cwricwlwm ar gyfer Plant a Phobl Ifanc â Nam ar y Golwg (CFVI): Adnodd Hyfforddiant Craidd 10   Maes 9: Iechyd – Lles Cymdeithasol, Emosiynol, Meddyliol a Chorfforol </vt:lpstr>
      <vt:lpstr>Partneriaid y Prosiect</vt:lpstr>
      <vt:lpstr>Fframwaith Cwricwlwm ar gyfer Plant a Phobl Ifanc â Nam ar y Golwg (2022, t.15)  </vt:lpstr>
      <vt:lpstr>Amcanion Hyfforddi (1)</vt:lpstr>
      <vt:lpstr>Amcanion Hyfforddi (2)</vt:lpstr>
      <vt:lpstr>Am y maes hwn  </vt:lpstr>
      <vt:lpstr>Nodi rhwystrau posibl i fynediad (1) </vt:lpstr>
      <vt:lpstr>Nodi rhwystrau posibl i fynediad (2) </vt:lpstr>
      <vt:lpstr>Nodi rhwystrau posibl i fynediad (3) </vt:lpstr>
      <vt:lpstr>Pam mae ffocws ar y maes hwn yn bwysig (1)</vt:lpstr>
      <vt:lpstr>Pam mae ffocws ar y maes hwn yn bwysig (2)</vt:lpstr>
      <vt:lpstr>Enghreifftiau o ddulliau ymyrraeth wedi'i thargedu ar gyfer Maes 9 wedi'u rhestru yn y CFVI i leihau rhwystrau (1)</vt:lpstr>
      <vt:lpstr>Enghreifftiau o ddulliau ymyrraeth wedi'i thargedu ar gyfer Maes 9 wedi'u rhestru yn y CFVI i leihau rhwystrau (2)</vt:lpstr>
      <vt:lpstr>Enghreifftiau o ddulliau ymyrraeth wedi'i thargedu ar gyfer Maes 9 wedi'u rhestru yn y CFVI i leihau rhwystrau (3)</vt:lpstr>
      <vt:lpstr>Pam mae ffocws ar y maes hwn yn bwysig ar gyfer (enw'r plentyn/person ifanc); pa ymyriadau sydd ar waith?</vt:lpstr>
      <vt:lpstr>Crynhoi</vt:lpstr>
      <vt:lpstr>Pa adnoddau sydd ar gael</vt:lpstr>
      <vt:lpstr>Cyfeiriadau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Di Chiara</dc:creator>
  <cp:lastModifiedBy>Juliette Taylor</cp:lastModifiedBy>
  <cp:revision>403</cp:revision>
  <dcterms:created xsi:type="dcterms:W3CDTF">2022-11-17T11:49:18Z</dcterms:created>
  <dcterms:modified xsi:type="dcterms:W3CDTF">2023-12-05T11:32:27Z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0x010100521F86D75237844CA4C49FA23BF2B913</vt:lpwstr>
  </property>
  <property fmtid="{D5CDD505-2E9C-101B-9397-08002B2CF9AE}" pid="3" name="MediaServiceImageTags">
    <vt:lpwstr/>
  </property>
</Properties>
</file>