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8" r:id="rId5"/>
  </p:sldMasterIdLst>
  <p:notesMasterIdLst>
    <p:notesMasterId r:id="rId28"/>
  </p:notesMasterIdLst>
  <p:sldIdLst>
    <p:sldId id="291" r:id="rId6"/>
    <p:sldId id="265" r:id="rId7"/>
    <p:sldId id="300" r:id="rId8"/>
    <p:sldId id="257" r:id="rId9"/>
    <p:sldId id="269" r:id="rId10"/>
    <p:sldId id="258" r:id="rId11"/>
    <p:sldId id="295" r:id="rId12"/>
    <p:sldId id="307" r:id="rId13"/>
    <p:sldId id="308" r:id="rId14"/>
    <p:sldId id="282" r:id="rId15"/>
    <p:sldId id="301" r:id="rId16"/>
    <p:sldId id="303" r:id="rId17"/>
    <p:sldId id="304" r:id="rId18"/>
    <p:sldId id="305" r:id="rId19"/>
    <p:sldId id="306" r:id="rId20"/>
    <p:sldId id="285" r:id="rId21"/>
    <p:sldId id="267" r:id="rId22"/>
    <p:sldId id="302" r:id="rId23"/>
    <p:sldId id="289" r:id="rId24"/>
    <p:sldId id="288" r:id="rId25"/>
    <p:sldId id="283" r:id="rId26"/>
    <p:sldId id="26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F27E99-A28F-CC4D-96DE-E9684AC82502}" name="Linda James" initials="LJ" userId="S::Linda.James@rnib.org.uk::80218d6f-7c44-4d8e-b95c-06dddfb71ab5" providerId="AD"/>
  <p188:author id="{260D9CA8-3F88-443D-7FC0-34F2B9CE6D64}" name="Mike" initials="M" userId="S::mike@mtmclinden.onmicrosoft.com::bfcf84d1-8f6d-47b2-8e25-8854b42db9c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 Keil" initials="SK" lastIdx="16" clrIdx="0"/>
  <p:cmAuthor id="2" name="Rory Cobb" initials="RC" lastIdx="3" clrIdx="1"/>
  <p:cmAuthor id="3" name="Mike McLinden" initials="MM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50071"/>
    <a:srgbClr val="0098B9"/>
    <a:srgbClr val="EDADBF"/>
    <a:srgbClr val="E02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86418" autoAdjust="0"/>
  </p:normalViewPr>
  <p:slideViewPr>
    <p:cSldViewPr snapToGrid="0" showGuides="1">
      <p:cViewPr varScale="1">
        <p:scale>
          <a:sx n="98" d="100"/>
          <a:sy n="98" d="100"/>
        </p:scale>
        <p:origin x="107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136"/>
    </p:cViewPr>
  </p:sorterViewPr>
  <p:notesViewPr>
    <p:cSldViewPr snapToGrid="0">
      <p:cViewPr varScale="1">
        <p:scale>
          <a:sx n="48" d="100"/>
          <a:sy n="48" d="100"/>
        </p:scale>
        <p:origin x="2752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8C46F-9DC0-4BFA-B9A2-7EB6535BD32A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31439-7C6A-4E4D-B290-0D604FA9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5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 ar gyfer y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Cyflwyniadau fel y bo'n briodol i'r sesiwn.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y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Mae’r cyflwyniad hwn yn un o’r 12 adnodd hyfforddi sy’n ymwneud â’r CFVI ac mae’n canolbwyntio ar </a:t>
            </a:r>
            <a:r>
              <a:rPr lang="cy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Faes 8 y Fframwaith</a:t>
            </a:r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cy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Technoleg.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021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28466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 ar gyfer y Siaradwr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Ewch drwy'r pwyntiau allweddol gyda'r grŵp gan gyfeirio at weithgareddau blaenorol fel y bo'n briodol. 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Efallai y byddwch am gynnwys rhai gweithgareddau ymarferol ar y pwynt hwn. Cyflwynir nifer o weithgareddau dewisol isod at y diben hwn. 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Gweithgareddau dewisol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Gofynnwch i aelodau'r gynulleidfa pa addasiadau penodol y maent yn eu gwneud i'w technoleg eu hunain gartref/yn y gwaith i sicrhau ei bod yn fwy hygyrch. Gallai enghreifftiau gynnwys defnyddio is-deitlau ar y teledu, maint ffont mwy ar gyfer testun ar ffôn, eiconau cyferbyniad uchel ar sgrin cyfrifiadur ac ati.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Gallech chi wneud rhai gweithgareddau ‘codi ymwybyddiaeth’ i helpu aelodau’r gynulleidfa i ddod i wybod am fanteision ac anfanteision gwahanol fathau o dechnolegau.  Bydd gweithgareddau addas yn amrywio yn ôl y gynulleidfa, ond mae enghreifftiau yn cynnwys: 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defnyddio meddalwedd arddweud.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defnyddio darllenydd sgrin/meddalwedd lleferydd heb ddefnyddio golwg (gyda thrafodaeth am wahanol becynnau ar gael).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defnyddio meddalwedd lleferydd mewn iaith wahanol i Saesneg (e.e. Cymraeg; Gaeleg).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teipio cyffwrdd heb ddefnyddio golwg; defnyddio dyfais sgrin gyffwrdd heb ddefnyddio golwg.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clip sain wedi'i gyflymu.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arddangos nodweddion hygyrchedd Apple ar gyfer iPads a thechnoleg debyg.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defnyddio Darllenydd Ymgolli yn Word.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defnyddio gêm fideo a/neu geisio cael gafael a defnyddio ‘Scratch’ yn gwisgo sbectol efelychu.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Bydd rhai meysydd cwricwlwm yn gofyn am ddefnyddio technoleg mewn ffyrdd nodedig iawn. Ar gyfer y gweithgaredd hwn, gofynnwch i’r gynulleidfa feddwl sut y gallai athro ddefnyddio technoleg ar gyfer gweithgareddau penodol a allai achosi rhwystrau i ddisgyblion â nam ar eu golwg: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enghraifft yw ystyried sut i ddangos i blentyn sydd methu gweld yn bell sut i serfio mewn badminton yn ystod gwers Addysg Gorfforol (un opsiwn yw defnyddio fideo wedi'i recordio eich hun ar ffôn neu lechen y gall ei weld cyn, yn ystod a/neu ar ôl y wers). 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Gallech ymestyn y gweithgaredd drwy arddangos darn penodol o dechnoleg y gellir ei weld mewn ystafell ddosbarth ac ystyried gyda’r gynulleidfa sut y gellid ei ddefnyddio i gefnogi mynediad mewn maes cwricwlwm dethol fel Celf. Er enghraifft, gallai athro/athrawes ddefnyddio un i ddangos i’r dosbarth cyfan ffyrdd penodol o ysgrifennu, darlunio neu beintio mewn gwers Gelf gyda delwedd y delweddwr wedi’i harddangos ar fwrdd gwyn y dosbarth ac ar liniadur y disgybl ei hun.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381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95935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 ar gyfer y Siaradwr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Ewch drwy'r pwyntiau hyn sydd wedi'u haddasu o'r CFVI ac ymhelaethwch fel y bo'n briodol.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 gyfer pwynt bwled un gallwch ofyn i'r gynulleidfa rannu sut maen nhw'n teimlo os ydyn nhw wedi bod ar sgrin cyfrifiadur am gyfnod hir - a phwysigrwydd gallu cael gafael ar wybodaeth mewn gwahanol ffyrdd. Gallwch hefyd drafod y gwahanol ffyrdd y gallent gael gafael ar wybodaeth er mwyn peidio â chanolbwyntio dim ond ar un sgrin drwy'r dydd. Mae hefyd yn bwysig annog y gynulleidfa i ystyried sut y gallai disgybl deimlo ‘yn eistedd’ wrth sgriniau am gyfnodau hir o amser hefyd, h.y. yr effeithiau ar y corff nid yn unig y llygaid/golwg, a thrwy hynny annog staff i ystyried cadeiriau/desgiau/uchder gweithfan y maen nhw'n eu defnyddio wrth ddefnyddio technoleg, a'r cymorth posibl y gallai fod ei angen gan therapydd galwedigaethol. 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pwynt bwled dau yn cyd-fynd â’r cysyniad o ddatblygu galluedd plentyn/person ifanc fel bod ganddynt gymaint o reolaeth â phosibl ar eu dulliau dysgu. Gwyddom y gall rhai myfyrwyr fod yn amharod i ddefnyddio unrhyw fath o dechnoleg a allai wneud iddynt ‘edrych yn wahanol’ i’w cyfoedion. Gallwch drafod y rheswm am hyn a beth y gallem ei wneud i gefnogi'r defnydd o ddyfais benodol, gan gynnwys, er enghraifft, eu cefnogi mewn sesiynau codi ymwybyddiaeth cyfoedion/staff. 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Enghraifft dda yng nghyswllt pwynt bwled 3 yw siaradwr clyfar. Mae hon yn dechnoleg gymharol newydd ac yn agor pob math o bosibiliadau mynediad am gost gymharol isel. Rhestrir gweithgaredd dewisol isod os ydych yn dymuno mynd ar drywydd hyn ymhellach gyda'r gynulleidfa. 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Gweithgareddau dewisol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Gofynnwch i’r gynulleidfa restru’r mathau o ‘dechnolegau’ y gallent eu defnyddio yn ystod diwrnod penodol i’w helpu i gyrchu/dod o hyd i wybodaeth. Gall y gweithgaredd hwn helpu i amlygu'r ffyrdd y gallem ddefnyddio gwahanol dechnolegau at wahanol ddibenion yn dibynnu ar y cyd-destun a'r hyn yr ydym yn ceisio ei ddarganfod. 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Addasu technoleg prif ffrwd. Dangoswch siaradwr clyfar (neu lun o un) a gofynnwch i'r gynulleidfa: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faint o aelodau'r gynulleidfa sydd ag un yn eu cartref (neu weithle)?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sy'n ei ddefnyddio’n rheolaidd (h.y. o leiaf unwaith y dydd ar gyfartaledd)?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Rhestrwch rai enghreifftiau o'r pethau y maent yn ei ddefnyddio ar ei gyfer (cael gwybod y dyddiad/amser; gosod larymau; rhestrau siopa ac ati).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 hyn maen nhw'n ei ystyried yw ei fanteision a'i anfanteision.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Yna gallwch chi ystyried ffyrdd y gallai CYPVI ddefnyddio'r ddyfais hon i gael mynediad at wybodaeth/dysgu. Dechreuwch gydag enghreifftiau yr ydych chi neu'r gynulleidfa yn ymwybodol ohonynt ac yna efallai meddwl am y posibiliadau y mae technoleg o'r fath yn eu cynnig.</a:t>
            </a:r>
            <a:endParaRPr lang="en-GB" sz="1100" b="0" i="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5537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95935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 ar gyfer y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Gan ddibynnu ar y gynulleidfa a ffocws eich cyflwyniad, gellir defnyddio'r sleid hon i ddangos tri chategori bras o dechnoleg ar gyfer pobl ag anableddau (nid dim ond nam ar y golwg).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 fod yn ddefnyddiol wrth helpu i ddangos nid yn unig yr ystod eang o dechnolegau sydd ar gael i bobl ag anableddau a'r gwahanol ffyrdd y gallwn feddwl am eu defnydd. Gall hefyd arwain at drafodaeth am yr hyn y gellid ei ystyried yn ‘addasiadau rhesymol’ o dan y Ddeddf Cydraddoldeb a deddfwriaeth gyfatebol. 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Wrth gyflwyno technolegau </a:t>
            </a: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prif ffrwd</a:t>
            </a: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(neu y cyfeirir atynt weithiau fel technolegau </a:t>
            </a: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mwyafrif</a:t>
            </a: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gallwch ofyn am rai enghreifftiau penodol o wahanol amgylcheddau dysgu y gallai aelodau'r gynulleidfa fod yn gyfarwydd â nhw (er enghraifft, bwrdd gwyn; radio).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Wrth gyflwyno technolegau hygyrch, gallwch drafod rhai o'r nodweddion mynediad sydd ar gael ar gyfrifiadur/ffôn clyfar i bobl â nam ar eu golwg. Os yw'n briodol/ymarferol efallai y byddwch am ddangos y rhain gan ddefnyddio dyfais sy'n hawdd eu harddangos.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Wrth gyflwyno technolegau </a:t>
            </a: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cynorthwyol</a:t>
            </a: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dysgwch pa ddyfeisiau sydd wedi'u dylunio ar gyfer pobl â nam ar eu golwg y mae aelodau'r gynulleidfa wedi cael profiad ohonynt neu'n gyfarwydd â nhw.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hefyd yn ddefnyddiol sôn yma am yr angen i QTVI gynnal asesiad technoleg (efallai fel rhan o FVA) i sicrhau bod y technolegau cywir yn cael eu dyrannu a'u defnyddio, ac i sicrhau bod yr holl randdeiliaid yn deall eu galluoedd a'u defnyddiau posibl ar gyfer pob myfyriwr.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Cyfarwyddyd</a:t>
            </a:r>
            <a:r>
              <a:rPr lang="en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gyfer</a:t>
            </a:r>
            <a:r>
              <a:rPr lang="en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tair sleid arall ar gael i ymhelaethu ar bob categori os dymunwch agor y drafodaeth ymhellach. 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Yn dibynnu ar y gynulleidfa, byddai’n ddefnyddiol mewn sesiwn gallu arddangos rhai o’r technolegau rydych yn eu trafod (naill ai arddangosiadau corfforol neu rithwir) – yn enwedig technolegau cynorthwyol nad ydynt efallai’n gyfarwydd â nhw fel ‘SuperNova’ neu ‘Braillenote’.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yw amser yn brin, gallech restru’r technolegau penodol y mae plentyn/person ifanc penodol â nam ar ei olwg yn eu defnyddio mewn lleoliad penodol a gofyn i staff feddwl ym mha gategori y gallai pob un ffitio (e.e. bwrdd gwyn, switsh, ipad gyda nodweddion hygyrch, Braillenote ac ati.).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Gweithgareddau dewisol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Mewn unrhyw leoliad addysgol, bydd enghreifftiau o dechnolegau </a:t>
            </a: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prif ffrwd</a:t>
            </a: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hygyrch neu gynorthwyol yn cael eu defnyddio i alluogi mynediad i ddysgu – gofynnwch i’r gynulleidfa restru enghreifftiau o bob categori mewn lleoliad addysgol hysbys.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Gellir defnyddio gweithfannau i arddangos defnydd o ystod o ddyfeisiau a ddefnyddir yn gyffredin. Gallai pob gweithfan gynnwys tasg fer y mae angen ei chwblhau gan ddefnyddio'r dechnoleg sydd ar gael. Mae enghreifftiau'n cynnwys, defnyddio camera/chwyddwr ar y ffôn i ddarllen y dyddiad ar label bwyd; cymorth golwg optegol i ddarllen tudalen o lyfr.</a:t>
            </a:r>
            <a:endParaRPr lang="en-GB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6272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95935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 ar gyfer y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hon yn sleid ddewisol y gallech fod am ei defnyddio os ydych yn trafod gwahanol fathau o dechnoleg yn fanylach.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Wrth drafod technolegau prif ffrwd, mae’n bwysig ystyried y strategaethau addysgu ac amgylchedd dysgu’r ystafell ddosbarth i wneud yn siŵr bod unrhyw ddyfeisiau a ddefnyddir mor hygyrch â phosibl fel bod pob plentyn yn gallu cymryd rhan lawn yn y gweithgaredd dysgu. Er enghraifft, sicrhau bod y bwrdd gwyn bob amser yn lân wrth ysgrifennu arno i sicrhau bod cyferbyniad da; sicrhau bod myfyrwyr yn cael eu lleoli fel eu bod yn gallu gweld y teledu neu glywed y radio yn glir; sicrhau bod adnoddau'n cael eu storio mewn mannau hygyrch fel y gall myfyrwyr ddod o hyd iddynt os oes angen.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Efallai y byddwch am adrodd, yn ystod y pandemig COVID diweddar, y gwelwyd bod technolegau </a:t>
            </a: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prif ffrwd</a:t>
            </a: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fel radios a theledu, llechi a ffonau yn werthfawr i alluogi llawer o blant/pobl ifanc i gael mynediad at ddysgu o bell drwy wersi ar-lein, radio a theledu.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y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bod hyn yn golygu eu bod yn gallu parhau i ddysgu, amlygodd hefyd yr angen i sicrhau, pan ddefnyddir technolegau prif ffrwd, bod angen rhoi sylw gofalus i sicrhau bod yr holl adnoddau dysgu wedi'u dylunio i fod yn gwbl hygyrch.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1247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95935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 ar gyfer y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hon yn sleid ddewisol y gallech fod am ei defnyddio os ydych yn trafod gwahanol fathau o dechnoleg yn fanylach.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llawer o ffyrdd y gellir gwneud technolegau'n fwy hygyrch i CYPVI. Mae addasiadau ‘technoleg isel’ yn cynnwys defnyddio symbolau cyferbyniad uchel fel bod y plentyn yn gallu gweld y botymau ar radio neu ddyfais sain arall yn haws, marcwyr cyffyrddol i helpu’r plentyn i wybod pa fotwm i’w wasgu ar y radio; defnyddio tâp ar bensil i helpu plentyn i'w dal; gludo cyfrifiannell ar stand fel y gellir ei ddefnyddio ag un llaw.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addasiadau uwch-dechnoleg yn cynnwys addasu maint ffont a chyferbyniad y testun ar ffonau symudol a llechi a llechi i wneud y geiriau’n haws eu gweld; galluogi bysellfyrddau gyda nodweddion sweip fel y gall myfyriwr wneud geiriau drwy symud bys dros y llythrennau; defnyddio apiau y gellir eu llwytho i lawr sydd wedi’u cynllunio i ddarparu mynediad e.e. gall ap droi ffôn clyfar yn chwyddwydr.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yna hefyd lawer o wahanol fathau o ddyfeisiau uwch-dechnoleg ar gael nawr gan gynnwys cyfrifiaduron personol, gliniaduron, ffonau symudol a llechi. Yn aml bydd gan y rhain nodweddion sy'n golygu y gellir eu haddasu'n hawdd ar gyfer pobl â gwahanol fathau o anghenion mynediad. Mae'r technolegau hyn yn cynnig llawer o gyfleoedd i blant gael mynediad at ddysgu mewn ystod eang o leoliadau. Er enghraifft, bydd dyfeisiau symudol fel ffonau, llechi, siaradwyr clyfar hefyd yn cael eu defnyddio fwyfwy yn y cartref a'r gymuned at wahanol ddibenion i alluogi'r plentyn i gael mynediad at wybodaeth.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yna hefyd ystod eang o wahanol apiau y gellir eu llwytho i lawr i'r dyfeisiau hyn i alluogi plant â gwahanol fathau o anableddau i gael mynediad at wybodaeth.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Gweithgareddau dewisol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Gofynnwch i'r gynulleidfa rannu ffyrdd y maent wedi addasu technoleg i ddiwallu eu hanghenion mynediad eu hunain (mae enghreifftiau'n cynnwys ffont mwy ar ffôn, ac ati). Gall hyn ddangos y ffyrdd y gallai fod angen i ni i gyd addasu ein dyfeisiau ein hunain i'w gwneud yn fwy hygyrch i'n hanghenion ein hunain.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6923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95935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 ar gyfer y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hon yn sleid ddewisol y gallech fod am ei defnyddio os ydych yn trafod gwahanol fathau o dechnoleg yn fanylach.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llawer o wahanol fathau o dechnolegau cynorthwyol ar gael ar gyfer CYPVI ac mae'r sleid hon yn rhoi cyfle i arddangos y rhai mwyaf cyffredin a ddefnyddir.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Gallwch nodi bod yna hefyd ystod eang o wahanol apiau y gellir eu llwytho i lawr i'r dyfeisiau hyn i alluogi plant â gwahanol fathau o anableddau i gael mynediad at wybodaeth yn ogystal ag apiau prif ffrwd sy'n caniatáu mynediad at adnoddau addysgu ar gyfer tasgau agos a phell yn yr ystafell ddosbarth.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Gweithgareddau dewisol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Gofynnwch i'r gynulleidfa restru technolegau cynorthwyol y maent yn gyfarwydd â nhw. Ar gyfer pob un gallwch wedyn drafod manteision ac anfanteision cymharol.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Efallai y byddwch am ddefnyddio gweithgareddau gweithfan ymarferol i arddangos gwahanol fathau o dechnolegau cynorthwyol a ddefnyddir gyda phlentyn/person ifanc penodol. Os nad oes gennych chi fynediad i'r ddyfais ei hun yna gallwch ddangos lluniau neu ddolenni i wefannau. Mae enghreifftiau’n cynnwys: dyfais sydd ag arddangosfa braille y gellir ei hadnewyddu, stand darllen, chwyddwydr fideo, teledu cylch cyfyng ac ati.</a:t>
            </a:r>
            <a:endParaRPr lang="en-GB" sz="12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0572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 ar gyfer y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Mae'r sleid hon a'r nesaf yn rhoi enghreifftiau o'r CFVI o ddulliau ymyrraeth wedi'i thargedu ar gyfer y maes hwn i leihau rhwystrau i ddysgu. Gallwch naill ai: </a:t>
            </a: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mynd drwy bob un o'r rhain yn eu tro (ac ymhelaethu fel y bo'n briodol i'r sesiwn);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amlygu’r rhai yr ydych yn canolbwyntio arnynt ar hyn o bryd (os ydych yn siarad am blentyn/person ifanc penodol) a chael gwared ar eraill; neu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gadw pob ymyriad ar y sleid, ond amlygu’r rhai yr ydych yn canolbwyntio arnynt mewn lliw gwahanol.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y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Gallwch hefyd gynnwys trafodaeth am y mathau o apiau y gellir eu haddasu i'w defnyddio gan blentyn â nam ar ei olwg. Er enghraifft, gall tanysgrifio i ‘Mapiau Arolwg Ordnans’ mewn daearyddiaeth fod yn ddefnyddiol iawn ar gyfer darparu mynediad ar-lein i fap o’r DU ar ffôn neu lechen.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9428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 ar gyfer y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Mae'r sleid hon yn rhoi enghreifftiau uniongyrchol o'r CFVI o ddulliau ymyrraeth wedi'i thargedu ar gyfer y maes hwn i leihau rhwystrau i ddysgu. Gallwch naill ai: </a:t>
            </a: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mynd drwy bob un o'r rhain yn eu tro (ac ymhelaethu fel y bo'n briodol i'r sesiwn);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amlygu’r rhai yr ydych yn canolbwyntio arnynt ar hyn o bryd os ydych yn siarad am blentyn penodol a chael gwared ar eraill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cadw pob ymyriad ar y sleid, ond amlygu’r rhai yr ydych yn canolbwyntio arnynt mewn lliw gwahanol.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y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ystod eang o apiau ar gael ac y gallwch eu dangos i’r gynulleidfa yng nghyswllt plant/pobl ifanc benodol.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gwefannau defnyddiol i edrych arnynt neu eu dangos i'r gynulleidfa yn cynnwys: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Apiau defnyddiol RNIB: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https://www.rnib.org.uk/living-with-sight-loss/assistive-aids-and-technology/everyday-tech/navigation-and-communication/helpful-apps/#:~:text=Apps%20like%20Be%20My%20Eyes,like%20the%20iPhone%20and%20iPad.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Deg ap gorau AbilityNet ar gyfer myfyrwyr â nam ar eu golwg: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https://abilitynet.org.uk/news-blogs/top-ten-apps-visually-impaired-students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Chwiliwch hefyd am enghraifft o ap cludo, ap mewnbwn lleferydd ac ati.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9738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 ar gyfer y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Mae'r sleid hon yn rhoi rhagor o enghreifftiau o'r CFVI o ddulliau ymyrraeth wedi'i thargedu ar gyfer y maes hwn i leihau rhwystrau i ddysgu. Yn yr un modd â’r sleid flaenorol gallwch naill ai: 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mynd drwy bob un o'r rhain yn eu tro (ac ymhelaethu fel y bo'n briodol i'r sesiwn);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amlygu’r rhai yr ydych yn canolbwyntio arnynt ar hyn o bryd os ydych yn siarad am blentyn penodol a chael gwared ar eraill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cadw pob ymyriad ar y sleid, ond amlygu’r rhai yr ydych yn canolbwyntio arnynt mewn lliw gwahanol.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7390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 ar gyfer y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Defnyddiwch y sleid hon i roi trosolwg cryno yn unol â’r pwyntiau bwled o’r hyn sydd wedi llywio cymorth person ifanc dethol os ydych yn defnyddio’r adnodd hyfforddi hwn i drafod person ifanc penodol. Os oes gan y myfyriwr anghenion ychwanegol, efallai y bydd y rhain hefyd yn cael eu cynnwys/amlinellu.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Pwysleisiwch unwaith eto yr angen am gydweithio.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y-GB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Cyfarwyddyd ar gyfer y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Wrth ddarparu manylion am nam ar olwg y plentyn, dylech gynnwys natur a difrifoldeb y cyflwr, os oedd yno ers iddo gael ei eni neu’n ddiweddarach, a yw’r cyflwr yn dirywio, ac a oes anghenion corfforol neu ddysgu eraill.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Dylech gynnwys rhai pwyntiau allweddol am y ffyrdd y gall nam ar olwg plentyn/person ifanc ddylanwadu ar ei fynediad i’r cwricwlwm yn ogystal â’i ddulliau rhyngweithio cymdeithasol.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Dylech gynnwys rhywfaint o wybodaeth gryno am bwy arall rydych chi'n gweithio gyda nhw i hyrwyddo’r maes hwn.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Gallwch chi dynnu llun o’r gwaith rydych chi’n ei wneud gyda’r plentyn/person ifanc a ddewiswyd, er enghraifft: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Fideo o staff arbenigol.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Arddangos defnydd o unrhyw offer/dyfeisiau ac ati.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y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Dangos sut mae mathau arbennig o dechnoleg yn cael eu defnyddio mewn gwahanol weithgareddau cwricwlwm.</a:t>
            </a:r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015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4594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 ar gyfer y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4 sefydliad partner yn ymwneud â’r prosiect CFVI (cyfeiriwch at y logos ar waelod y sleid).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y-GB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Cefndir dewisol: (Gweler hefyd t.34 o’r CFVI)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Ariannwyd y prosiect gan y Sefydliad Cenedlaethol Brenhinol Pobl Ddall [RNIB].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Ymgynghorodd y Ganolfan Nam ar y Golwg ar gyfer Addysgu ac Ymchwil – VICTAR – â gweithwyr proffesiynol sy’n gweithio yn y maes, rhieni a phlant a phobl ifanc er mwyn llywio’r gwaith o ysgrifennu’r CFVI; maent hefyd yn ymwneud â gwerthuso'r CFVI yn ymarferol.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Roedd y Gymdeithas Broffesiynol ar gyfer Gweithlu Nam ar y Golwg – VIEW – yn ymwneud â gweithio i sicrhau adnoddau ar gyfer y ganolfan adnoddau a llunio'r hyfforddiant hwn.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Ymddiriedolaeth Thomas Pocklington (TPT), yn elusen genedlaethol sy’n cefnogi pobl ddall a rhannol ddall ac yn canolbwyntio ar Addysg, Cyflogaeth ac Ymgysylltu, gan ddarparu arweiniad a chyngor. Yng Ngham 2 y prosiect bydd TPT yn gweithio ar ddylanwadu ar bolisi addysgol.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y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gwahanol agweddau ar y prosiect yn cael eu harwain gan wahanol bartneriaid prosiect. Arweiniwyd y gwaith o gynhyrchu’r deunyddiau hyfforddi/DPP gan VIEW ar y cyd â grŵp ymgynghori o randdeiliaid allweddol sy’n gweithio ym maes Addysg Nam ar y Golwg.</a:t>
            </a:r>
            <a:endParaRPr dirty="0"/>
          </a:p>
        </p:txBody>
      </p:sp>
      <p:sp>
        <p:nvSpPr>
          <p:cNvPr id="63" name="Google Shape;6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112038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 ar gyfer y Siaradwr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Ewch drwy’r pwyntiau allweddol.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Efallai yr hoffech wahodd y gynulleidfa i restru pwyntiau allweddol eraill neu negeseuon yr hoffent eu rhannu ar gyfer y maes hwn. 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Cyfarwyddyd</a:t>
            </a:r>
            <a:r>
              <a:rPr lang="en-GB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gyfer</a:t>
            </a:r>
            <a:r>
              <a:rPr lang="en-GB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sz="11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Siaradwr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Dylech ailadrodd yn y crynodeb y gellir defnyddio ystod eang o ddyfeisiau i alluogi plant ag anableddau i gael mynediad at ddulliau dysgu mewn addysg a thrwyddynt gallant ddatblygu rheolaeth gynyddol ar eu dulliau dysgu. Mae pwysleisio hyn yn bwysig gan y gallai fod gan blant/pobl ifanc ag anableddau lai o gyfleoedd i reoli eu dulliau dysgu a’u hamgylcheddau dysgu, a po fwyaf difrifol yw’r anabledd, y lleiaf o reolaeth sydd ganddynt.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Yng nghyswllt pwynt 1 gallwch siarad am rai rhwystrau posibl i ddefnyddio technoleg mewn lleoliad penodol a ffyrdd y gellir mynd i'r afael â'r rhain gyda chynllunio priodol. Dyma rai enghreifftiau: 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Sicrhau bod Wi-Fi addas ar gael mewn adeilad os yw’r dechnoleg yn gofyn i hyn weithio (e.e. ymweliad ag amgueddfa);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Egluro pwy sy'n berchen ar y dechnoleg os bydd plentyn/person ifanc yn trosglwyddo i ysgol arall.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Egluro pwy sy'n gyfrifol os bydd pethau'n torri a pha yswiriant y mae'n ei gynnwys.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Disgwyliadau ynghylch rheoli technoleg – yn ystod lleoliadau addysg ffurfiol a’r tu hwnt iddynt. 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Wrth ystyried rôl technoleg addysgol mewn addysg gynhwysol, mae angen i ni feddwl nid yn unig am ddarparu </a:t>
            </a:r>
            <a:r>
              <a:rPr lang="cy-GB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mynediad</a:t>
            </a:r>
            <a:r>
              <a:rPr lang="cy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blentyn at ddyfais benodol, ond hefyd am sicrhau bod y plentyn yn gallu ei ddefnyddio'n effeithiol a chyda mwy o annibyniaeth wrth iddo fynd yn hŷn. 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y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Dylech hefyd bwysleisio nad yw defnyddio technoleg yn dileu’r angen i sicrhau bod adnoddau’n hygyrch i ba raddau bynnag sy’n bosibl.</a:t>
            </a:r>
            <a:endParaRPr lang="en-GB" sz="1200" b="1" baseline="30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0117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698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069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 ar gyfer y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,Sans-Serif" panose="020B0604020202020204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Mae’r sleid hon yn rhoi trosolwg o 11 maes y CFVI ac yn tynnu sylw at Faes 8. Nodwyd y meysydd hyn drwy brosiect ymchwil CFVI fel rhai o bwysigrwydd arbennig o ran helpu plant a phobl ifanc â nam ar eu golwg i gael mynediad at addysg briodol a theg.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Mae'n bwysig nodi bod y meysydd yn cydberthyn a bydd gorgyffwrdd yn y dulliau ymyrryd a ddefnyddir.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angen i ni gydnabod hefyd na fydd angen dulliau ymyrryd ym mhob un o’r 11 maes ar bob plentyn a pherson ifanc â nam ar eu golwg, a bod gwaith ym Maes 1 yn allweddol: gweithio i ddarparu amgylcheddau cynhwysol i’r rhai â nam ar y golwg.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ymyrraeth yn ceisio hwyluso ‘dysgu cael mynediad’ a ‘mynediad at ddysgu’.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Bydd y cyflwyniad hwn yn canolbwyntio ar Faes 8: Technoleg.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y-GB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Cyfarwyddyd ar gyfer y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Efallai y byddwch am egluro’n gryno y model dysgu cael mynediad/mynediad at ddysgu os yw’n briodol ar gyfer y sesiwn. Cyflwynir rhagor o wybodaeth yn y Llawlyfr Hyfforddi a’r CFVI ond mae’r pwyntiau allweddol i’w pwysleisio yn cynnwys: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Ategir y CFVI gan y model ‘Mynediad at ddysgu/Dysgu cael mynediad’ sy’n darparu fframwaith cysyniadol ar gyfer defnyddio’r CFVI.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A2L yn pwysleisio amgylchedd dysgu sy’n galluogi dysgwyr â nam ar eu golwg i gael mynediad at gwricwlwm a rennir, neu “graidd” gyda’u cyfoedion sy’n gallu gweld, ac mae’n ceisio sicrhau bod mynediad addysgol yn deg ac wedi’i optimeiddio. Enghraifft o hyn yw'r defnydd o lyfrau print bras neu ddeunyddiau print bras pwrpasol gyda lluniau wedi'u haddasu ar gyfer dysgwr â nam ar ei olwg.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L2A yn cydnabod bod angen addysgu cwricwlwm ychwanegol neu arbenigol i hybu annibyniaeth dysgwyr a hwyluso cynhwysiant cymdeithasol a gallu personol. Mae'n cynnwys ymyriadau arbenigol. Mae enghreifftiau’n cynnwys hyfforddiant cyfeiriadedd a symudedd (Maes 5 o’r CFVI) a thechnoleg (Maes 8 o’r CFVI) [gellir addasu’r enghreifftiau hyn fel y bo’n briodol wrth eu cyflwyno].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Gallwch dynnu sylw at y ffaith bod y model yn cydnabod bod cydbwysedd rhwng yr ymagweddau eang hyn a dilyniant dros amser er mwyn sicrhau, i ba raddau bynnag sy’n bosibl, bod y pwyslais yn symud o ddarparu cymorth uniongyrchol i’r plentyn/person ifanc (A2L) iddyn nhw'n meithrin y sgiliau penodol er mwyn gallu gweithredu a dysgu'n fwy annibynnol (L2A).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Egwyddorion Allweddol: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Mynediad teg i addysg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Datblygu gallu personol</a:t>
            </a:r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31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9456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 ar gyfer y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Ewch drwy'r amcanion hyfforddi craidd ar y sleid hon.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Dylech hefyd grybwyll gweithio ar y cyd a dylech bwysleisio pwysigrwydd cynnwys y plentyn/person ifanc i ba raddau bynnag y bo modd, aelodau o’r teulu yn ogystal â’r rhanddeiliaid allweddol eraill a allai fod yn gysylltiedig.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ydych chi wedyn yn symud ymlaen o'r sleidiau hyn i hyfforddiant wedi'i deilwra, gallwch chi amlinellu'n fyr yr amcanion hyfforddi ar gyfer y rhan ddiweddarach hon o'ch sesiwn hefyd.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Dylech grybwyll pwysigrwydd gweithio ar y cyd a phwysleisio pwysigrwydd cynnwys y plentyn/person ifanc i ba raddau bynnag y bo modd, aelodau o’r teulu yn ogystal â’r rhanddeiliaid allweddol eraill a allai fod yn gysylltiedig.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y-GB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Darperir sleid wag ar y sleid nesaf lle gallwch ychwanegu eich amcanion hyfforddi eich hun i ategu'r amcanion craidd.</a:t>
            </a:r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335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 ar gyfer y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Gweler nodiadau’r sleidiau blaenorol.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 ben hynny, mae Maes 8 o'r fframwaith yn addas o bosib ar gyfer lefel uchel o addasu gan gynnwys, er enghraifft, archwiliad manwl o faes penodol.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enghreifftiau o amcanion hyfforddi posibl y gallech eu defnyddio yn cynnwys: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archwilio sut y gellir cefnogi disgybl (enw'r disgybl) drwy’r broses o ddewis a defnyddio technolegau priodol.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amlinellu/trafod sut y gallwn weithio ar y cyd/gydag asiantaethau eraill sy'n gweithio gyda'r dysgwr a'r teulu i’w helpu i gael gafael ar dechnolegau priodol a’u defnyddio.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darparu hyfforddiant mewn defnyddio technolegau penodol ar gyfer disgybl (enw’r disgybl) – e.e. meddalwedd/adnodd trawsgrifio braille.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darparu hyfforddiant ar sut mae disgybl (enw’r disgybl) yn llunio ac yn rheoli ei waith drwy ddefnyddio gliniadur (e.e. hyfforddiant rheoli gliniadur i gynorthwyydd addysgu).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archwilio’r gofynion/cyfrifoldebau deddfwriaethol ynghylch addasiadau rhesymol/deunyddiau hygyrch (Deddf Cydraddoldeb [2010] sy’n cwmpasu Cymru/Lloegr/yr Alban a Deddf Gwahaniaethu ar sail Anabledd (2005) yng Ngogledd Iwerddon, nad oedd yn berthnasol i ysgolion yn wreiddiol, ond a estynnwyd i’w cynnwys gan y Ddeddf Addysg Arbennig Gorchymyn Anghenion a Gwahaniaethu [GI]. Gellir dod o hyd i ganllaw byr yma: SENDOshortguide2010.pdf (equalityni.org) - sylwch fod dolenni'n gyfredol ar adeg eu hysgrifennu, ond gall dolenni gwe newid.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Efallai y bydd cyflwynwyr hefyd am gyfeirio at y pwyntiau canlynol mewn sesiwn hyfforddi: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protocolau ar gyfer storio/mynediad at yr offer yn yr ysgol.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protocolau ynghylch defnyddio technoleg ochr yn ochr â systemau ysgol/TG, e.e. peidio ag arbed ar ddyfais ond defnyddio USB yn lle hynny, systemau o amgylch ffotograffau yn unol â pholisi'r ysgol.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manylion cyswllt ar gyfer cymorth os bydd technoleg yn torri neu'n peidio â gweithio.</a:t>
            </a:r>
            <a:endParaRPr lang="en-GB" sz="1200" i="0" dirty="0">
              <a:latin typeface="+mn-lt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571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95935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 ar gyfer y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Ewch drwy'r pwyntiau allweddol sy'n cael eu cymryd yn uniongyrchol o'r CFVI. Gallwch hefyd bwysleisio: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 technoleg yn derm eang iawn a ddefnyddir mewn amrywiaeth eang o ffyrdd i ddisgrifio gwahanol fathau o ddyfeisiau yn y cartref, lleoliadau addysg neu waith. Felly, nid oes un diffiniad penodol o ‘dechnoleg’ (gweler y Canllawiau isod ar derminoleg).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technolegau’n cynnwys dyfeisiau ‘uwch-dechnoleg’ fel ffonau clyfar a chyfrifiaduron, yn ogystal â dyfeisiau cymharol ‘dechnoleg isel’ fel cyfrifianellau.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 gyfer pwynt bwled 3 gallwch hefyd nodi bod hyn yn cynnwys sicrhau bod y seilwaith angenrheidiol yn ei le i gefnogi eu defnydd o dechnoleg – mae enghreifftiau’n cynnwys hyfforddiant ar sut i ddefnyddio math penodol o offer, gwybod â phwy i gysylltu rhag ofn y bydd problemau, deall sut i gynnal a chadw'r offer ac ati.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yng nghyswllt y pwynt hwn gallwch hefyd bwysleisio pwysigrwydd technoleg mewn lleoliadau addysg ffurfiol a heb fod yn ffurfiol. Bydd angen i blant a phobl ifanc â nam ar y golwg allu cael mynediad at waith cartref/dysgu cyfunol ac felly efallai y bydd angen ystyried unrhyw strategaethau ac addysgu a ddefnyddir yn yr ysgol i'w defnyddio gartref hefyd. Bydd hyn yn arbennig o bwysig wrth ystyried pa dechnoleg i'w defnyddio/addysgu yn yr ysgol, fel y gellir ailadrodd pethau tebyg gartref. Os na, efallai y bydd y dysgwr yn gweld na all gael mynediad at dechnoleg gartref gan ei fod yn wahanol iawn i'r hyn y mae'n ei ddefnyddio yn yr ysgol.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Yn dibynnu ar y gynulleidfa, gallwch hefyd bwysleisio: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gan fod technoleg yn bwysig iawn i bobl â nam ar y golwg, mae hefyd yn bwysig eu bod yn cael eu cefnogi gan staff nad ydynt yn ofni technoleg, ond a all helpu'r plentyn i ddatblygu gwytnwch penodol pan fydd pethau'n mynd o chwith neu'n newid.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o swyddogaethau pwysig QTVI yw sicrhau bod staff prif ffrwd yn cael gwybodaeth am sut mae'r dechnoleg yn cael ei defnyddio gan y CYPVI fel y gallant ddeall yn llawn sut i hwyluso ei defnyddio yn yr ystafell ddosbarth.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Cyfarwyddyd</a:t>
            </a:r>
            <a:r>
              <a:rPr lang="en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gyfer</a:t>
            </a:r>
            <a:r>
              <a:rPr lang="en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 hwn fod yn faes dryslyd gan y defnyddir amrywiaeth o dermau ym myd addysg i ddisgrifio’r ffyrdd y caiff technolegau eu dylunio a’u defnyddio.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Defnyddir y term technoleg addysgol, a elwir weithiau yn </a:t>
            </a: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EdTech</a:t>
            </a: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yn gyffredin i ddisgrifio’r ystod eang o ddyfeisiadau a chynhyrchion y gellir eu defnyddio i alluogi CYPVI i gael mynediad at ddulliau dysgu mewn gwahanol leoliadau. Os ydych am ystyried terminoleg yn fanylach, mae gennym bedair sleid ddewisol nesaf sy'n rhoi cyflwyniad i dri chategori bras o dechnoleg (mwyafrif, addasol, cynorthwyol).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ein bod yn ymwneud yn bennaf â defnyddio technoleg mewn addysg </a:t>
            </a:r>
            <a:r>
              <a:rPr lang="cy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ffurfiol</a:t>
            </a:r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fel ysgolion a cholegau, mae’n bwysig atgoffa cydweithwyr hefyd y dylem hefyd bob amser ystyried y cyfleoedd pwysig i blant gael mynediad at ddysgu mewn addysg anffurfiol fel eu cartref, a'r gymuned ehangach.</a:t>
            </a:r>
            <a:endParaRPr lang="en-GB" sz="1100" b="0" i="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895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 ar gyfer y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Gallwn ddechrau drwy feddwl am rwystrau posibl i fynediad sy'n gysylltiedig â nam ar y golwg yn y maes hwn drwy ddefnyddio rhai senarios byr.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Yn y sleid hon rydym yn ystyried yn gyntaf sut y gall golwg roi gwybodaeth i ddisgybl oed cynradd heb nam ar ei olwg wrth ddefnyddio llechen sgrin gyffwrdd i chwilio'r rhyngrwyd am waith pwnc dosbarth.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Ewch drwy'r pwyntiau allweddol amrywiol am yr hyn y mae golwg yn ei ddweud wrth y plentyn yn y sefyllfa hon a gwahodd y gynulleidfa i feddwl am fwy.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 y sleid nesaf rydym yn ystyried sefyllfa debyg ar gyfer myfyriwr sydd â golwg gwan ac sydd angen bod yn agos iawn at y sgrin i ddarllen y testun a gweld lluniau.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Cyfarwyddyd</a:t>
            </a:r>
            <a:r>
              <a:rPr lang="en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gyfer</a:t>
            </a:r>
            <a:r>
              <a:rPr lang="en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Efallai yr hoffech chi addasu'r senario i'w wneud yn fwy perthnasol i'r gynulleidfa.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syniadau ar gyfer senarios eraill a awgrymwyd gan y Grŵp Ymgynghorol wrth ddatblygu’r adnoddau hyn yn cynnwys: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senario mewn ystafell ddosbarth ysgol gynradd o amgylch mynediad i gêm addysgol ar y bwrdd clyfar y mae myfyrwyr yn rhyngweithio ag ef fel gweithgaredd dosbarth cyfan.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senario lle mae myfyrwyr yn dysgu sut i ddefnyddio ‘Scratch’ (iaith godio gyda rhyngwyneb gweledol syml sy’n caniatáu i bobl ifanc greu straeon digidol, gemau ac animeiddiadau) ar y cyfrifiadur neu’n defnyddio’r rhyngrwyd i ddod o hyd i ffeithiau.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senario yn seiliedig ar arddangosiadau gweledol yn nodi bod rhywbeth wedi mynd o'i le gyda'r dechnoleg e.e. ffenestri naid ar gyfrifiadur pen desg, rhybudd batri isel ar liniadur, ac ati.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Gweithgaredd dewisol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Gallech chi ffugio'r senario hwn gyda'r grŵp a gwahodd rhai aelodau o'r gynulleidfa i roi cynnig ar chwilair allweddol tebyg ar eu ffonau os oes ganddyn nhw fynediad i'r rhyngrwyd. Yn dilyn y gweithgaredd, gofynnwch iddynt rannu sut y gwnaethant ddefnyddio golwg i helpu i chwilio a sut y gellid ei strwythuro i sicrhau ei fod yn hygyrch i rywun â nam ar ei olwg. Mae hyn yn ffurfio cyd-destun defnyddiol ar gyfer y sleid nesaf.</a:t>
            </a:r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270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21285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Nodiadau ar gyfer y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Ystyriwch yr un sefyllfa ar gyfer disgybl sydd â golwg gwan yn agos a phell.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Gwahoddwch y gynulleidfa i rannu eu barn am y ffyrdd y gallai profiad y disgybl o’r sefyllfa hon amrywio o’i gymharu â disgybl heb nam ar ei olwg.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Trafodwch rai o'r ffyrdd y gellir lleihau'r rhwystrau posibl i fynediad i'r disgybl hwn yn y senario. Er mwyn strwythuro'r drafodaeth gallwch ystyried – addasiadau i'r dechnoleg; addasiadau i'r amgylchedd (gan gynnwys lleoliad y llechen); defnydd o adnoddau ychwanegol; amgylchedd ffisegol (gan gynnwys safle eistedd/goleuadau ac ati); cyfranogiad y plentyn/person ifanc ac ati.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y-GB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Cyfarwyddyd ar gyfer y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y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</a:t>
            </a:r>
            <a:r>
              <a:rPr lang="cy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sleid y gellir ei haddasu</a:t>
            </a:r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wedi'i chynnwys yn yr adnodd hwn er mwyn i chi ddatblygu eich senario(s) eich hun.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395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21285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Cyfarwyddyd ar gyfer y Siaradwr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hon yn sleid y gellir ei haddasu sy'n eich galluogi i greu eich senario(s) eich hun ar gyfer trafodaeth am rwystrau posibl i fynediad a sut y gellir eu lleihau. 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y-GB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enghraifft o senario wedi’i darparu gan y Grŵp Ymgynghori a helpodd i ddatblygu’r adnodd hwn: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Senario: Plentyn â nam ar ei olwg (maint print N24) yn cymryd rhan mewn gwers Codio gyda’i ddosbarth.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Mae'r dosbarth yn defnyddio rhaglen gyfrifiadurol (Scratch) ac yn gweithio mewn parau i gwblhau'r tasgau a osodwyd.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Lleihau rhwystrau i fynediad: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-Asesiad blaenorol o raglenni codio i ddysgu a yw rhaglen yn berthnasol i blentyn â nam ar ei olwg ei defnyddio.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-Efallai y bydd angen cynnal prosesau addysgu ymlaen llaw i sicrhau bod y plentyn yn gwybod beth yw codio/ar gyfer beth mae’n cael ei ddefnyddio/diben y wers.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-Os nad yw'r rhaglen yn hygyrch, a oes ffordd arall o wneud codio yn hygyrch i ddysgwyr, fel y gallant weithio ar y cyd ar dasgau gyda chyfoedion? e.e. ystyried technoleg fel CodeJumper.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-Dysgu plentyn/cyfoedion/staff sut i ddefnyddio CodeJumper i gael gwersi Codio mewn ffordd hygyrch.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-Ystyried sut y bydd plentyn â nam ar ei olwg yn cael mynediad i Godio yn y flwyddyn academaidd nesaf, gan fod hyn yn rhywbeth sy'n cael ei ystyried mewn gwersi Technoleg Ddigidol bob blwyddyn ar lefel academaidd wahanol.</a:t>
            </a: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360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979D7-8BF2-DD6B-A3E9-49BC7B51C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440" y="1122363"/>
            <a:ext cx="9458960" cy="238760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B03C5E-A375-D7DD-CCB9-CBACEBE24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602038"/>
            <a:ext cx="9458960" cy="1655762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665193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79E4E14-DCE3-B911-1740-2456102E1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365125"/>
            <a:ext cx="854456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D379978-41B2-27EF-D699-F5C185542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800" y="1690688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4E884A2-C0B2-C00B-5802-F25AAA3BC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30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24F9C77-9CAC-8AC1-38B1-1CC48D570E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3D480B58-F81A-C04A-EAD3-D8EBF34EB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10905C-757E-0B1D-4C14-8259B0854477}"/>
              </a:ext>
            </a:extLst>
          </p:cNvPr>
          <p:cNvSpPr/>
          <p:nvPr userDrawn="1"/>
        </p:nvSpPr>
        <p:spPr>
          <a:xfrm>
            <a:off x="595313" y="0"/>
            <a:ext cx="596900" cy="1443038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222661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ity numb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90639B-1DA3-BCCC-3AE2-0DFDB4E5AA17}"/>
              </a:ext>
            </a:extLst>
          </p:cNvPr>
          <p:cNvSpPr txBox="1"/>
          <p:nvPr userDrawn="1"/>
        </p:nvSpPr>
        <p:spPr>
          <a:xfrm>
            <a:off x="6647498" y="6307138"/>
            <a:ext cx="5351462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latin typeface="Ingra" pitchFamily="2" charset="77"/>
              </a:rPr>
              <a:t>© RNIB registered charity in England and Wales (226227), Scotland (SC039316), Isle of Man (1226). Also operating in Northern Ireland.</a:t>
            </a:r>
          </a:p>
        </p:txBody>
      </p:sp>
    </p:spTree>
    <p:extLst>
      <p:ext uri="{BB962C8B-B14F-4D97-AF65-F5344CB8AC3E}">
        <p14:creationId xmlns:p14="http://schemas.microsoft.com/office/powerpoint/2010/main" val="216507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5ADE6-6467-4D5A-7ADE-AE34C1DBD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25071-4CBC-56D7-6062-3D4246001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829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19FF6-22F8-41B4-21A8-6C7DC35B7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901319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C3A2F-5EE9-2881-3076-4DCD062D9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01319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003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77537-D879-5EE2-24E9-75E68A657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503F8-222A-3BC6-011E-52149677E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9C0211-4C2C-6658-1897-A2155154E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176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9AB4A-1E57-36CD-0904-0D33EB15F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365125"/>
            <a:ext cx="854456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1DBCB-FB8E-E222-1701-3A15F1293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800" y="1690688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C37664-1662-EC63-9EF7-99BCA8815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30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1F69E5-CD5D-A602-C436-C7B57BEC9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9AE2B4-73A6-965B-18E0-CF874A785D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378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62FB7-4247-87C8-0B67-2F0EC6D6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349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9D9CD4F-1329-DE3F-8CF9-D847FBAC72F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98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EC6FCCB0-A624-7AF7-87A5-71303F6EB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960" y="2550160"/>
            <a:ext cx="10515600" cy="1229677"/>
          </a:xfrm>
        </p:spPr>
        <p:txBody>
          <a:bodyPr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84207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1DE180-89D7-7645-3FC4-94E903A67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D0D54A-6D25-3242-B1EA-8B20045BAAA1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88DB2-D140-82D8-98E5-789075DB7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1B1BE6-C0D9-D072-211B-D10F5020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67F713-26CB-0945-8C63-C4B3CBAA6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656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x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4E884A2-C0B2-C00B-5802-F25AAA3BC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8960" y="426720"/>
            <a:ext cx="11074400" cy="57629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25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B797D6-0242-5680-5AA8-BE74C323B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440" y="365125"/>
            <a:ext cx="87782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77764-1D85-BF19-1981-938F976B0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1440" y="1872456"/>
            <a:ext cx="87782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397C7C-2451-2CC1-563F-D8BDE60A74CB}"/>
              </a:ext>
            </a:extLst>
          </p:cNvPr>
          <p:cNvSpPr/>
          <p:nvPr userDrawn="1"/>
        </p:nvSpPr>
        <p:spPr>
          <a:xfrm>
            <a:off x="595313" y="0"/>
            <a:ext cx="596900" cy="1443038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8" name="Picture 1" descr="RNIB&#10;See differently&#10;(Logo)">
            <a:extLst>
              <a:ext uri="{FF2B5EF4-FFF2-40B4-BE49-F238E27FC236}">
                <a16:creationId xmlns:a16="http://schemas.microsoft.com/office/drawing/2014/main" id="{63CE3D43-523D-9265-6094-A9E81A8E46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410" y="5168900"/>
            <a:ext cx="16891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C553644-5296-649A-494E-5049BB06F6E9}"/>
              </a:ext>
            </a:extLst>
          </p:cNvPr>
          <p:cNvSpPr/>
          <p:nvPr userDrawn="1"/>
        </p:nvSpPr>
        <p:spPr>
          <a:xfrm>
            <a:off x="0" y="6380798"/>
            <a:ext cx="5919788" cy="117475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rgbClr val="0098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7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8BC8B9E-7850-DBAA-67E9-2B353D30BFE4}"/>
              </a:ext>
            </a:extLst>
          </p:cNvPr>
          <p:cNvSpPr/>
          <p:nvPr userDrawn="1"/>
        </p:nvSpPr>
        <p:spPr>
          <a:xfrm>
            <a:off x="0" y="6380798"/>
            <a:ext cx="5919788" cy="117475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rgbClr val="0098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81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5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E6AE2-234D-CABF-247B-D6358D85D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148" y="3623772"/>
            <a:ext cx="8620018" cy="1288788"/>
          </a:xfrm>
        </p:spPr>
        <p:txBody>
          <a:bodyPr>
            <a:normAutofit fontScale="90000"/>
          </a:bodyPr>
          <a:lstStyle/>
          <a:p>
            <a:r>
              <a:rPr lang="cy-GB" sz="2700"/>
              <a:t>Fframwaith Cwricwlwm ar gyfer Plant a Phobl Ifanc â Nam ar y Golwg (CFVI): Adnodd Hyfforddiant Craidd 9
</a:t>
            </a:r>
            <a:br>
              <a:rPr lang="cy-GB" sz="2700"/>
            </a:br>
            <a:r>
              <a:rPr lang="cy-GB" sz="2700"/>
              <a:t>
</a:t>
            </a:r>
            <a:br>
              <a:rPr lang="cy-GB" sz="2700"/>
            </a:br>
            <a:r>
              <a:rPr lang="cy-GB" sz="2700"/>
              <a:t>Maes 8: Technoleg</a:t>
            </a:r>
            <a:br>
              <a:rPr lang="cy-GB" sz="2400" i="1"/>
            </a:br>
            <a:endParaRPr lang="cy-GB" sz="2400" i="1"/>
          </a:p>
        </p:txBody>
      </p:sp>
      <p:pic>
        <p:nvPicPr>
          <p:cNvPr id="4" name="Picture 3" descr="Logo of VIEW">
            <a:extLst>
              <a:ext uri="{FF2B5EF4-FFF2-40B4-BE49-F238E27FC236}">
                <a16:creationId xmlns:a16="http://schemas.microsoft.com/office/drawing/2014/main" id="{D7EF78A1-3C76-B88F-11AF-027B1916B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521" y="5618746"/>
            <a:ext cx="1885603" cy="109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University of Birmingham, VICTAR Logo&#10;">
            <a:extLst>
              <a:ext uri="{FF2B5EF4-FFF2-40B4-BE49-F238E27FC236}">
                <a16:creationId xmlns:a16="http://schemas.microsoft.com/office/drawing/2014/main" id="{2AE217BD-F559-AA56-8219-FF30334E5C5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124" y="5565747"/>
            <a:ext cx="3842391" cy="1099935"/>
          </a:xfrm>
          <a:prstGeom prst="rect">
            <a:avLst/>
          </a:prstGeom>
          <a:noFill/>
        </p:spPr>
      </p:pic>
      <p:pic>
        <p:nvPicPr>
          <p:cNvPr id="6" name="Picture 5" descr="Logo of Thomas Pocklington Trust&#10;">
            <a:extLst>
              <a:ext uri="{FF2B5EF4-FFF2-40B4-BE49-F238E27FC236}">
                <a16:creationId xmlns:a16="http://schemas.microsoft.com/office/drawing/2014/main" id="{48389E64-77A9-9F1D-A0E8-1FD89D38A2A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915" y="5618746"/>
            <a:ext cx="1295485" cy="911743"/>
          </a:xfrm>
          <a:prstGeom prst="rect">
            <a:avLst/>
          </a:prstGeom>
          <a:noFill/>
        </p:spPr>
      </p:pic>
      <p:pic>
        <p:nvPicPr>
          <p:cNvPr id="5" name="Picture 1" descr="RNIB&#10;See differently&#10;(Logo)">
            <a:extLst>
              <a:ext uri="{FF2B5EF4-FFF2-40B4-BE49-F238E27FC236}">
                <a16:creationId xmlns:a16="http://schemas.microsoft.com/office/drawing/2014/main" id="{4125758A-DB1E-6D6F-4AE9-EEE3E5EDE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410" y="5168900"/>
            <a:ext cx="16891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0552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C67CC-767A-3ED4-EBFA-434E8902B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000"/>
              <a:t>Pam mae ffocws ar y maes hwn yn bwysig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CFDD4-464F-426F-B17B-2B6E6F93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581150"/>
            <a:ext cx="8778240" cy="4642644"/>
          </a:xfrm>
        </p:spPr>
        <p:txBody>
          <a:bodyPr>
            <a:norm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y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Bydd gan blant a phobl ifanc â nam ar eu golwg lai o fynediad at wybodaeth weledol a all gyfyngu ar eu cyfranogiad mewn addysg.</a:t>
            </a:r>
          </a:p>
          <a:p>
            <a:pPr marL="285750" marR="0" lvl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y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 technoleg yn allweddol i ddarparu ‘mynediad at ddysgu’ a chefnogi datblygiad sgiliau ‘dysgu cael mynediad’.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y-GB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 gaiff ei defnyddio’n effeithiol gyda phwrpas addysgol clir a’i chydweddu’n agos ag anghenion mynediad a chymorth unigol, gall technoleg eu galluogi i gymryd rhan mewn llawer o feysydd addysg ochr yn ochr â’u cyfoedion.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13116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000"/>
              <a:t>Gwybodaeth am y maes hwn: Technoleg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100"/>
              </a:spcAft>
            </a:pPr>
            <a:r>
              <a:rPr lang="cy-GB" sz="200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Ingra"/>
              </a:rPr>
              <a:t>Mae angen i ni gydnabod y gall fod gan rai plant a phobl ifanc gyflyrau sy’n golygu eu bod yn blino wrth ddefnyddio sgriniau. Felly, efallai y bydd angen cydbwysedd o atebion ‘uwch-dechnoleg’ a ‘thechnoleg isel’. </a:t>
            </a:r>
          </a:p>
          <a:p>
            <a:pPr>
              <a:lnSpc>
                <a:spcPct val="100000"/>
              </a:lnSpc>
              <a:spcAft>
                <a:spcPts val="1100"/>
              </a:spcAft>
            </a:pPr>
            <a:r>
              <a:rPr lang="cy-GB" sz="200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Ingra"/>
              </a:rPr>
              <a:t>Lle bo'n briodol, mae hefyd yn bwysig bod plant a phobl ifanc yn cael eu grymuso i wneud dewisiadau gwybodus am y dechnoleg fwyaf priodol iddynt ei defnyddio mewn gwahanol sefyllfaoedd. </a:t>
            </a:r>
          </a:p>
          <a:p>
            <a:pPr>
              <a:lnSpc>
                <a:spcPct val="100000"/>
              </a:lnSpc>
              <a:spcAft>
                <a:spcPts val="1100"/>
              </a:spcAft>
            </a:pPr>
            <a:r>
              <a:rPr lang="cy-GB" sz="200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Ingra"/>
              </a:rPr>
              <a:t>Dylid cydnabod y newid cyflym yn natur y maes hwn oherwydd datblygiadau technolegol. Mae angen i ni ddarparu cyfleoedd i blant a phobl ifanc (a'r rhai sy'n eu cynghori a'u haddysgu) ddysgu am gyflwyno technoleg newydd a sut y gallai fod o fudd iddyn nhw. </a:t>
            </a:r>
          </a:p>
          <a:p>
            <a:pPr>
              <a:lnSpc>
                <a:spcPct val="100000"/>
              </a:lnSpc>
              <a:spcAft>
                <a:spcPts val="1100"/>
              </a:spcAft>
            </a:pPr>
            <a:endParaRPr lang="en-GB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663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651" y="139745"/>
            <a:ext cx="8778240" cy="1325563"/>
          </a:xfrm>
        </p:spPr>
        <p:txBody>
          <a:bodyPr>
            <a:normAutofit/>
          </a:bodyPr>
          <a:lstStyle/>
          <a:p>
            <a:r>
              <a:rPr lang="cy-GB" sz="3000">
                <a:latin typeface="Arial"/>
                <a:cs typeface="Arial"/>
              </a:rPr>
              <a:t>Mathau o dechnoleg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ts val="1100"/>
              </a:spcAft>
              <a:buNone/>
            </a:pPr>
            <a:r>
              <a:rPr lang="cy-GB" sz="200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Ingra"/>
              </a:rPr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1E96268-92F2-A48C-5ABC-3D705D7E0A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462937"/>
              </p:ext>
            </p:extLst>
          </p:nvPr>
        </p:nvGraphicFramePr>
        <p:xfrm>
          <a:off x="1313419" y="1045030"/>
          <a:ext cx="9018044" cy="5356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5937">
                  <a:extLst>
                    <a:ext uri="{9D8B030D-6E8A-4147-A177-3AD203B41FA5}">
                      <a16:colId xmlns:a16="http://schemas.microsoft.com/office/drawing/2014/main" val="3155077717"/>
                    </a:ext>
                  </a:extLst>
                </a:gridCol>
                <a:gridCol w="3957753">
                  <a:extLst>
                    <a:ext uri="{9D8B030D-6E8A-4147-A177-3AD203B41FA5}">
                      <a16:colId xmlns:a16="http://schemas.microsoft.com/office/drawing/2014/main" val="984352310"/>
                    </a:ext>
                  </a:extLst>
                </a:gridCol>
                <a:gridCol w="3194354">
                  <a:extLst>
                    <a:ext uri="{9D8B030D-6E8A-4147-A177-3AD203B41FA5}">
                      <a16:colId xmlns:a16="http://schemas.microsoft.com/office/drawing/2014/main" val="1787604850"/>
                    </a:ext>
                  </a:extLst>
                </a:gridCol>
              </a:tblGrid>
              <a:tr h="727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600"/>
                        <a:t>Math o dechnoleg</a:t>
                      </a:r>
                    </a:p>
                  </a:txBody>
                  <a:tcPr marL="53975" marR="53975" marT="53975" marB="53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600"/>
                        <a:t>Defnydd dyluniad</a:t>
                      </a:r>
                    </a:p>
                  </a:txBody>
                  <a:tcPr marL="53975" marR="53975" marT="53975" marB="53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600"/>
                        <a:t>Enghreifftiau</a:t>
                      </a:r>
                    </a:p>
                  </a:txBody>
                  <a:tcPr marL="53975" marR="53975" marT="53975" marB="53975"/>
                </a:tc>
                <a:extLst>
                  <a:ext uri="{0D108BD9-81ED-4DB2-BD59-A6C34878D82A}">
                    <a16:rowId xmlns:a16="http://schemas.microsoft.com/office/drawing/2014/main" val="3376933786"/>
                  </a:ext>
                </a:extLst>
              </a:tr>
              <a:tr h="138119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cy-GB" sz="1600"/>
                        <a:t>Technolegau prif ffrwd  </a:t>
                      </a:r>
                    </a:p>
                    <a:p>
                      <a:pPr algn="l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53975" marR="53975" marT="53975" marB="53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600" dirty="0"/>
                        <a:t>Wedi’u cynllunio ar gyfer defnydd cyffredinol heb ystyriaeth benodol i anghenion pobl ag anableddau. Weithiau cyfeirir atynt hefyd fel technolegau ‘mwyafrif’. </a:t>
                      </a:r>
                    </a:p>
                  </a:txBody>
                  <a:tcPr marL="53975" marR="53975" marT="53975" marB="53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600"/>
                        <a:t> gliniaduron, byrddau gwaith, cyfrifianellau, chwaraewyr DVD, radios, setiau teledu ac ati. </a:t>
                      </a:r>
                    </a:p>
                  </a:txBody>
                  <a:tcPr marL="53975" marR="53975" marT="53975" marB="53975"/>
                </a:tc>
                <a:extLst>
                  <a:ext uri="{0D108BD9-81ED-4DB2-BD59-A6C34878D82A}">
                    <a16:rowId xmlns:a16="http://schemas.microsoft.com/office/drawing/2014/main" val="2430451856"/>
                  </a:ext>
                </a:extLst>
              </a:tr>
              <a:tr h="173198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cy-GB" sz="1600"/>
                        <a:t>2. Technolegau hygyrch </a:t>
                      </a:r>
                    </a:p>
                    <a:p>
                      <a:pPr algn="l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53975" marR="53975" marT="53975" marB="53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600"/>
                        <a:t>Wedi'u cynllunio ar gyfer defnydd cyffredinol ond y gellir ei addasu gan bobl ag anableddau i ddiwallu eu hanghenion penodol. Gydag addasiadau wedi'u dylunio'n dda, gellir gwneud llawer o dechnolegau mwyafrif yn fwy hygyrch.</a:t>
                      </a:r>
                    </a:p>
                  </a:txBody>
                  <a:tcPr marL="53975" marR="53975" marT="53975" marB="53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600"/>
                        <a:t>llechi, gliniaduron, ffonau clyfar gyda nodweddion amrywiol a all wella hygyrchedd</a:t>
                      </a:r>
                    </a:p>
                  </a:txBody>
                  <a:tcPr marL="53975" marR="53975" marT="53975" marB="53975"/>
                </a:tc>
                <a:extLst>
                  <a:ext uri="{0D108BD9-81ED-4DB2-BD59-A6C34878D82A}">
                    <a16:rowId xmlns:a16="http://schemas.microsoft.com/office/drawing/2014/main" val="2573484593"/>
                  </a:ext>
                </a:extLst>
              </a:tr>
              <a:tr h="150349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cy-GB" sz="1600"/>
                        <a:t>3. Technolegau cynorthwyol  </a:t>
                      </a:r>
                    </a:p>
                    <a:p>
                      <a:pPr algn="l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53975" marR="53975" marT="53975" marB="53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600"/>
                        <a:t>Wedi'u cynllunio'n benodol i alluogi pobl â gwahanol fathau o anableddau i gyflawni tasgau. </a:t>
                      </a:r>
                    </a:p>
                  </a:txBody>
                  <a:tcPr marL="53975" marR="53975" marT="53975" marB="53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600" dirty="0"/>
                        <a:t>Teclynnau braille (â llaw ac electronig), cymhorthion golwg gwan optegol ac anoptegol, meddalwedd ehangu, darllenwyr sgrin</a:t>
                      </a:r>
                    </a:p>
                  </a:txBody>
                  <a:tcPr marL="53975" marR="53975" marT="53975" marB="53975"/>
                </a:tc>
                <a:extLst>
                  <a:ext uri="{0D108BD9-81ED-4DB2-BD59-A6C34878D82A}">
                    <a16:rowId xmlns:a16="http://schemas.microsoft.com/office/drawing/2014/main" val="3178562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338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000">
                <a:latin typeface="Arial"/>
                <a:cs typeface="Arial"/>
              </a:rPr>
              <a:t>Mathau o dechnoleg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500188"/>
            <a:ext cx="8778240" cy="461486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Aft>
                <a:spcPts val="1100"/>
              </a:spcAft>
              <a:buNone/>
            </a:pPr>
            <a:r>
              <a:rPr lang="cy-GB" sz="2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Ingra"/>
              </a:rPr>
              <a:t> </a:t>
            </a:r>
            <a:r>
              <a:rPr lang="cy-GB" sz="2000" b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Ingra"/>
              </a:rPr>
              <a:t>Technolegau Prif Ffrwd</a:t>
            </a:r>
          </a:p>
          <a:p>
            <a:pPr>
              <a:lnSpc>
                <a:spcPct val="100000"/>
              </a:lnSpc>
              <a:spcAft>
                <a:spcPts val="1100"/>
              </a:spcAft>
            </a:pPr>
            <a:r>
              <a:rPr lang="cy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Gall CYPVI ddefnyddio llawer o fathau o dechnolegau prif ffrwd fel radios, teledu, radio, cyfrifianellau, byrddau gwyn rhyngweithiol i gael mynediad at ddysgu heb fod angen eu haddasu'n unigol. </a:t>
            </a:r>
          </a:p>
          <a:p>
            <a:pPr>
              <a:lnSpc>
                <a:spcPct val="100000"/>
              </a:lnSpc>
              <a:spcAft>
                <a:spcPts val="1100"/>
              </a:spcAft>
            </a:pPr>
            <a:r>
              <a:rPr lang="cy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Bydd y math o dechnoleg a ddewisir yn dibynnu ar natur a math yr anabledd e.e. efallai y bydd plentyn â golwg gwan yn gallu defnyddio cyfrifiannell arddangos sgrin fawr safonol tra bydd angen cyfrifiannell siarad mwy arbenigol ar blentyn dall.</a:t>
            </a:r>
          </a:p>
          <a:p>
            <a:pPr>
              <a:lnSpc>
                <a:spcPct val="100000"/>
              </a:lnSpc>
              <a:spcAft>
                <a:spcPts val="1100"/>
              </a:spcAft>
            </a:pPr>
            <a:r>
              <a:rPr lang="cy-GB" sz="20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Mae’n bosibl y bydd CYPVI yn gallu cymryd rhan mewn rhai gweithgareddau gyda’u cyfoedion a defnyddio’r un mathau o dechnolegau mwyafrif â phlant/pobl ifanc heb nam ar eu golwg i gael mynediad at ddysgu (er enghraifft, radio, siaradwr clyfar ac ati)</a:t>
            </a:r>
          </a:p>
          <a:p>
            <a:pPr marL="0" indent="0">
              <a:lnSpc>
                <a:spcPct val="100000"/>
              </a:lnSpc>
              <a:spcAft>
                <a:spcPts val="1100"/>
              </a:spcAft>
              <a:buNone/>
            </a:pPr>
            <a:endParaRPr lang="en-GB" sz="2000" dirty="0">
              <a:solidFill>
                <a:srgbClr val="00000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1100"/>
              </a:spcAft>
              <a:buNone/>
            </a:pPr>
            <a:endParaRPr lang="en-GB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261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000">
                <a:latin typeface="Arial"/>
                <a:cs typeface="Arial"/>
              </a:rPr>
              <a:t>Mathau o dechnoleg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439055"/>
            <a:ext cx="9469120" cy="466194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Aft>
                <a:spcPts val="1100"/>
              </a:spcAft>
              <a:buNone/>
            </a:pPr>
            <a:r>
              <a:rPr lang="cy-GB" sz="200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Ingra"/>
              </a:rPr>
              <a:t> </a:t>
            </a:r>
            <a:r>
              <a:rPr lang="cy-GB" sz="2000" b="1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Ingra"/>
              </a:rPr>
              <a:t>Technolegau Hygyrch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00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Mae technolegau </a:t>
            </a:r>
            <a:r>
              <a:rPr lang="cy-GB" sz="2000" b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hygyrch</a:t>
            </a:r>
            <a:r>
              <a:rPr lang="cy-GB" sz="200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 wedi'u cynllunio i'w defnyddio gan y rhan fwyaf o bobl ond gellir eu haddasu i'w gwneud yn fwy hygyrch i bobl â mathau penodol o anableddau. Mae'r technolegau hyn yn cynnig cyfleoedd i CYPVI gael mynediad at ddysgu mewn ystod eang o leoliadau.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0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llawer o wahanol fathau o ddyfeisiau ar gael gan gynnwys cyfrifiaduron personol, gliniaduron, ffonau symudol a llechi sy'n cynnwys nodweddion y gellir eu haddasu'n hawdd ar gyfer pobl â gwahanol fathau o anghenion mynediad sy'n deillio o nam ar eu golwg.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00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/>
              </a:rPr>
              <a:t>Mae’r nodweddion hyn yn cynnwys: </a:t>
            </a:r>
            <a:r>
              <a:rPr lang="cy-GB" sz="2000"/>
              <a:t>Darllenydd Ymgolli yn Word, trosleisio ar iPad ac iPhone, adroddwr a chwyddwydr Windows, chwyddo sgrin gyffwrdd ar liniaduron ac ati.</a:t>
            </a:r>
          </a:p>
          <a:p>
            <a:pPr marL="0" indent="0">
              <a:lnSpc>
                <a:spcPct val="100000"/>
              </a:lnSpc>
              <a:spcAft>
                <a:spcPts val="1100"/>
              </a:spcAft>
              <a:buNone/>
            </a:pPr>
            <a:endParaRPr lang="en-GB" sz="2000" dirty="0">
              <a:solidFill>
                <a:srgbClr val="00000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1100"/>
              </a:spcAft>
              <a:buNone/>
            </a:pPr>
            <a:endParaRPr lang="en-GB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588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000">
                <a:latin typeface="Arial"/>
                <a:cs typeface="Arial"/>
              </a:rPr>
              <a:t>Mathau o dechnoleg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690688"/>
            <a:ext cx="877824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ts val="1100"/>
              </a:spcAft>
              <a:buNone/>
            </a:pPr>
            <a:r>
              <a:rPr lang="cy-GB" sz="2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Ingra"/>
              </a:rPr>
              <a:t> </a:t>
            </a:r>
            <a:r>
              <a:rPr lang="cy-GB" sz="2000" b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Ingra"/>
              </a:rPr>
              <a:t>Technolegau Cynorthwyol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Yn wahanol i dechnolegau mwyafrif a hygyrch, mae technolegau </a:t>
            </a:r>
            <a:r>
              <a:rPr lang="cy-GB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cynorthwyol</a:t>
            </a:r>
            <a:r>
              <a:rPr lang="cy-GB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wedi'u cynllunio'n benodol i alluogi CYPVI i gyflawni tasgau.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llawer iawn o dechnolegau cynorthwyol ar gael i bobl â nam ar eu golwg – mae rhai o’r rhain yn gymharol uchel o ran technoleg fel dyfeisiau electronig ar gyfer plant/pobl ifanc ag anawsterau cyfathrebu, tra bod eraill yn gymharol isel o ran technoleg fel stand darllen.</a:t>
            </a:r>
          </a:p>
          <a:p>
            <a:pPr marL="0" indent="0">
              <a:lnSpc>
                <a:spcPct val="100000"/>
              </a:lnSpc>
              <a:spcAft>
                <a:spcPts val="1100"/>
              </a:spcAft>
              <a:buNone/>
            </a:pPr>
            <a:endParaRPr lang="en-GB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723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y-GB" sz="3000" dirty="0">
                <a:latin typeface="Arial"/>
                <a:ea typeface="Times New Roman" panose="02020603050405020304" pitchFamily="18" charset="0"/>
                <a:cs typeface="Times New Roman"/>
              </a:rPr>
              <a:t>Enghreifftiau o ddulliau ymyrraeth wedi'i thargedu ar gyfer Maes 8 a restrir yn CFVI i leihau rhwystrau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297" y="1799885"/>
            <a:ext cx="877824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>
              <a:lnSpc>
                <a:spcPct val="100000"/>
              </a:lnSpc>
              <a:spcAft>
                <a:spcPts val="500"/>
              </a:spcAft>
            </a:pPr>
            <a:r>
              <a:rPr lang="cy-GB" sz="200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Ingra"/>
              </a:rPr>
              <a:t>Defnyddio byrddau gwyn rhyngweithiol, apiau rhannu sgrin a meddalwedd.</a:t>
            </a:r>
          </a:p>
          <a:p>
            <a:pPr marL="177800" indent="-177800">
              <a:lnSpc>
                <a:spcPct val="100000"/>
              </a:lnSpc>
              <a:spcAft>
                <a:spcPts val="500"/>
              </a:spcAft>
            </a:pPr>
            <a:r>
              <a:rPr lang="cy-GB" sz="200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Ingra"/>
              </a:rPr>
              <a:t> Meddalwedd chwyddo a darllen sgrin, arddangosiadau braille a chymerwyr nodiadau, monitorau cyffwrdd. </a:t>
            </a:r>
          </a:p>
          <a:p>
            <a:pPr marL="177800" indent="-177800">
              <a:lnSpc>
                <a:spcPct val="100000"/>
              </a:lnSpc>
              <a:spcAft>
                <a:spcPts val="500"/>
              </a:spcAft>
            </a:pPr>
            <a:r>
              <a:rPr lang="cy-GB" sz="200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Ingra"/>
              </a:rPr>
              <a:t> Addasiadau i dechnoleg brif ffrwd hygyrch, e.e. tabledi, offer hygyrchedd a gosodiadau cyffredinol ar systemau gweithredu safonol, apiau ar gyfer ffonau symudol/llechi. </a:t>
            </a:r>
          </a:p>
          <a:p>
            <a:pPr marL="177800" indent="-177800">
              <a:lnSpc>
                <a:spcPct val="100000"/>
              </a:lnSpc>
              <a:spcAft>
                <a:spcPts val="500"/>
              </a:spcAft>
            </a:pPr>
            <a:endParaRPr lang="en-GB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364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y-GB" sz="3000" dirty="0">
                <a:latin typeface="Arial"/>
                <a:ea typeface="Times New Roman" panose="02020603050405020304" pitchFamily="18" charset="0"/>
                <a:cs typeface="Times New Roman"/>
              </a:rPr>
              <a:t>Enghreifftiau o ddulliau ymyrraeth wedi'i thargedu ar gyfer Maes 8 a restrir yn CFVI i leihau rhwystrau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872456"/>
            <a:ext cx="8778240" cy="435133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>
              <a:lnSpc>
                <a:spcPct val="100000"/>
              </a:lnSpc>
              <a:spcAft>
                <a:spcPts val="500"/>
              </a:spcAft>
            </a:pPr>
            <a:r>
              <a:rPr lang="cy-GB" sz="200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Ingra"/>
              </a:rPr>
              <a:t>Technoleg ac offer ar gyfer cael gafael ar y cwricwlwm a thu hwnt: 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cy-GB" sz="200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Ingra"/>
              </a:rPr>
              <a:t>− e.e. switshis, cyfrifiaduron, cyfrifianellau gwyddonol hygyrch ar gyfer dysgwyr nad ydynt yn gallu gweld, rhaglenni meddalwedd cyfansoddi cerddoriaeth hygyrch, onglyddion cyffyrddol.</a:t>
            </a:r>
          </a:p>
          <a:p>
            <a:pPr marL="177800" indent="-177800">
              <a:lnSpc>
                <a:spcPct val="100000"/>
              </a:lnSpc>
              <a:spcAft>
                <a:spcPts val="500"/>
              </a:spcAft>
            </a:pPr>
            <a:r>
              <a:rPr lang="cy-GB" sz="200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Ingra"/>
              </a:rPr>
              <a:t>Technoleg am oes: </a:t>
            </a:r>
            <a:r>
              <a:rPr lang="cy-GB" sz="20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y-GB" sz="200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Ingra"/>
              </a:rPr>
              <a:t> e.e. ffonau symudol, apiau (gan gynnwys apiau arbenigol fel offer adnabod lliwiau), apiau GPS a llywio (gan gynnwys apiau cludiant), cyfryngau cymdeithasol, meddalwedd mewnbwn lleferydd. </a:t>
            </a:r>
          </a:p>
          <a:p>
            <a:pPr marL="177800" indent="-177800">
              <a:lnSpc>
                <a:spcPct val="100000"/>
              </a:lnSpc>
              <a:spcAft>
                <a:spcPts val="500"/>
              </a:spcAft>
            </a:pPr>
            <a:r>
              <a:rPr lang="cy-GB" sz="200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Ingra"/>
              </a:rPr>
              <a:t>Mynediad i E-ddysgu, er enghraifft, amgylcheddau dysgu rhithwir. 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988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y-GB" sz="3000" dirty="0">
                <a:latin typeface="Arial"/>
                <a:ea typeface="Times New Roman" panose="02020603050405020304" pitchFamily="18" charset="0"/>
                <a:cs typeface="Times New Roman"/>
              </a:rPr>
              <a:t>Enghreifftiau o ddulliau ymyrraeth wedi'i thargedu ar gyfer Maes 8 a restrir yn CFVI i leihau rhwystrau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872456"/>
            <a:ext cx="8778240" cy="435133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cy-GB" sz="200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Ingra"/>
              </a:rPr>
              <a:t>Teipio cyffwrdd, gan gynnwys llwybrau byr bysellfwrdd, sgiliau llywio, sgrolio, chwilio, tabio drwy ddogfennau (e.e. penawdau, dolenni). </a:t>
            </a:r>
          </a:p>
          <a:p>
            <a:pPr marL="177800" indent="-177800">
              <a:lnSpc>
                <a:spcPct val="107000"/>
              </a:lnSpc>
              <a:spcAft>
                <a:spcPts val="500"/>
              </a:spcAft>
            </a:pPr>
            <a:r>
              <a:rPr lang="cy-GB" sz="200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Ingra"/>
              </a:rPr>
              <a:t>Deall dewis e.e. switshis, rhaglennu cyfrifiadurol.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00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Ingra"/>
              </a:rPr>
              <a:t>Cadw'n ddiogel mewn byd digidol.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333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1E689-83AC-74F5-40EF-8E41CBF3D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y-GB" sz="3000"/>
              <a:t>Pam mae ffocws ar y maes hwn yn bwysig i (enw'r plentyn/person ifanc); pa ymyriadau sydd ar waith?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4A6D8-2FBF-BD77-361E-EAF48DF7A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000" dirty="0"/>
          </a:p>
          <a:p>
            <a:r>
              <a:rPr lang="cy-GB" sz="2000"/>
              <a:t>Manylion nam ar olwg y disgybl</a:t>
            </a:r>
          </a:p>
          <a:p>
            <a:r>
              <a:rPr lang="cy-GB" sz="2000"/>
              <a:t>Sut mae'n dylanwadu ar ei fynediad i'r cwricwlwm/rhyngweithio cymdeithasol</a:t>
            </a:r>
          </a:p>
          <a:p>
            <a:r>
              <a:rPr lang="cy-GB" sz="2000"/>
              <a:t>Pa ymyriadau sydd ar waith i hyrwyddo defnyddio technoleg yn effeithlon? Beth yw'r canlyniadau a ragwelir? </a:t>
            </a:r>
          </a:p>
          <a:p>
            <a:r>
              <a:rPr lang="cy-GB" sz="2000"/>
              <a:t>Pwy sy'n cyflawni/gweithio ar y canlyniadau hyn? </a:t>
            </a:r>
          </a:p>
          <a:p>
            <a:pPr marL="0" indent="0">
              <a:buNone/>
            </a:pPr>
            <a:endParaRPr lang="en-GB" sz="2400" i="1" dirty="0"/>
          </a:p>
          <a:p>
            <a:pPr marL="0" indent="0">
              <a:buNone/>
            </a:pPr>
            <a:endParaRPr lang="en-GB" sz="2400" i="1" dirty="0"/>
          </a:p>
          <a:p>
            <a:pPr marL="0" indent="0">
              <a:buNone/>
            </a:pPr>
            <a:endParaRPr lang="en-GB" sz="2200" i="1" dirty="0"/>
          </a:p>
          <a:p>
            <a:pPr marL="0" indent="0">
              <a:buNone/>
            </a:pPr>
            <a:endParaRPr lang="en-GB" sz="2200" i="1" dirty="0"/>
          </a:p>
        </p:txBody>
      </p:sp>
    </p:spTree>
    <p:extLst>
      <p:ext uri="{BB962C8B-B14F-4D97-AF65-F5344CB8AC3E}">
        <p14:creationId xmlns:p14="http://schemas.microsoft.com/office/powerpoint/2010/main" val="1680515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 txBox="1">
            <a:spLocks noGrp="1"/>
          </p:cNvSpPr>
          <p:nvPr>
            <p:ph type="title"/>
          </p:nvPr>
        </p:nvSpPr>
        <p:spPr>
          <a:xfrm>
            <a:off x="2597151" y="369345"/>
            <a:ext cx="5542279" cy="104829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3000"/>
            </a:pPr>
            <a:r>
              <a:rPr lang="cy-GB" sz="3000"/>
              <a:t>Partneriaid y Prosiect</a:t>
            </a:r>
          </a:p>
        </p:txBody>
      </p:sp>
      <p:sp>
        <p:nvSpPr>
          <p:cNvPr id="66" name="Google Shape;66;p2"/>
          <p:cNvSpPr txBox="1">
            <a:spLocks noGrp="1"/>
          </p:cNvSpPr>
          <p:nvPr>
            <p:ph type="body" idx="1"/>
          </p:nvPr>
        </p:nvSpPr>
        <p:spPr>
          <a:xfrm>
            <a:off x="1925720" y="1513285"/>
            <a:ext cx="8285080" cy="383341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y-GB" sz="2000">
                <a:latin typeface="Arial"/>
                <a:ea typeface="Arial"/>
                <a:cs typeface="Arial"/>
                <a:sym typeface="Arial"/>
              </a:rPr>
              <a:t>Mae 4 sefydliad partner yn ymwneud â’r prosiect CFVI. </a:t>
            </a:r>
          </a:p>
          <a:p>
            <a:pPr marL="0" indent="0">
              <a:spcBef>
                <a:spcPts val="0"/>
              </a:spcBef>
            </a:pPr>
            <a:endParaRPr lang="en-GB" sz="2000" dirty="0"/>
          </a:p>
          <a:p>
            <a:pPr marL="0" indent="0">
              <a:spcBef>
                <a:spcPts val="0"/>
              </a:spcBef>
            </a:pPr>
            <a:endParaRPr lang="en-GB" sz="2000" dirty="0">
              <a:latin typeface="Arial"/>
              <a:ea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y-GB" sz="2000">
                <a:latin typeface="Arial"/>
                <a:ea typeface="Arial"/>
                <a:cs typeface="Arial"/>
                <a:sym typeface="Arial"/>
              </a:rPr>
              <a:t>Arweiniwyd y gwaith o gynhyrchu’r deunyddiau hyfforddi/datblygiad proffesiynol parhaus hyn gan VIEW (Cymdeithas Broffesiynol y Gweithlu Addysg Nam ar y Golwg), ar y cyd â grŵp ymgynghori o randdeiliaid sy’n gweithio ym maes Addysg Nam ar y Golwg.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600"/>
              <a:buNone/>
            </a:pPr>
            <a:endParaRPr dirty="0"/>
          </a:p>
        </p:txBody>
      </p:sp>
      <p:pic>
        <p:nvPicPr>
          <p:cNvPr id="3" name="Picture 2" descr="Logo of VIEW">
            <a:extLst>
              <a:ext uri="{FF2B5EF4-FFF2-40B4-BE49-F238E27FC236}">
                <a16:creationId xmlns:a16="http://schemas.microsoft.com/office/drawing/2014/main" id="{9E3CDD9A-5DB3-D504-A109-BE1DCD3F8D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521" y="5618746"/>
            <a:ext cx="1885603" cy="109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University of Birmingham, VICTAR Logo&#10;">
            <a:extLst>
              <a:ext uri="{FF2B5EF4-FFF2-40B4-BE49-F238E27FC236}">
                <a16:creationId xmlns:a16="http://schemas.microsoft.com/office/drawing/2014/main" id="{B2DF1A6E-CC26-AC52-F9AE-855CA95CF86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124" y="5565747"/>
            <a:ext cx="3842391" cy="1099935"/>
          </a:xfrm>
          <a:prstGeom prst="rect">
            <a:avLst/>
          </a:prstGeom>
          <a:noFill/>
        </p:spPr>
      </p:pic>
      <p:pic>
        <p:nvPicPr>
          <p:cNvPr id="7" name="Picture 6" descr="Logo of Thomas Pocklington Trust&#10;">
            <a:extLst>
              <a:ext uri="{FF2B5EF4-FFF2-40B4-BE49-F238E27FC236}">
                <a16:creationId xmlns:a16="http://schemas.microsoft.com/office/drawing/2014/main" id="{3C217317-393C-9509-2D1E-1A7C73E0C62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915" y="5618746"/>
            <a:ext cx="1295485" cy="911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E98B3-5146-D69C-D04A-1E4DBFA00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000"/>
              <a:t>Crynhoi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925C0-90CD-A5E7-6D59-110860F4F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673" y="1425217"/>
            <a:ext cx="8778240" cy="4351338"/>
          </a:xfrm>
        </p:spPr>
        <p:txBody>
          <a:bodyPr>
            <a:normAutofit lnSpcReduction="10000"/>
          </a:bodyPr>
          <a:lstStyle/>
          <a:p>
            <a:endParaRPr lang="en-GB" sz="2000" dirty="0">
              <a:ea typeface="Times New Roman" panose="02020603050405020304" pitchFamily="18" charset="0"/>
            </a:endParaRPr>
          </a:p>
          <a:p>
            <a:r>
              <a:rPr lang="cy-GB" sz="2000" dirty="0">
                <a:ea typeface="Times New Roman" panose="02020603050405020304" pitchFamily="18" charset="0"/>
              </a:rPr>
              <a:t>Mae nam ar y golwg yn creu rhwystrau nodedig i fynediad, dulliau dysgu a chyfranogiad i blant a phobl ifanc. Mae hyn yn cynnwys nodi rhwystrau posibl i ddefnyddio technoleg mewn lleoliad penodol. </a:t>
            </a:r>
          </a:p>
          <a:p>
            <a:r>
              <a:rPr lang="cy-GB" sz="2000" dirty="0">
                <a:ea typeface="Times New Roman" panose="02020603050405020304" pitchFamily="18" charset="0"/>
              </a:rPr>
              <a:t>Mae angen dulliau ymyrraeth wedi'i thargedu o fewn amgylcheddau dysgu cynhwysol (Gweler CFVI, Maes 1) i hybu defnydd effeithiol o dechnoleg. </a:t>
            </a:r>
          </a:p>
          <a:p>
            <a:r>
              <a:rPr lang="cy-GB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Gellir defnyddio ystod eang o ddyfeisiadau i alluogi CYPVI i gael mynediad at ddysgu mewn addysg a gyda dulliau dysgu priodol i gael mynediad at sgiliau, datblygu rheolaeth gynyddol ar eu dulliau dysgu.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Wrth ystyried rôl technoleg mae angen i ni feddwl nid yn unig am ddarparu mynediad i blentyn/person ifanc at ddyfais benodol, ond hefyd am sicrhau bod y plentyn yn gallu ei ddefnyddio'n effeithiol a chyda mwy o annibyniaeth wrth iddo fynd yn hŷn. </a:t>
            </a:r>
          </a:p>
        </p:txBody>
      </p:sp>
    </p:spTree>
    <p:extLst>
      <p:ext uri="{BB962C8B-B14F-4D97-AF65-F5344CB8AC3E}">
        <p14:creationId xmlns:p14="http://schemas.microsoft.com/office/powerpoint/2010/main" val="2774298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9DF6A-01D1-86CB-1932-4402E9A0D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520" y="263665"/>
            <a:ext cx="9458960" cy="1253651"/>
          </a:xfrm>
        </p:spPr>
        <p:txBody>
          <a:bodyPr>
            <a:normAutofit/>
          </a:bodyPr>
          <a:lstStyle/>
          <a:p>
            <a:r>
              <a:rPr lang="en-GB" sz="3000" dirty="0"/>
              <a:t>Pa </a:t>
            </a:r>
            <a:r>
              <a:rPr lang="en-GB" sz="3000" dirty="0" err="1"/>
              <a:t>adnoddau</a:t>
            </a:r>
            <a:r>
              <a:rPr lang="en-GB" sz="3000" dirty="0"/>
              <a:t> </a:t>
            </a:r>
            <a:r>
              <a:rPr lang="en-GB" sz="3000" dirty="0" err="1"/>
              <a:t>sydd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</a:t>
            </a:r>
            <a:r>
              <a:rPr lang="en-GB" sz="3000" dirty="0" err="1"/>
              <a:t>gael</a:t>
            </a:r>
            <a:endParaRPr lang="en-GB" sz="3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341695-2A50-5AFF-C676-37E3F324D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315" y="2105748"/>
            <a:ext cx="9458960" cy="2810636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Mae </a:t>
            </a:r>
            <a:r>
              <a:rPr lang="en-GB" sz="16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Hwb</a:t>
            </a:r>
            <a:r>
              <a:rPr lang="en-GB" sz="16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6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Rhannu</a:t>
            </a:r>
            <a:r>
              <a:rPr lang="en-GB" sz="16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Llyfrau </a:t>
            </a:r>
            <a:r>
              <a:rPr lang="en-GB" sz="16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sy’n</a:t>
            </a:r>
            <a:r>
              <a:rPr lang="en-GB" sz="16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6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cynnwys</a:t>
            </a:r>
            <a:r>
              <a:rPr lang="en-GB" sz="16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6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adnoddau</a:t>
            </a:r>
            <a:r>
              <a:rPr lang="en-GB" sz="16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6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16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6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gefnogi’r</a:t>
            </a:r>
            <a:r>
              <a:rPr lang="en-GB" sz="16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6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gwaith</a:t>
            </a:r>
            <a:r>
              <a:rPr lang="en-GB" sz="16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o </a:t>
            </a:r>
            <a:r>
              <a:rPr lang="en-GB" sz="1600" u="sng">
                <a:effectLst/>
                <a:latin typeface="Arial"/>
                <a:ea typeface="Times New Roman" panose="02020603050405020304" pitchFamily="18" charset="0"/>
                <a:cs typeface="Arial"/>
              </a:rPr>
              <a:t>gyflwyno’r </a:t>
            </a:r>
            <a:r>
              <a:rPr lang="en-GB" sz="16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CFVI </a:t>
            </a:r>
            <a:r>
              <a:rPr lang="en-GB" sz="16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6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6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gael</a:t>
            </a:r>
            <a:r>
              <a:rPr lang="en-GB" sz="16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6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gan</a:t>
            </a:r>
            <a:r>
              <a:rPr lang="en-GB" sz="16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6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yr</a:t>
            </a:r>
            <a:r>
              <a:rPr lang="en-GB" sz="16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RNIB (</a:t>
            </a:r>
            <a:r>
              <a:rPr lang="en-GB" sz="1600" u="sng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Allanol</a:t>
            </a:r>
            <a:r>
              <a:rPr lang="en-GB" sz="1600" u="sng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Arial"/>
                <a:ea typeface="Calibri"/>
                <a:cs typeface="Arial"/>
              </a:rPr>
              <a:t>Mae </a:t>
            </a:r>
            <a:r>
              <a:rPr lang="en-GB" sz="1600" dirty="0" err="1">
                <a:latin typeface="Arial"/>
                <a:ea typeface="Calibri"/>
                <a:cs typeface="Arial"/>
              </a:rPr>
              <a:t>categori</a:t>
            </a:r>
            <a:r>
              <a:rPr lang="en-GB" sz="1600" dirty="0">
                <a:latin typeface="Arial"/>
                <a:ea typeface="Calibri"/>
                <a:cs typeface="Arial"/>
              </a:rPr>
              <a:t> </a:t>
            </a:r>
            <a:r>
              <a:rPr lang="en-GB" sz="1600" u="sng" dirty="0" err="1">
                <a:latin typeface="Arial"/>
                <a:ea typeface="Calibri"/>
                <a:cs typeface="Arial"/>
              </a:rPr>
              <a:t>Datblygiad</a:t>
            </a:r>
            <a:r>
              <a:rPr lang="en-GB" sz="1600" u="sng" dirty="0">
                <a:latin typeface="Arial"/>
                <a:ea typeface="Calibri"/>
                <a:cs typeface="Arial"/>
              </a:rPr>
              <a:t> </a:t>
            </a:r>
            <a:r>
              <a:rPr lang="en-GB" sz="1600" u="sng" dirty="0" err="1">
                <a:latin typeface="Arial"/>
                <a:ea typeface="Calibri"/>
                <a:cs typeface="Arial"/>
              </a:rPr>
              <a:t>Synhwyraidd</a:t>
            </a:r>
            <a:r>
              <a:rPr lang="en-GB" sz="1600" dirty="0">
                <a:latin typeface="Arial"/>
                <a:ea typeface="Calibri"/>
                <a:cs typeface="Arial"/>
              </a:rPr>
              <a:t> Hwb </a:t>
            </a:r>
            <a:r>
              <a:rPr lang="en-GB" sz="1600" dirty="0" err="1">
                <a:latin typeface="Arial"/>
                <a:ea typeface="Calibri"/>
                <a:cs typeface="Arial"/>
              </a:rPr>
              <a:t>Adnoddau</a:t>
            </a:r>
            <a:r>
              <a:rPr lang="en-GB" sz="1600" dirty="0">
                <a:latin typeface="Arial"/>
                <a:ea typeface="Calibri"/>
                <a:cs typeface="Arial"/>
              </a:rPr>
              <a:t> y CFVI </a:t>
            </a:r>
            <a:r>
              <a:rPr lang="en-GB" sz="1600" dirty="0" err="1">
                <a:latin typeface="Arial"/>
                <a:ea typeface="Calibri"/>
                <a:cs typeface="Arial"/>
              </a:rPr>
              <a:t>yn</a:t>
            </a:r>
            <a:r>
              <a:rPr lang="en-GB" sz="1600" dirty="0">
                <a:latin typeface="Arial"/>
                <a:ea typeface="Calibri"/>
                <a:cs typeface="Arial"/>
              </a:rPr>
              <a:t> </a:t>
            </a:r>
            <a:r>
              <a:rPr lang="en-GB" sz="1600" dirty="0" err="1">
                <a:latin typeface="Arial"/>
                <a:ea typeface="Calibri"/>
                <a:cs typeface="Arial"/>
              </a:rPr>
              <a:t>hynod</a:t>
            </a:r>
            <a:r>
              <a:rPr lang="en-GB" sz="1600" dirty="0">
                <a:latin typeface="Arial"/>
                <a:ea typeface="Calibri"/>
                <a:cs typeface="Arial"/>
              </a:rPr>
              <a:t> </a:t>
            </a:r>
            <a:r>
              <a:rPr lang="en-GB" sz="1600" dirty="0" err="1">
                <a:latin typeface="Arial"/>
                <a:ea typeface="Calibri"/>
                <a:cs typeface="Arial"/>
              </a:rPr>
              <a:t>berthnasol</a:t>
            </a:r>
            <a:r>
              <a:rPr lang="en-GB" sz="1600" dirty="0">
                <a:latin typeface="Arial"/>
                <a:ea typeface="Calibri"/>
                <a:cs typeface="Arial"/>
              </a:rPr>
              <a:t> </a:t>
            </a:r>
            <a:r>
              <a:rPr lang="en-GB" sz="1600" dirty="0" err="1">
                <a:latin typeface="Arial"/>
                <a:ea typeface="Calibri"/>
                <a:cs typeface="Arial"/>
              </a:rPr>
              <a:t>i’r</a:t>
            </a:r>
            <a:r>
              <a:rPr lang="en-GB" sz="1600" dirty="0">
                <a:latin typeface="Arial"/>
                <a:ea typeface="Calibri"/>
                <a:cs typeface="Arial"/>
              </a:rPr>
              <a:t> </a:t>
            </a:r>
            <a:r>
              <a:rPr lang="en-GB" sz="1600" dirty="0" err="1">
                <a:latin typeface="Arial"/>
                <a:ea typeface="Calibri"/>
                <a:cs typeface="Arial"/>
              </a:rPr>
              <a:t>maes</a:t>
            </a:r>
            <a:r>
              <a:rPr lang="en-GB" sz="1600" dirty="0">
                <a:latin typeface="Arial"/>
                <a:ea typeface="Calibri"/>
                <a:cs typeface="Arial"/>
              </a:rPr>
              <a:t> </a:t>
            </a:r>
            <a:r>
              <a:rPr lang="en-GB" sz="1600" dirty="0" err="1">
                <a:latin typeface="Arial"/>
                <a:ea typeface="Calibri"/>
                <a:cs typeface="Arial"/>
              </a:rPr>
              <a:t>hwn</a:t>
            </a:r>
            <a:endParaRPr lang="en-GB" sz="1600" dirty="0">
              <a:solidFill>
                <a:schemeClr val="bg2">
                  <a:lumMod val="10000"/>
                </a:schemeClr>
              </a:solidFill>
              <a:latin typeface="Arial"/>
              <a:ea typeface="Calibri"/>
              <a:cs typeface="Arial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Arial"/>
                <a:ea typeface="Calibri"/>
                <a:cs typeface="Arial"/>
              </a:rPr>
              <a:t>Mae </a:t>
            </a:r>
            <a:r>
              <a:rPr lang="en-GB" sz="1600" dirty="0" err="1">
                <a:latin typeface="Arial"/>
                <a:ea typeface="Calibri"/>
                <a:cs typeface="Arial"/>
              </a:rPr>
              <a:t>gan</a:t>
            </a:r>
            <a:r>
              <a:rPr lang="en-GB" sz="1600" dirty="0">
                <a:latin typeface="Arial"/>
                <a:ea typeface="Calibri"/>
                <a:cs typeface="Arial"/>
              </a:rPr>
              <a:t> y CFVI </a:t>
            </a:r>
            <a:r>
              <a:rPr lang="en-GB" sz="1600" dirty="0" err="1">
                <a:latin typeface="Arial"/>
                <a:ea typeface="Calibri"/>
                <a:cs typeface="Arial"/>
              </a:rPr>
              <a:t>restr</a:t>
            </a:r>
            <a:r>
              <a:rPr lang="en-GB" sz="1600" dirty="0">
                <a:latin typeface="Arial"/>
                <a:ea typeface="Calibri"/>
                <a:cs typeface="Arial"/>
              </a:rPr>
              <a:t> o </a:t>
            </a:r>
            <a:r>
              <a:rPr lang="en-GB" sz="1600" dirty="0" err="1">
                <a:latin typeface="Arial"/>
                <a:ea typeface="Calibri"/>
                <a:cs typeface="Arial"/>
              </a:rPr>
              <a:t>ddulliau</a:t>
            </a:r>
            <a:r>
              <a:rPr lang="en-GB" sz="1600" dirty="0">
                <a:latin typeface="Arial"/>
                <a:ea typeface="Calibri"/>
                <a:cs typeface="Arial"/>
              </a:rPr>
              <a:t> </a:t>
            </a:r>
            <a:r>
              <a:rPr lang="en-GB" sz="1600" dirty="0" err="1">
                <a:latin typeface="Arial"/>
                <a:ea typeface="Calibri"/>
                <a:cs typeface="Arial"/>
              </a:rPr>
              <a:t>ymyrraeth</a:t>
            </a:r>
            <a:r>
              <a:rPr lang="en-GB" sz="1600" dirty="0">
                <a:latin typeface="Arial"/>
                <a:ea typeface="Calibri"/>
                <a:cs typeface="Arial"/>
              </a:rPr>
              <a:t> </a:t>
            </a:r>
            <a:r>
              <a:rPr lang="en-GB" sz="1600" dirty="0" err="1">
                <a:latin typeface="Arial"/>
                <a:ea typeface="Calibri"/>
                <a:cs typeface="Arial"/>
              </a:rPr>
              <a:t>wedi'i</a:t>
            </a:r>
            <a:r>
              <a:rPr lang="en-GB" sz="1600" dirty="0">
                <a:latin typeface="Arial"/>
                <a:ea typeface="Calibri"/>
                <a:cs typeface="Arial"/>
              </a:rPr>
              <a:t> </a:t>
            </a:r>
            <a:r>
              <a:rPr lang="en-GB" sz="1600" dirty="0" err="1">
                <a:latin typeface="Arial"/>
                <a:ea typeface="Calibri"/>
                <a:cs typeface="Arial"/>
              </a:rPr>
              <a:t>thargedu</a:t>
            </a:r>
            <a:r>
              <a:rPr lang="en-GB" sz="1600" dirty="0">
                <a:latin typeface="Arial"/>
                <a:ea typeface="Calibri"/>
                <a:cs typeface="Arial"/>
              </a:rPr>
              <a:t> (tudalen 19) </a:t>
            </a:r>
            <a:r>
              <a:rPr lang="en-GB" sz="1600" u="sng" dirty="0" err="1">
                <a:latin typeface="Arial"/>
                <a:ea typeface="Calibri"/>
                <a:cs typeface="Arial"/>
              </a:rPr>
              <a:t>Fframwaith</a:t>
            </a:r>
            <a:r>
              <a:rPr lang="en-GB" sz="1600" u="sng" dirty="0">
                <a:latin typeface="Arial"/>
                <a:ea typeface="Calibri"/>
                <a:cs typeface="Arial"/>
              </a:rPr>
              <a:t> </a:t>
            </a:r>
            <a:r>
              <a:rPr lang="en-GB" sz="1600" u="sng" dirty="0" err="1">
                <a:latin typeface="Arial"/>
                <a:ea typeface="Calibri"/>
                <a:cs typeface="Arial"/>
              </a:rPr>
              <a:t>Cwricwlwm</a:t>
            </a:r>
            <a:r>
              <a:rPr lang="en-GB" sz="1600" u="sng" dirty="0">
                <a:latin typeface="Arial"/>
                <a:ea typeface="Calibri"/>
                <a:cs typeface="Arial"/>
              </a:rPr>
              <a:t> </a:t>
            </a:r>
            <a:r>
              <a:rPr lang="en-GB" sz="1600" u="sng" dirty="0" err="1">
                <a:latin typeface="Arial"/>
                <a:ea typeface="Calibri"/>
                <a:cs typeface="Arial"/>
              </a:rPr>
              <a:t>ar</a:t>
            </a:r>
            <a:r>
              <a:rPr lang="en-GB" sz="1600" u="sng" dirty="0">
                <a:latin typeface="Arial"/>
                <a:ea typeface="Calibri"/>
                <a:cs typeface="Arial"/>
              </a:rPr>
              <a:t> </a:t>
            </a:r>
            <a:r>
              <a:rPr lang="en-GB" sz="1600" u="sng" dirty="0" err="1">
                <a:latin typeface="Arial"/>
                <a:ea typeface="Calibri"/>
                <a:cs typeface="Arial"/>
              </a:rPr>
              <a:t>gyfer</a:t>
            </a:r>
            <a:r>
              <a:rPr lang="en-GB" sz="1600" u="sng" dirty="0">
                <a:latin typeface="Arial"/>
                <a:ea typeface="Calibri"/>
                <a:cs typeface="Arial"/>
              </a:rPr>
              <a:t> Plant a </a:t>
            </a:r>
            <a:r>
              <a:rPr lang="en-GB" sz="1600" u="sng" dirty="0" err="1">
                <a:latin typeface="Arial"/>
                <a:ea typeface="Calibri"/>
                <a:cs typeface="Arial"/>
              </a:rPr>
              <a:t>Phobl</a:t>
            </a:r>
            <a:r>
              <a:rPr lang="en-GB" sz="1600" u="sng" dirty="0">
                <a:latin typeface="Arial"/>
                <a:ea typeface="Calibri"/>
                <a:cs typeface="Arial"/>
              </a:rPr>
              <a:t> </a:t>
            </a:r>
            <a:r>
              <a:rPr lang="en-GB" sz="1600" u="sng" dirty="0" err="1">
                <a:latin typeface="Arial"/>
                <a:ea typeface="Calibri"/>
                <a:cs typeface="Arial"/>
              </a:rPr>
              <a:t>Ifanc</a:t>
            </a:r>
            <a:r>
              <a:rPr lang="en-GB" sz="1600" u="sng" dirty="0">
                <a:latin typeface="Arial"/>
                <a:ea typeface="Calibri"/>
                <a:cs typeface="Arial"/>
              </a:rPr>
              <a:t> â Nam </a:t>
            </a:r>
            <a:r>
              <a:rPr lang="en-GB" sz="1600" u="sng" dirty="0" err="1">
                <a:latin typeface="Arial"/>
                <a:ea typeface="Calibri"/>
                <a:cs typeface="Arial"/>
              </a:rPr>
              <a:t>ar</a:t>
            </a:r>
            <a:r>
              <a:rPr lang="en-GB" sz="1600" u="sng" dirty="0">
                <a:latin typeface="Arial"/>
                <a:ea typeface="Calibri"/>
                <a:cs typeface="Arial"/>
              </a:rPr>
              <a:t> </a:t>
            </a:r>
            <a:r>
              <a:rPr lang="en-GB" sz="1600" u="sng" dirty="0" err="1">
                <a:latin typeface="Arial"/>
                <a:ea typeface="Calibri"/>
                <a:cs typeface="Arial"/>
              </a:rPr>
              <a:t>eu</a:t>
            </a:r>
            <a:r>
              <a:rPr lang="en-GB" sz="1600" u="sng" dirty="0">
                <a:latin typeface="Arial"/>
                <a:ea typeface="Calibri"/>
                <a:cs typeface="Arial"/>
              </a:rPr>
              <a:t> </a:t>
            </a:r>
            <a:r>
              <a:rPr lang="en-GB" sz="1600" u="sng" dirty="0" err="1">
                <a:latin typeface="Arial"/>
                <a:ea typeface="Calibri"/>
                <a:cs typeface="Arial"/>
              </a:rPr>
              <a:t>Golwg</a:t>
            </a:r>
            <a:r>
              <a:rPr lang="en-GB" sz="1600" u="sng" dirty="0">
                <a:latin typeface="Arial"/>
                <a:ea typeface="Calibri"/>
                <a:cs typeface="Arial"/>
              </a:rPr>
              <a:t> </a:t>
            </a:r>
            <a:r>
              <a:rPr lang="en-GB" sz="1600" dirty="0">
                <a:latin typeface="Arial"/>
                <a:ea typeface="Calibri"/>
                <a:cs typeface="Arial"/>
              </a:rPr>
              <a:t>| RNIB</a:t>
            </a:r>
            <a:endParaRPr lang="en-GB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000"/>
              <a:t>Cyfeiriadau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GB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cy-GB" sz="2000" dirty="0">
                <a:latin typeface="Arial"/>
                <a:ea typeface="Arial" panose="020B0604020202020204" pitchFamily="34" charset="0"/>
                <a:cs typeface="Arial"/>
              </a:rPr>
              <a:t>H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ewett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, R., Douglas, G.,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McLinden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, M., James, L., Brydon, G.,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Chattaway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,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T.,Cobb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, R.,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Keil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, S.,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Raisanen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, S., Sutherland, C., Taylor, J., (2022) </a:t>
            </a:r>
            <a:r>
              <a:rPr lang="en-GB" sz="2000" b="1" dirty="0">
                <a:latin typeface="Arial"/>
                <a:ea typeface="Arial" panose="020B0604020202020204" pitchFamily="34" charset="0"/>
                <a:cs typeface="Arial"/>
              </a:rPr>
              <a:t>Curriculum</a:t>
            </a:r>
            <a:r>
              <a:rPr lang="en-GB" sz="2000" b="1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b="1" dirty="0">
                <a:latin typeface="Arial"/>
                <a:ea typeface="Arial" panose="020B0604020202020204" pitchFamily="34" charset="0"/>
                <a:cs typeface="Arial"/>
              </a:rPr>
              <a:t>Framework for Children and young People with Vision Impairment[CFVI]:</a:t>
            </a:r>
            <a:r>
              <a:rPr lang="en-GB" sz="2000" b="1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b="1" dirty="0">
                <a:latin typeface="Arial"/>
                <a:ea typeface="Arial" panose="020B0604020202020204" pitchFamily="34" charset="0"/>
                <a:cs typeface="Arial"/>
              </a:rPr>
              <a:t>Defining specialist skills development and best practice support to promote</a:t>
            </a:r>
            <a:r>
              <a:rPr lang="en-GB" sz="2000" b="1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b="1" dirty="0">
                <a:latin typeface="Arial"/>
                <a:ea typeface="Arial" panose="020B0604020202020204" pitchFamily="34" charset="0"/>
                <a:cs typeface="Arial"/>
              </a:rPr>
              <a:t>equity, inclusion and personal agency.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Yr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RNIB</a:t>
            </a:r>
            <a:endParaRPr lang="en-GB" sz="2000" dirty="0">
              <a:latin typeface="Arial"/>
              <a:ea typeface="Times New Roman" panose="02020603050405020304" pitchFamily="18" charset="0"/>
              <a:cs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74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90691-296F-3034-21E3-4063AA8F20A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66930" y="364901"/>
            <a:ext cx="8929351" cy="10156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3000" b="1" i="0" u="none" strike="noStrike" cap="none" normalizeH="0" baseline="0" noProof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lt"/>
                <a:cs typeface="+mn-lt"/>
              </a:rPr>
              <a:t>Fframwaith Cwricwlwm ar gyfer Plant a Phobl Ifanc â Nam ar y Golwg (2022, t.15) </a:t>
            </a:r>
          </a:p>
        </p:txBody>
      </p:sp>
      <p:pic>
        <p:nvPicPr>
          <p:cNvPr id="7" name="Picture 6" descr="This image provides an illustration of the 11 areas of the CFVI, located around the ‘active child/young person.’ It shows the area of focus: technology - highlighted in pink.">
            <a:extLst>
              <a:ext uri="{FF2B5EF4-FFF2-40B4-BE49-F238E27FC236}">
                <a16:creationId xmlns:a16="http://schemas.microsoft.com/office/drawing/2014/main" id="{992B8067-6F2F-A8C7-DC03-7AB372B4C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3883" y="1436272"/>
            <a:ext cx="6397692" cy="4855758"/>
          </a:xfrm>
          <a:prstGeom prst="rect">
            <a:avLst/>
          </a:prstGeom>
        </p:spPr>
      </p:pic>
      <p:pic>
        <p:nvPicPr>
          <p:cNvPr id="14" name="Picture 13" descr="This image shows the area of focus: technology, highlighted in pink.">
            <a:extLst>
              <a:ext uri="{FF2B5EF4-FFF2-40B4-BE49-F238E27FC236}">
                <a16:creationId xmlns:a16="http://schemas.microsoft.com/office/drawing/2014/main" id="{731ED330-7695-7647-9D00-686897916EE4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3546821" y="5154608"/>
            <a:ext cx="1279440" cy="100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124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B00C3-789B-B656-4AAE-6B43BBD1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000">
                <a:latin typeface="Arial"/>
                <a:cs typeface="Arial"/>
              </a:rPr>
              <a:t>Amcanion Hyfforddi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C03E8-EBA3-BDBE-0065-18A8A57F2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39" y="1518494"/>
            <a:ext cx="9030789" cy="4867791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lnSpc>
                <a:spcPct val="110000"/>
              </a:lnSpc>
              <a:buNone/>
            </a:pPr>
            <a:r>
              <a:rPr lang="cy-GB" sz="2600">
                <a:latin typeface="+mn-lt"/>
              </a:rPr>
              <a:t>Amcanion yr adnodd hyfforddi hwn yw:</a:t>
            </a:r>
          </a:p>
          <a:p>
            <a:pPr>
              <a:lnSpc>
                <a:spcPct val="110000"/>
              </a:lnSpc>
            </a:pPr>
            <a:r>
              <a:rPr lang="cy-GB" sz="2600">
                <a:latin typeface="+mn-lt"/>
                <a:cs typeface="Arial"/>
              </a:rPr>
              <a:t>Rhoi cyflwyniad i Faes 8 y CFVI: </a:t>
            </a:r>
            <a:r>
              <a:rPr lang="cy-GB" sz="2600" b="1">
                <a:latin typeface="+mn-lt"/>
                <a:cs typeface="Arial"/>
              </a:rPr>
              <a:t>Technoleg.</a:t>
            </a:r>
          </a:p>
          <a:p>
            <a:pPr>
              <a:lnSpc>
                <a:spcPct val="110000"/>
              </a:lnSpc>
            </a:pPr>
            <a:r>
              <a:rPr lang="cy-GB" sz="2600">
                <a:latin typeface="+mn-lt"/>
                <a:cs typeface="Arial"/>
              </a:rPr>
              <a:t>Archwilio pam mae ffocws ar y maes hwn yn bwysig i ddysgwyr â nam ar eu golwg.</a:t>
            </a:r>
          </a:p>
          <a:p>
            <a:pPr>
              <a:lnSpc>
                <a:spcPct val="110000"/>
              </a:lnSpc>
            </a:pPr>
            <a:r>
              <a:rPr lang="cy-GB" sz="2600">
                <a:latin typeface="+mn-lt"/>
                <a:cs typeface="Arial"/>
              </a:rPr>
              <a:t>Amlinellu ystod o dechnolegau y gallai CYPVI eu defnyddio i gael mynediad at ddysgu.</a:t>
            </a:r>
          </a:p>
          <a:p>
            <a:pPr>
              <a:lnSpc>
                <a:spcPct val="110000"/>
              </a:lnSpc>
            </a:pPr>
            <a:r>
              <a:rPr lang="cy-GB" sz="2600">
                <a:latin typeface="+mn-lt"/>
                <a:cs typeface="Arial"/>
              </a:rPr>
              <a:t>Archwilio rhwystrau posibl a allai gyfyngu ar fynediad a defnydd o dechnolegau gwahanol a sut y gallwn gydweithio i helpu i leihau'r rhain.</a:t>
            </a:r>
          </a:p>
          <a:p>
            <a:pPr>
              <a:lnSpc>
                <a:spcPct val="110000"/>
              </a:lnSpc>
            </a:pPr>
            <a:r>
              <a:rPr lang="cy-GB" sz="2600">
                <a:latin typeface="+mn-lt"/>
                <a:ea typeface="Calibri" panose="020F0502020204030204" pitchFamily="34" charset="0"/>
                <a:cs typeface="Arial"/>
              </a:rPr>
              <a:t>Darparu dolenni i adnoddau/gwefannau defnyddiol.</a:t>
            </a:r>
          </a:p>
          <a:p>
            <a:pPr>
              <a:lnSpc>
                <a:spcPct val="120000"/>
              </a:lnSpc>
            </a:pPr>
            <a:endParaRPr lang="en-GB" sz="4500" dirty="0">
              <a:effectLst/>
              <a:latin typeface="+mj-lt"/>
            </a:endParaRPr>
          </a:p>
          <a:p>
            <a:pPr marL="0" indent="0">
              <a:buNone/>
            </a:pPr>
            <a:br>
              <a:rPr lang="cy-GB" sz="1800">
                <a:latin typeface="Segoe UI" panose="020B0502040204020203" pitchFamily="34" charset="0"/>
              </a:rPr>
            </a:br>
            <a:endParaRPr lang="cy-GB" sz="18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08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949B1-3D6F-442B-7AB8-BE33C086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000">
                <a:latin typeface="Arial"/>
                <a:cs typeface="Arial"/>
              </a:rPr>
              <a:t>Amcanion Hyfforddi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FEBBB-19F8-D15E-B5EE-154031F5F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452" y="1690688"/>
            <a:ext cx="877824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y-GB" sz="2000">
                <a:latin typeface="Arial"/>
                <a:cs typeface="Arial"/>
              </a:rPr>
              <a:t>Sleid y gellir ei haddasu os oes angen (gweler y nodiadau sy'n rhoi enghreifftiau o amcanion hyfforddi y gallech eu hystyried, yn dibynnu ar natur eich cyflwyniad).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88331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000"/>
              <a:t>Gwybodaeth am y maes hwn: Technoleg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Aft>
                <a:spcPts val="1100"/>
              </a:spcAft>
            </a:pPr>
            <a:r>
              <a:rPr lang="cy-GB" sz="200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Ingra"/>
              </a:rPr>
              <a:t>Mae'r rhan hon o'r fframwaith yn cydnabod pwysigrwydd darparu hyfforddiant a chyfle i blant a phobl ifanc â nam ar eu golwg allu defnyddio technoleg ac offer mor annibynnol â phosibl.</a:t>
            </a:r>
          </a:p>
          <a:p>
            <a:pPr>
              <a:lnSpc>
                <a:spcPct val="100000"/>
              </a:lnSpc>
              <a:spcAft>
                <a:spcPts val="1100"/>
              </a:spcAft>
            </a:pPr>
            <a:r>
              <a:rPr lang="cy-GB" sz="200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Ingra"/>
              </a:rPr>
              <a:t>Mae rhai technolegau yn gofyn am addysgu pwrpasol a bydd angen iddynt gael eu cyflwyno gan weithiwr proffesiynol sydd â gwybodaeth arbenigol am y dechnoleg honno. </a:t>
            </a:r>
          </a:p>
          <a:p>
            <a:pPr>
              <a:lnSpc>
                <a:spcPct val="100000"/>
              </a:lnSpc>
              <a:spcAft>
                <a:spcPts val="1100"/>
              </a:spcAft>
            </a:pPr>
            <a:r>
              <a:rPr lang="cy-GB" sz="200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Ingra"/>
              </a:rPr>
              <a:t>Mae’n bwysig bod plant a phobl ifanc yn cael mynediad at y dechnoleg fwyaf priodol ar gyfer eu hanghenion mor gynnar â phosibl, a bod hyn yn cael ei hwyluso yn eu gwaith o ddydd i ddydd.</a:t>
            </a:r>
          </a:p>
        </p:txBody>
      </p:sp>
    </p:spTree>
    <p:extLst>
      <p:ext uri="{BB962C8B-B14F-4D97-AF65-F5344CB8AC3E}">
        <p14:creationId xmlns:p14="http://schemas.microsoft.com/office/powerpoint/2010/main" val="313652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B44E-DAC3-7C86-90C6-6550805F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y-GB" sz="3200">
                <a:latin typeface="Arial"/>
                <a:cs typeface="Arial"/>
              </a:rPr>
              <a:t>Nodi rhwystrau posibl i fynediad (1)</a:t>
            </a:r>
            <a:br>
              <a:rPr lang="cy-GB" sz="3200" b="0" i="0" u="none" strike="noStrike">
                <a:latin typeface="Arial" panose="020B0604020202020204" pitchFamily="34" charset="0"/>
                <a:cs typeface="Arial"/>
              </a:rPr>
            </a:br>
            <a:endParaRPr lang="cy-GB" sz="3200" b="0" i="0" u="none" strike="noStrike">
              <a:latin typeface="Arial" panose="020B0604020202020204" pitchFamily="34" charset="0"/>
              <a:cs typeface="Arial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0884FBB-16A1-1C79-F909-B229AC3945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189189"/>
              </p:ext>
            </p:extLst>
          </p:nvPr>
        </p:nvGraphicFramePr>
        <p:xfrm>
          <a:off x="435429" y="1734866"/>
          <a:ext cx="9942285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2254">
                  <a:extLst>
                    <a:ext uri="{9D8B030D-6E8A-4147-A177-3AD203B41FA5}">
                      <a16:colId xmlns:a16="http://schemas.microsoft.com/office/drawing/2014/main" val="184978815"/>
                    </a:ext>
                  </a:extLst>
                </a:gridCol>
                <a:gridCol w="5990031">
                  <a:extLst>
                    <a:ext uri="{9D8B030D-6E8A-4147-A177-3AD203B41FA5}">
                      <a16:colId xmlns:a16="http://schemas.microsoft.com/office/drawing/2014/main" val="1007468663"/>
                    </a:ext>
                  </a:extLst>
                </a:gridCol>
              </a:tblGrid>
              <a:tr h="327251">
                <a:tc>
                  <a:txBody>
                    <a:bodyPr/>
                    <a:lstStyle/>
                    <a:p>
                      <a:r>
                        <a:rPr lang="cy-GB"/>
                        <a:t>Sefyllfa</a:t>
                      </a:r>
                    </a:p>
                  </a:txBody>
                  <a:tcPr>
                    <a:solidFill>
                      <a:srgbClr val="E50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y-GB"/>
                        <a:t>Sut mae golwg yn rhoi gwybodaeth i'r disgybl yn y sefyllfa hon?</a:t>
                      </a:r>
                    </a:p>
                  </a:txBody>
                  <a:tcPr>
                    <a:solidFill>
                      <a:srgbClr val="E50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636063"/>
                  </a:ext>
                </a:extLst>
              </a:tr>
              <a:tr h="35179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/>
                        <a:t>Disgybl oed cynradd </a:t>
                      </a:r>
                      <a:r>
                        <a:rPr lang="cy-GB" b="1"/>
                        <a:t>heb</a:t>
                      </a:r>
                      <a:r>
                        <a:rPr lang="cy-GB"/>
                        <a:t> nam ar ei olwg yn defnyddio llechen sgrin gyffwrdd yn y dosbarth i chwilio'r rhyngrwyd fel rhan o waith pwnc dosbarth.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/>
                        <a:t>Mae'r termau chwilio allweddol a awgrymir a rhestr o wefannau defnyddiol yn cael eu harddangos ar fwrdd gwyn y dosbarth.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y-GB"/>
                        <a:t>gwybodaeth am nodweddion gweledol penodol y llechen gan gynnwys maint, lliw, lleoliad botymau ac ati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y-GB"/>
                        <a:t>lleoliad ac ystyr eiconau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y-GB"/>
                        <a:t>pa fath o dechnoleg y mae myfyrwyr eraill yn ei defnyddio yn y dosbarth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y-GB"/>
                        <a:t>lle mae ei gyfoedion o ran ef ei hun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y-GB"/>
                        <a:t>beth yw'r termau chwilio allweddol a gwefannau defnyddiol drwy edrych ar fwrdd gwyn y dosbarth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y-GB"/>
                        <a:t>ble mae’r athro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y-GB"/>
                        <a:t>?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540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544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B44E-DAC3-7C86-90C6-6550805F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y-GB" sz="3200">
                <a:latin typeface="Arial"/>
                <a:cs typeface="Arial"/>
              </a:rPr>
              <a:t>Nodi rhwystrau posibl i fynediad (2)</a:t>
            </a:r>
            <a:br>
              <a:rPr lang="cy-GB" sz="3200" b="0" i="0" u="none" strike="noStrike">
                <a:latin typeface="Arial" panose="020B0604020202020204" pitchFamily="34" charset="0"/>
                <a:cs typeface="Arial"/>
              </a:rPr>
            </a:br>
            <a:endParaRPr lang="cy-GB" sz="3200" b="0" i="0" u="none" strike="noStrike">
              <a:latin typeface="Arial" panose="020B0604020202020204" pitchFamily="34" charset="0"/>
              <a:cs typeface="Arial"/>
            </a:endParaRP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62F667F7-ADE4-6458-7AAA-484C116ED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00788"/>
              </p:ext>
            </p:extLst>
          </p:nvPr>
        </p:nvGraphicFramePr>
        <p:xfrm>
          <a:off x="770198" y="1619123"/>
          <a:ext cx="10060362" cy="3785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5509">
                  <a:extLst>
                    <a:ext uri="{9D8B030D-6E8A-4147-A177-3AD203B41FA5}">
                      <a16:colId xmlns:a16="http://schemas.microsoft.com/office/drawing/2014/main" val="2784912112"/>
                    </a:ext>
                  </a:extLst>
                </a:gridCol>
                <a:gridCol w="4984853">
                  <a:extLst>
                    <a:ext uri="{9D8B030D-6E8A-4147-A177-3AD203B41FA5}">
                      <a16:colId xmlns:a16="http://schemas.microsoft.com/office/drawing/2014/main" val="510801584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r>
                        <a:rPr lang="cy-GB" sz="1800"/>
                        <a:t>Sefyllfa</a:t>
                      </a:r>
                    </a:p>
                    <a:p>
                      <a:endParaRPr lang="en-GB" sz="1800" dirty="0"/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y-GB" sz="1800"/>
                        <a:t>Strategaethau cynhwysol i leihau rhwystrau i fynediad</a:t>
                      </a:r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872773"/>
                  </a:ext>
                </a:extLst>
              </a:tr>
              <a:tr h="1056132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cy-GB" sz="1600"/>
                        <a:t>Disgybl oed cynradd sy'n gallu gweld llai yn agos ac yn bell wrth ddefnyddio llechen sgrin gyffwrdd yn y dosbarth i chwilio'r rhyngrwyd fel rhan o waith pwnc dosbarth.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1600"/>
                        <a:t>Mae'r termau chwilio allweddol a awgrymir a rhestr o wefannau defnyddiol yn cael eu harddangos ar fwrdd gwyn y dosbarth.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y-GB" sz="2100"/>
                        <a:t>?</a:t>
                      </a:r>
                    </a:p>
                    <a:p>
                      <a:r>
                        <a:rPr lang="cy-GB" sz="2100"/>
                        <a:t>?</a:t>
                      </a:r>
                    </a:p>
                    <a:p>
                      <a:r>
                        <a:rPr lang="cy-GB" sz="2100"/>
                        <a:t>?</a:t>
                      </a:r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5908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96417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476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190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B44E-DAC3-7C86-90C6-6550805F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y-GB" sz="3200">
                <a:latin typeface="Arial"/>
                <a:cs typeface="Arial"/>
              </a:rPr>
              <a:t>Nodi rhwystrau posibl i fynediad (3)</a:t>
            </a:r>
            <a:br>
              <a:rPr lang="cy-GB" sz="3200" b="0" i="0" u="none" strike="noStrike">
                <a:latin typeface="Arial" panose="020B0604020202020204" pitchFamily="34" charset="0"/>
                <a:cs typeface="Arial"/>
              </a:rPr>
            </a:br>
            <a:endParaRPr lang="cy-GB" sz="3200" b="0" i="0" u="none" strike="noStrike">
              <a:latin typeface="Arial" panose="020B0604020202020204" pitchFamily="34" charset="0"/>
              <a:cs typeface="Arial"/>
            </a:endParaRP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62F667F7-ADE4-6458-7AAA-484C116ED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081342"/>
              </p:ext>
            </p:extLst>
          </p:nvPr>
        </p:nvGraphicFramePr>
        <p:xfrm>
          <a:off x="697605" y="1695718"/>
          <a:ext cx="9432869" cy="4325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4225">
                  <a:extLst>
                    <a:ext uri="{9D8B030D-6E8A-4147-A177-3AD203B41FA5}">
                      <a16:colId xmlns:a16="http://schemas.microsoft.com/office/drawing/2014/main" val="2784912112"/>
                    </a:ext>
                  </a:extLst>
                </a:gridCol>
                <a:gridCol w="4388644">
                  <a:extLst>
                    <a:ext uri="{9D8B030D-6E8A-4147-A177-3AD203B41FA5}">
                      <a16:colId xmlns:a16="http://schemas.microsoft.com/office/drawing/2014/main" val="510801584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r>
                        <a:rPr lang="cy-GB" sz="2100"/>
                        <a:t>Sefyllfa</a:t>
                      </a:r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y-GB" sz="2100"/>
                        <a:t>Strategaethau cynhwysol i leihau rhwystrau i fynediad </a:t>
                      </a:r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872773"/>
                  </a:ext>
                </a:extLst>
              </a:tr>
              <a:tr h="10561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000"/>
                        <a:t>Ychwanegu yma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y-GB" sz="2100"/>
                        <a:t>?</a:t>
                      </a:r>
                    </a:p>
                    <a:p>
                      <a:endParaRPr lang="en-GB" sz="2100" dirty="0"/>
                    </a:p>
                    <a:p>
                      <a:endParaRPr lang="en-GB" sz="21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5908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96417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47623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15812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287306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830699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434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26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EEB5BB77-8864-CE48-B4A0-09E373C8FD63}" vid="{5DBD3EE2-C97D-0043-A71C-F1402DF63A15}"/>
    </a:ext>
  </a:extLst>
</a:theme>
</file>

<file path=ppt/theme/theme2.xml><?xml version="1.0" encoding="utf-8"?>
<a:theme xmlns:a="http://schemas.openxmlformats.org/drawingml/2006/main" name="Image Master No 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aac3a66-020c-4d2c-922c-84188483fa28" xsi:nil="true"/>
    <lcf76f155ced4ddcb4097134ff3c332f xmlns="1f036f6a-d838-46b0-a927-7b6573ba0a66">
      <Terms xmlns="http://schemas.microsoft.com/office/infopath/2007/PartnerControls"/>
    </lcf76f155ced4ddcb4097134ff3c332f>
    <Reviewed xmlns="1f036f6a-d838-46b0-a927-7b6573ba0a6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1F86D75237844CA4C49FA23BF2B913" ma:contentTypeVersion="18" ma:contentTypeDescription="Create a new document." ma:contentTypeScope="" ma:versionID="33bad68cd5aeab28cde5e4a126aedfe6">
  <xsd:schema xmlns:xsd="http://www.w3.org/2001/XMLSchema" xmlns:xs="http://www.w3.org/2001/XMLSchema" xmlns:p="http://schemas.microsoft.com/office/2006/metadata/properties" xmlns:ns2="1f036f6a-d838-46b0-a927-7b6573ba0a66" xmlns:ns3="1aac3a66-020c-4d2c-922c-84188483fa28" targetNamespace="http://schemas.microsoft.com/office/2006/metadata/properties" ma:root="true" ma:fieldsID="75a6f948bec88b4e366ce30c5244179d" ns2:_="" ns3:_="">
    <xsd:import namespace="1f036f6a-d838-46b0-a927-7b6573ba0a66"/>
    <xsd:import namespace="1aac3a66-020c-4d2c-922c-84188483fa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Reviewed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6f6a-d838-46b0-a927-7b6573ba0a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111f871-a67d-48ae-9ce3-a2c6c977fa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Reviewed" ma:index="23" nillable="true" ma:displayName="Reviewed" ma:format="Dropdown" ma:internalName="Reviewed">
      <xsd:simpleType>
        <xsd:restriction base="dms:Text">
          <xsd:maxLength value="255"/>
        </xsd:restriction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c3a66-020c-4d2c-922c-84188483fa2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869462e-6ebd-4057-85cf-2a35c839ad98}" ma:internalName="TaxCatchAll" ma:showField="CatchAllData" ma:web="1aac3a66-020c-4d2c-922c-84188483fa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10E9FE-FD13-449F-8129-CE2405B4AC8F}">
  <ds:schemaRefs>
    <ds:schemaRef ds:uri="http://schemas.microsoft.com/office/2006/documentManagement/types"/>
    <ds:schemaRef ds:uri="1aac3a66-020c-4d2c-922c-84188483fa28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1f036f6a-d838-46b0-a927-7b6573ba0a6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EDC4D8A-2310-43D8-AE3A-5FDAF2E3B5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B57CD6-B06E-4258-909E-63601753CD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36f6a-d838-46b0-a927-7b6573ba0a66"/>
    <ds:schemaRef ds:uri="1aac3a66-020c-4d2c-922c-84188483fa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2062</TotalTime>
  <Words>7628</Words>
  <Application>Microsoft Office PowerPoint</Application>
  <PresentationFormat>Widescreen</PresentationFormat>
  <Paragraphs>364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Arial,Sans-Serif</vt:lpstr>
      <vt:lpstr>Calibri</vt:lpstr>
      <vt:lpstr>Calibri Light</vt:lpstr>
      <vt:lpstr>Ingra</vt:lpstr>
      <vt:lpstr>Segoe UI</vt:lpstr>
      <vt:lpstr>Symbol</vt:lpstr>
      <vt:lpstr>Wingdings</vt:lpstr>
      <vt:lpstr>Office Theme</vt:lpstr>
      <vt:lpstr>Image Master No logo</vt:lpstr>
      <vt:lpstr>Fframwaith Cwricwlwm ar gyfer Plant a Phobl Ifanc â Nam ar y Golwg (CFVI): Adnodd Hyfforddiant Craidd 9
 Maes 8: Technoleg </vt:lpstr>
      <vt:lpstr>Partneriaid y Prosiect</vt:lpstr>
      <vt:lpstr>Fframwaith Cwricwlwm ar gyfer Plant a Phobl Ifanc â Nam ar y Golwg (2022, t.15) </vt:lpstr>
      <vt:lpstr>Amcanion Hyfforddi (1)</vt:lpstr>
      <vt:lpstr>Amcanion Hyfforddi (2)</vt:lpstr>
      <vt:lpstr>Gwybodaeth am y maes hwn: Technoleg (1)</vt:lpstr>
      <vt:lpstr>Nodi rhwystrau posibl i fynediad (1) </vt:lpstr>
      <vt:lpstr>Nodi rhwystrau posibl i fynediad (2) </vt:lpstr>
      <vt:lpstr>Nodi rhwystrau posibl i fynediad (3) </vt:lpstr>
      <vt:lpstr>Pam mae ffocws ar y maes hwn yn bwysig</vt:lpstr>
      <vt:lpstr>Gwybodaeth am y maes hwn: Technoleg (2)</vt:lpstr>
      <vt:lpstr>Mathau o dechnoleg (1)</vt:lpstr>
      <vt:lpstr>Mathau o dechnoleg (2)</vt:lpstr>
      <vt:lpstr>Mathau o dechnoleg (3)</vt:lpstr>
      <vt:lpstr>Mathau o dechnoleg (4)</vt:lpstr>
      <vt:lpstr>Enghreifftiau o ddulliau ymyrraeth wedi'i thargedu ar gyfer Maes 8 a restrir yn CFVI i leihau rhwystrau (1)</vt:lpstr>
      <vt:lpstr>Enghreifftiau o ddulliau ymyrraeth wedi'i thargedu ar gyfer Maes 8 a restrir yn CFVI i leihau rhwystrau (2)</vt:lpstr>
      <vt:lpstr>Enghreifftiau o ddulliau ymyrraeth wedi'i thargedu ar gyfer Maes 8 a restrir yn CFVI i leihau rhwystrau (3)</vt:lpstr>
      <vt:lpstr>Pam mae ffocws ar y maes hwn yn bwysig i (enw'r plentyn/person ifanc); pa ymyriadau sydd ar waith?</vt:lpstr>
      <vt:lpstr>Crynhoi</vt:lpstr>
      <vt:lpstr>Pa adnoddau sydd ar gael</vt:lpstr>
      <vt:lpstr>Cyfeiriadau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Di Chiara</dc:creator>
  <cp:lastModifiedBy>Juliette Taylor</cp:lastModifiedBy>
  <cp:revision>210</cp:revision>
  <dcterms:created xsi:type="dcterms:W3CDTF">2022-11-17T11:49:18Z</dcterms:created>
  <dcterms:modified xsi:type="dcterms:W3CDTF">2023-12-06T14:42:48Z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0x010100521F86D75237844CA4C49FA23BF2B913</vt:lpwstr>
  </property>
  <property fmtid="{D5CDD505-2E9C-101B-9397-08002B2CF9AE}" pid="3" name="MediaServiceImageTags">
    <vt:lpwstr/>
  </property>
</Properties>
</file>