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8" r:id="rId5"/>
  </p:sldMasterIdLst>
  <p:notesMasterIdLst>
    <p:notesMasterId r:id="rId26"/>
  </p:notesMasterIdLst>
  <p:sldIdLst>
    <p:sldId id="291" r:id="rId6"/>
    <p:sldId id="274" r:id="rId7"/>
    <p:sldId id="263" r:id="rId8"/>
    <p:sldId id="257" r:id="rId9"/>
    <p:sldId id="269" r:id="rId10"/>
    <p:sldId id="258" r:id="rId11"/>
    <p:sldId id="302" r:id="rId12"/>
    <p:sldId id="308" r:id="rId13"/>
    <p:sldId id="299" r:id="rId14"/>
    <p:sldId id="305" r:id="rId15"/>
    <p:sldId id="284" r:id="rId16"/>
    <p:sldId id="282" r:id="rId17"/>
    <p:sldId id="306" r:id="rId18"/>
    <p:sldId id="285" r:id="rId19"/>
    <p:sldId id="300" r:id="rId20"/>
    <p:sldId id="301" r:id="rId21"/>
    <p:sldId id="307" r:id="rId22"/>
    <p:sldId id="288" r:id="rId23"/>
    <p:sldId id="283" r:id="rId24"/>
    <p:sldId id="268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0F27E99-A28F-CC4D-96DE-E9684AC82502}" name="Linda James" initials="LJ" userId="S::Linda.James@rnib.org.uk::80218d6f-7c44-4d8e-b95c-06dddfb71ab5" providerId="AD"/>
  <p188:author id="{260D9CA8-3F88-443D-7FC0-34F2B9CE6D64}" name="Mike" initials="M" userId="S::mike@mtmclinden.onmicrosoft.com::bfcf84d1-8f6d-47b2-8e25-8854b42db9c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 Keil" initials="SK" lastIdx="11" clrIdx="0"/>
  <p:cmAuthor id="2" name="Rory Cobb" initials="RC" lastIdx="4" clrIdx="1"/>
  <p:cmAuthor id="3" name="Mike McLinden" initials="MM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50071"/>
    <a:srgbClr val="0098B9"/>
    <a:srgbClr val="EDADBF"/>
    <a:srgbClr val="E028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203CDD-5C1A-433D-AD24-CA8BC7681EBB}" v="4" dt="2023-09-12T18:29:00.2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893" autoAdjust="0"/>
    <p:restoredTop sz="61702" autoAdjust="0"/>
  </p:normalViewPr>
  <p:slideViewPr>
    <p:cSldViewPr snapToGrid="0">
      <p:cViewPr varScale="1">
        <p:scale>
          <a:sx n="70" d="100"/>
          <a:sy n="70" d="100"/>
        </p:scale>
        <p:origin x="1470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8C46F-9DC0-4BFA-B9A2-7EB6535BD32A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F31439-7C6A-4E4D-B290-0D604FA9395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259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uidedogs.org.uk/-/media/project/guidedogs/guidedogsdotorg/files/services-we-provide/mobility-training/summaryofthequalitystandardsforthedeliveryofhabilitationtrainingtochildrenandyoungpeoplewithvisionim.pdf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Cyflwyniadau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fel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bo'n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briodol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i'r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sesiwn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Mae’r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cyflwyniad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hwn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un o 12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adnodd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hyfforddi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sy’n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ymwneud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â’r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CFVI ac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mae’n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canolbwyntio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Faes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6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fframwaith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Cymhwyso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– </a:t>
            </a:r>
            <a:r>
              <a:rPr lang="en-GB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Sgiliau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Byw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Annibynnol</a:t>
            </a:r>
            <a:r>
              <a:rPr lang="en-GB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(ILS). 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 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GB" b="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400" dirty="0">
                <a:latin typeface="Arial"/>
                <a:ea typeface="Arial"/>
                <a:cs typeface="Arial"/>
                <a:sym typeface="Arial"/>
              </a:rPr>
              <a:t> </a:t>
            </a:r>
            <a:endParaRPr lang="en-GB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lang="en-GB" sz="1400" dirty="0">
              <a:latin typeface="Arial"/>
              <a:ea typeface="Arial"/>
              <a:cs typeface="Arial"/>
              <a:sym typeface="Arial"/>
            </a:endParaRP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0212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Gofynnwch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cwestiwn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Gallant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ymateb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cynulleidfa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gyfan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gosod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grwpiau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trafod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gyfnod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cyfyngedig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bostio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nodiadau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post-it 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ymatebion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Gwnewch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pwynt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bod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rhesymau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pam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bwysig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bob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pherson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berthnasol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plant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bobl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hynny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Dylech</a:t>
            </a:r>
            <a:r>
              <a:rPr lang="en-GB" sz="1200" dirty="0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hefyd</a:t>
            </a:r>
            <a:r>
              <a:rPr lang="en-GB" sz="1200" dirty="0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bwysleisio</a:t>
            </a:r>
            <a:r>
              <a:rPr lang="en-GB" sz="1200" dirty="0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nad</a:t>
            </a:r>
            <a:r>
              <a:rPr lang="en-GB" sz="1200" dirty="0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yw</a:t>
            </a:r>
            <a:r>
              <a:rPr lang="en-GB" sz="1200" dirty="0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ILS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yn</a:t>
            </a:r>
            <a:r>
              <a:rPr lang="en-GB" sz="1200" dirty="0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dechrau</a:t>
            </a:r>
            <a:r>
              <a:rPr lang="en-GB" sz="1200" dirty="0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yn</a:t>
            </a:r>
            <a:r>
              <a:rPr lang="en-GB" sz="1200" dirty="0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yr</a:t>
            </a:r>
            <a:r>
              <a:rPr lang="en-GB" sz="1200" dirty="0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ysgol</a:t>
            </a:r>
            <a:r>
              <a:rPr lang="en-GB" sz="1200" dirty="0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ar</a:t>
            </a:r>
            <a:r>
              <a:rPr lang="en-GB" sz="1200" dirty="0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gyfer</a:t>
            </a:r>
            <a:r>
              <a:rPr lang="en-GB" sz="1200" dirty="0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CYPVI -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er</a:t>
            </a:r>
            <a:r>
              <a:rPr lang="en-GB" sz="1200" dirty="0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enghraifft</a:t>
            </a:r>
            <a:r>
              <a:rPr lang="en-GB" sz="1200" dirty="0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, gall RQHS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gefnogi</a:t>
            </a:r>
            <a:r>
              <a:rPr lang="en-GB" sz="1200" dirty="0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babanod</a:t>
            </a:r>
            <a:r>
              <a:rPr lang="en-GB" sz="1200" dirty="0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/ plant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bach</a:t>
            </a:r>
            <a:r>
              <a:rPr lang="en-GB" sz="1200" dirty="0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i</a:t>
            </a:r>
            <a:r>
              <a:rPr lang="en-GB" sz="1200" dirty="0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fwyra</a:t>
            </a:r>
            <a:r>
              <a:rPr lang="en-GB" sz="1200" dirty="0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gyda’u</a:t>
            </a:r>
            <a:r>
              <a:rPr lang="en-GB" sz="1200" dirty="0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bysedd</a:t>
            </a:r>
            <a:r>
              <a:rPr lang="en-GB" sz="1200" dirty="0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,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gan</a:t>
            </a:r>
            <a:r>
              <a:rPr lang="en-GB" sz="1200" dirty="0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ddatblygu</a:t>
            </a:r>
            <a:r>
              <a:rPr lang="en-GB" sz="1200" dirty="0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defnydd</a:t>
            </a:r>
            <a:r>
              <a:rPr lang="en-GB" sz="1200" dirty="0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annibynnol</a:t>
            </a:r>
            <a:r>
              <a:rPr lang="en-GB" sz="1200" dirty="0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o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lwy</a:t>
            </a:r>
            <a:r>
              <a:rPr lang="en-GB" sz="1200" dirty="0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yn</a:t>
            </a:r>
            <a:r>
              <a:rPr lang="en-GB" sz="1200" dirty="0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amgylchedd</a:t>
            </a:r>
            <a:r>
              <a:rPr lang="en-GB" sz="1200" dirty="0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 y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cartref</a:t>
            </a:r>
            <a:r>
              <a:rPr lang="en-GB" sz="1200" dirty="0">
                <a:solidFill>
                  <a:srgbClr val="FF0000"/>
                </a:solidFill>
                <a:effectLst/>
                <a:latin typeface="Arial"/>
                <a:ea typeface="Calibri" panose="020F0502020204030204" pitchFamily="34" charset="0"/>
                <a:cs typeface="Arial"/>
              </a:rPr>
              <a:t>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7822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/>
                <a:cs typeface="Arial"/>
              </a:rPr>
              <a:t>Nodiadau'r</a:t>
            </a:r>
            <a:r>
              <a:rPr lang="en-GB" b="1" dirty="0">
                <a:latin typeface="Arial"/>
                <a:cs typeface="Arial"/>
              </a:rPr>
              <a:t> </a:t>
            </a:r>
            <a:r>
              <a:rPr lang="en-GB" b="1" dirty="0" err="1">
                <a:latin typeface="Arial"/>
                <a:cs typeface="Arial"/>
              </a:rPr>
              <a:t>Siaradwr</a:t>
            </a:r>
            <a:endParaRPr lang="en-GB" b="1" dirty="0">
              <a:latin typeface="Arial"/>
              <a:cs typeface="Arial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/>
                <a:cs typeface="Arial"/>
              </a:rPr>
              <a:t>Siaradwch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drwy'r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pwyntiau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bwled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gyda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chyfeiriadau</a:t>
            </a:r>
            <a:r>
              <a:rPr lang="en-GB" dirty="0">
                <a:latin typeface="Arial"/>
                <a:cs typeface="Arial"/>
              </a:rPr>
              <a:t> a </a:t>
            </a:r>
            <a:r>
              <a:rPr lang="en-GB" dirty="0" err="1">
                <a:latin typeface="Arial"/>
                <a:cs typeface="Arial"/>
              </a:rPr>
              <a:t>dangoswch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gydag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enghreifftiau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os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yw'n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bosibl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sut</a:t>
            </a:r>
            <a:r>
              <a:rPr lang="en-GB" dirty="0">
                <a:latin typeface="Arial"/>
                <a:cs typeface="Arial"/>
              </a:rPr>
              <a:t> gall plant/</a:t>
            </a:r>
            <a:r>
              <a:rPr lang="en-GB" dirty="0" err="1">
                <a:latin typeface="Arial"/>
                <a:cs typeface="Arial"/>
              </a:rPr>
              <a:t>pobl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ifanc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ddechrau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dysgu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sgiliau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annibyniaeth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bersonol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ddigwyddiadol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drwy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wylio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eraill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e.e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careiau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dweud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amser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ati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err="1">
                <a:latin typeface="Arial"/>
                <a:cs typeface="Arial"/>
              </a:rPr>
              <a:t>Gwahoddwch</a:t>
            </a:r>
            <a:r>
              <a:rPr lang="en-GB" dirty="0">
                <a:latin typeface="Arial"/>
                <a:cs typeface="Arial"/>
              </a:rPr>
              <a:t> y </a:t>
            </a:r>
            <a:r>
              <a:rPr lang="en-GB" dirty="0" err="1">
                <a:latin typeface="Arial"/>
                <a:cs typeface="Arial"/>
              </a:rPr>
              <a:t>gynulleidfa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ddarparu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rhai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enghreifftiau</a:t>
            </a:r>
            <a:r>
              <a:rPr lang="en-GB" dirty="0">
                <a:latin typeface="Arial"/>
                <a:cs typeface="Arial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sgiliau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annibyniaeth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bersonol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/>
                <a:cs typeface="Arial"/>
              </a:rPr>
              <a:t>y gall plant/</a:t>
            </a:r>
            <a:r>
              <a:rPr lang="en-GB" dirty="0" err="1">
                <a:latin typeface="Arial"/>
                <a:cs typeface="Arial"/>
              </a:rPr>
              <a:t>pobl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ifanc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dysgu’n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ddigwyddiadol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drwy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wylio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eraill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Mae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gallech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crybwyll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cynnwys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gwylio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aelodau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teulu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glanhau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dannedd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gwylio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clymu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careiau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hesgidiau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gweld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arian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cardiau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siopa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ati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Pwysleisiwch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eto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bwysigrwydd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cydweithio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theuluoedd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gofalwyr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ddylunio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gweithredu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dulliau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ymyrryd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 err="1">
                <a:latin typeface="Arial"/>
                <a:cs typeface="Arial"/>
              </a:rPr>
              <a:t>Gweithgareddau</a:t>
            </a:r>
            <a:r>
              <a:rPr lang="en-GB" b="1" dirty="0">
                <a:latin typeface="Arial"/>
                <a:cs typeface="Arial"/>
              </a:rPr>
              <a:t> </a:t>
            </a:r>
            <a:r>
              <a:rPr lang="en-GB" b="1" dirty="0" err="1">
                <a:latin typeface="Arial"/>
                <a:cs typeface="Arial"/>
              </a:rPr>
              <a:t>dewisol</a:t>
            </a:r>
            <a:endParaRPr lang="en-GB" b="1" dirty="0">
              <a:latin typeface="Arial"/>
              <a:cs typeface="Arial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/>
                <a:cs typeface="Arial"/>
              </a:rPr>
              <a:t>Efallai</a:t>
            </a:r>
            <a:r>
              <a:rPr lang="en-GB" dirty="0">
                <a:latin typeface="Arial"/>
                <a:cs typeface="Arial"/>
              </a:rPr>
              <a:t> y </a:t>
            </a:r>
            <a:r>
              <a:rPr lang="en-GB" dirty="0" err="1">
                <a:latin typeface="Arial"/>
                <a:cs typeface="Arial"/>
              </a:rPr>
              <a:t>byddwch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eisiau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ymgorffori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rhai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gweithgareddau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ymarferol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ar</a:t>
            </a:r>
            <a:r>
              <a:rPr lang="en-GB" dirty="0">
                <a:latin typeface="Arial"/>
                <a:cs typeface="Arial"/>
              </a:rPr>
              <a:t> y </a:t>
            </a:r>
            <a:r>
              <a:rPr lang="en-GB" dirty="0" err="1">
                <a:latin typeface="Arial"/>
                <a:cs typeface="Arial"/>
              </a:rPr>
              <a:t>pwynt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hwn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dynnu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sylw</a:t>
            </a:r>
            <a:r>
              <a:rPr lang="en-GB" dirty="0">
                <a:latin typeface="Arial"/>
                <a:cs typeface="Arial"/>
              </a:rPr>
              <a:t> at y </a:t>
            </a:r>
            <a:r>
              <a:rPr lang="en-GB" dirty="0" err="1">
                <a:latin typeface="Arial"/>
                <a:cs typeface="Arial"/>
              </a:rPr>
              <a:t>pwyntiau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Mae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cynnwys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gweithgareddau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gorsaf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waith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gyflwynir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6 (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amrywiad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thema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). Un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gweithgaredd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syml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iawn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gwahodd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ymgymryd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sgil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byw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sylfaenol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heb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ddefnyddio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cynnwys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adnabod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gwahanol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ddarnau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arian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arian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papur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waled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pwrs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eitem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benodol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beiro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bag/bag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llaw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esgidiau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a’u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gwisgo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adnabod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eitemau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bag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ymolchi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past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dannedd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ati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dilyn</a:t>
            </a:r>
            <a:r>
              <a:rPr lang="en-GB" dirty="0">
                <a:latin typeface="Arial"/>
                <a:cs typeface="Arial"/>
              </a:rPr>
              <a:t> y </a:t>
            </a:r>
            <a:r>
              <a:rPr lang="en-GB" dirty="0" err="1">
                <a:latin typeface="Arial"/>
                <a:cs typeface="Arial"/>
              </a:rPr>
              <a:t>gweithgareddau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gallwch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wahodd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aelodau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rannu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eu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profiadau</a:t>
            </a:r>
            <a:r>
              <a:rPr lang="en-GB" dirty="0">
                <a:latin typeface="Arial"/>
                <a:cs typeface="Arial"/>
              </a:rPr>
              <a:t> o </a:t>
            </a:r>
            <a:r>
              <a:rPr lang="en-GB" dirty="0" err="1">
                <a:latin typeface="Arial"/>
                <a:cs typeface="Arial"/>
              </a:rPr>
              <a:t>sut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gwnaethant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gyflawni'r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dasg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heb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ddefnyddio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/>
                <a:cs typeface="Arial"/>
              </a:rPr>
              <a:t>beth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fyddai'n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gwneud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pob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tasg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haws </a:t>
            </a:r>
            <a:r>
              <a:rPr lang="en-GB" dirty="0" err="1">
                <a:latin typeface="Arial"/>
                <a:cs typeface="Arial"/>
              </a:rPr>
              <a:t>ymdopi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â</a:t>
            </a:r>
            <a:r>
              <a:rPr lang="en-GB" dirty="0">
                <a:latin typeface="Arial"/>
                <a:cs typeface="Arial"/>
              </a:rPr>
              <a:t> hi </a:t>
            </a:r>
            <a:r>
              <a:rPr lang="en-GB" dirty="0" err="1">
                <a:latin typeface="Arial"/>
                <a:cs typeface="Arial"/>
              </a:rPr>
              <a:t>pe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baent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dysgu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sut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i'w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gwneud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gyda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golwg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gwan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/>
                <a:cs typeface="Arial"/>
              </a:rPr>
              <a:t>Gallwch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hefyd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ofyn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aelodau’r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gynulleidfa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sy’n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gwisgo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sbectol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neu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lensys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cyffwrdd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esbonio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ymgymryd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sgiliau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pan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ydynt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gwisgo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h.y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gwneud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iawn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gynnig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frws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dannedd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ystafell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ymolchi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heb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ddefnyddio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sbectol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lensys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cyffwrdd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dewis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cynhwysion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tun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cywir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gwpwrdd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bwyd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ati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gweithgareddau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eraill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cynnwys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defnyddio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senarios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real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berthnasol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CYPVI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penodol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fel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enghreifftiau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paratoi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fynd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drip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preswyl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 y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cyntaf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paratoi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fynd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goleg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Prifysgol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ati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4367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284663"/>
          </a:xfrm>
        </p:spPr>
        <p:txBody>
          <a:bodyPr/>
          <a:lstStyle/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CFVI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cydnabod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pwysigrwydd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arweiniad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arbenigwyr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gweithwyr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proffesiynol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theuluoedd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 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Siaradwch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bwysigrwydd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cydweithio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hyrwyddo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chynhwysiant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ddatblygu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strategaethau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gweddu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orau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gynted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phosibl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Mae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pawb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cydweithio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ymyriadau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targedu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sgiliau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ffocws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ac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gyfarwyddyd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RQHS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fuddiol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iawn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cynnwys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nid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unig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lleoliadau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addysg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cartref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ffurfiol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ond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hefyd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gefnogaeth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mewnbwn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sy’n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cael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darparu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lleoliadau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eraill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fel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sefydliadau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ieuenctid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e.e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Sgowtiaid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Guides 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ati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Mae'r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sleid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nesaf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rhoi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ddulliau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ymyrraeth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wedi’i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thargedu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wedi'u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dewis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o'r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CFVI. 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Cyfarwyddyd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ymhelaethu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bwyntiau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byddwch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eisiau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ystyried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canlynol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ffactorau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effeithio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fathau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graddau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ymyrraeth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arbenigol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Gallech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egluro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gydag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blant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phobl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chi’n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cyflwyno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leoliad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addysgol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esbonio’n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fanwl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chi’n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wneud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gyda’r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lleoliad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llywio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cyngor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gennych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blant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lleoliad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allech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enghreifftio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esbonio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pam y gall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dull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weithredu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gyda’r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wahanol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chi’n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cyflwyno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rheolwyr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Gweithwyr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Achos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AAA,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gallech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egluro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pam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mewnbwn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mathau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ganlyniadau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pennu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targedau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ymyrraeth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wahanol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3811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284663"/>
          </a:xfrm>
        </p:spPr>
        <p:txBody>
          <a:bodyPr/>
          <a:lstStyle/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trafodaethau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sail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helpu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nodi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ystod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fewnbwn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byddai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angen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ddatblygu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sgiliau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ILS: felly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CFVI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cydnabod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pwysigrwydd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arweiniad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arbenigwyr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ag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Siaradwch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bwysigrwydd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cydweithio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theuluoedd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gweithwyr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proffesiynol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hyrwyddo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chynhwysiant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ddatblygu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strategaethau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gweddu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orau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gynted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phosibl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pawb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cydweithio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ymyriadau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dargedu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ILS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fuddiol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iawn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ond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gwnewch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siŵr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eich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bod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glir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ynghylch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gwaith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cael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arwain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QRHS.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eich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trafodaeth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pwysleisiwch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gall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gyfleus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at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ddibenion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cynllunio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canolbwyntio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nodau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‘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tymor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a ‘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thymor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hwy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cymharol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yw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deuoliaeth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o’r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fath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gwneud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cyfiawnder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natur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gynyddol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chronnol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ffordd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rydym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dysgu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sgiliau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Un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pwynt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pwysig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felly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yw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dylem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cynllunio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ceisio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hyrwyddo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cynhwysiant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cyfranogiad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gallu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ystod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plentyndod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sydd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ynddo'i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rhan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o'r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broses o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baratoi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gyfer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bod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oedolyn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un cam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tro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i="0" dirty="0">
              <a:solidFill>
                <a:srgbClr val="333333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Gall y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pwynt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olaf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sleid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yma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agor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trafodaeth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ddiddorol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natur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cymorth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sydd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angen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ac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bwynt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dylid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ddarparu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unol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model A2l/L2A). Gall y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pwyntiau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i'w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hamlygu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gynnwys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rhoi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mwy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amser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i'r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plentyn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/person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ifanc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ddysgu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sut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wneud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rhywbeth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drosto'i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hun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disgwyl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iddo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ysgwyddo’r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cyfrifoldeb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cynyddol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plant/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pobl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ifanc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eraill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dderbyn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Eglurwch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fod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sleid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nesaf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amlinellu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rhai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dulliau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ymyrraeth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wedi'i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thargedu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o'r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CFVI.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i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Cyfarwyddyd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200" b="1" i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 ran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pwynt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1,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ddefnyddiol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cyfeirio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gwricwlwm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troellog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 ran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addysgu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ILS.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cwricwlwm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troellog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chi'n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ymdrin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pwnc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ffordd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briodol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oedran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cyfnod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wedyn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ailymweld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fanylach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pan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cam/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oedran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nesaf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enghraifft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chi'n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addysgu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babanod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ddefnyddio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ychwanegu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fforc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pan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set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sgiliau'n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gwella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ddim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cyflwyno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cyllyll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miniog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dealltwriaeth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peryglon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Mae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disgrifiad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fideo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defnyddiol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i’w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gweld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wefan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‘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study.com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GB" sz="120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https://study.com/academy/lesson/spiral-curriculum-definition-example.html#:~:text=After%20students%20are%20taught%20to,are%20learning%20how%20to%20read</a:t>
            </a:r>
            <a:b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adnoddau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ddim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i'w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lawrlwytho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angen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greu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cyfrif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i'w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gweld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fanwl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 </a:t>
            </a: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6030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nesaf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rhoi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CFVI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ddulliau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ymyrraeth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wedi'i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thargedu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leihau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rhwystrau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gyfranogiad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annibynnol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naill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mynd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bob un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tro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(ac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ymhelaethu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briodol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sesiwn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tynnu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sylw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at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canolbwyntio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arnynt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bryd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siarad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chael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gwared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cadw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pob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tynnu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sylw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at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canolbwyntio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arnynt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lliw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gwahanol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Gweithgareddau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dewisol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weithio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drwy’r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dethol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byddwch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eisiau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fframio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trafodaeth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gallwn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ni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gydweithio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ddatblygu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sgil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enghraifft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chi'n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trafod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‘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Bwyta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cyllyll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ffyrc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ofyn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i’r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restru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syniadau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datblygu’r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sgil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ymhellach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gwahanol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amgylcheddau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byddwch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eisiau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cyfeirio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adnodd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cynnydd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monitro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gwasanaeth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ddefnyddio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ddangos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cynnydd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fonitro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perthynas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dulliau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gweithredu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endParaRPr lang="en-GB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noProof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9428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Gweithgareddau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dewisol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byddwch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eisiau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egluro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ymyriadau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weithgareddau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ymarferol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e.e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dangos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ystod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adnoddau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cynhwysol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i'w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gegin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labeli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cyffyrddol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/print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mawr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ddeunyddiau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glanhau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deialau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meicrodon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popty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peiriant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golchi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wedi'u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haddasu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ati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byddwch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eisiau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cyfeirio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adnodd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cynnydd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monitro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gwasanaeth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ddefnyddio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ddangos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cynnydd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fonitro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perthynas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dulliau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gweithredu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8539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Gweithgareddau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dewisol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byddwch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eisiau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egluro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rhai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o'r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ymyriadau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weithgareddau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ymarferol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byddwch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eisiau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cyfeirio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at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adnodd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cynnydd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monitro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gwasanaeth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ddefnyddio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ddangos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cynnydd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fonitro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perthynas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dulliau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gweithredu</a:t>
            </a:r>
            <a:r>
              <a:rPr lang="en-GB" sz="12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0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9940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Defnyddiwch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roi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trosolwg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cryno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unol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â’r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bwled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wedi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sail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gefnogaeth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berson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chi'n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defnyddio’r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adnodd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hyfforddi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drafod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person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oes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myfyriwr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anghenion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ychwanegol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rhain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hefyd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cael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cynnwys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amlinellu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Pwysleisiwch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unwaith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eto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angen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gydweithio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ac,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yw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hynny’n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briodol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gyfarwyddyd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RQ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HS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Cyfarwyddyd</a:t>
            </a:r>
            <a:r>
              <a:rPr lang="en-GB" sz="1200" b="1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="1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b="1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1" i="0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200" b="1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roi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manylion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dylech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gynnwys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natur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difrifoldeb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cyflwr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gafodd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gyda'r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cyflwr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ddatblygu’n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ddiweddarach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yw’r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cyflwr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ddirywiol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ac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anghenion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corfforol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ddysgu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Cynhwyswch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rai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allweddol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ffyrdd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gall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ddylanwadu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ddatblygiad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sgiliau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annibyniaeth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bersonol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1200" dirty="0" err="1">
                <a:latin typeface="Arial"/>
                <a:cs typeface="Arial"/>
              </a:rPr>
              <a:t>ynediad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i’r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cwricwlwm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yn</a:t>
            </a:r>
            <a:r>
              <a:rPr lang="en-GB" sz="1200" baseline="0" dirty="0">
                <a:latin typeface="Arial"/>
                <a:cs typeface="Arial"/>
              </a:rPr>
              <a:t> </a:t>
            </a:r>
            <a:r>
              <a:rPr lang="en-GB" sz="1200" baseline="0" dirty="0" err="1">
                <a:latin typeface="Arial"/>
                <a:cs typeface="Arial"/>
              </a:rPr>
              <a:t>ogystal</a:t>
            </a:r>
            <a:r>
              <a:rPr lang="en-GB" sz="1200" baseline="0" dirty="0">
                <a:latin typeface="Arial"/>
                <a:cs typeface="Arial"/>
              </a:rPr>
              <a:t> </a:t>
            </a:r>
            <a:r>
              <a:rPr lang="en-GB" sz="1200" baseline="0" dirty="0" err="1">
                <a:latin typeface="Arial"/>
                <a:cs typeface="Arial"/>
              </a:rPr>
              <a:t>â’i</a:t>
            </a:r>
            <a:r>
              <a:rPr lang="en-GB" sz="1200" baseline="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ryngweithio</a:t>
            </a:r>
            <a:r>
              <a:rPr lang="en-GB" sz="1200" dirty="0">
                <a:latin typeface="Arial"/>
                <a:cs typeface="Arial"/>
              </a:rPr>
              <a:t> </a:t>
            </a:r>
            <a:r>
              <a:rPr lang="en-GB" sz="1200" dirty="0" err="1">
                <a:latin typeface="Arial"/>
                <a:cs typeface="Arial"/>
              </a:rPr>
              <a:t>cymdeithasol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drafod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ymyriadau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waith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hybu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datblygiad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ceisiwch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sicrhau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bod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rhain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cyd-fynd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derminoleg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ddefnyddir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CFVI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lnSpc>
                <a:spcPct val="106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Cynhwyswch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rywfaint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wybodaeth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gryno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arall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rydych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chi'n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nhw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hyrwyddo’r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en-GB" sz="1200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spcAft>
                <a:spcPts val="800"/>
              </a:spcAft>
            </a:pP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Gallwch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enghreifftio'r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gwaith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rydych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chi'n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wneud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gyda'r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/person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penodol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enghraifft</a:t>
            </a:r>
            <a:r>
              <a:rPr lang="en-GB" i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</a:p>
          <a:p>
            <a:pPr>
              <a:spcAft>
                <a:spcPts val="800"/>
              </a:spcAft>
            </a:pPr>
            <a:endParaRPr lang="en-GB" i="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Fideo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staff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arbenigol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gweithio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gyda’r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unigolyn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gefnogi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datblygiad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annibyniaeth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bersonol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Arddangos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unrhyw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offer</a:t>
            </a:r>
            <a:r>
              <a:rPr lang="en-GB" baseline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ddefnyddir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e.e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cyllyll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ffyrc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</a:t>
            </a:r>
            <a:r>
              <a:rPr lang="en-GB" baseline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baseline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platiau</a:t>
            </a:r>
            <a:r>
              <a:rPr lang="en-GB" baseline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baseline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arbenigol</a:t>
            </a:r>
            <a:r>
              <a:rPr lang="en-GB" baseline="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baseline="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ati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 marL="171450" indent="-1714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eisiau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fideo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atgyfnerthu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technegau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/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terminoleg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e.e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bwrdd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ystod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amser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cinio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ysgol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GB" sz="1200" i="0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GB" sz="1200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</a:pPr>
            <a:endParaRPr lang="en-GB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0158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Ewch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drwy'r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pwyntiau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allweddol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gan</a:t>
            </a:r>
            <a:r>
              <a:rPr lang="en-GB" sz="1200" i="0" baseline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ymhelaethu</a:t>
            </a:r>
            <a:r>
              <a:rPr lang="en-GB" sz="1200" i="0" baseline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fel</a:t>
            </a:r>
            <a:r>
              <a:rPr lang="en-GB" sz="1200" i="0" baseline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sy’n</a:t>
            </a:r>
            <a:r>
              <a:rPr lang="en-GB" sz="1200" i="0" baseline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briodol</a:t>
            </a:r>
            <a:r>
              <a:rPr lang="en-GB" sz="1200" i="0" baseline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GB" sz="1200" i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pwynt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olaf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pwysleisiwch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eto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fod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cydweithio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gyda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theuluoedd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gofalwyr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amgylch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datblygiad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ILS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hanfodol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Mae'n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bwysig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bod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gweithwyr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proffesiynol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gwrando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deuluoedd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cefnogi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magu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plant ac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dysgu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oddi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wrthynt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beth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yw'n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gweithio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gyda'u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sefyllfa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gartref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Dylech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nodi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hefyd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ILS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benodol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y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bydd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ffordd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caiff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sgiliau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hatgyfnerthu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gartref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gwneud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gwahaniaeth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enfawr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annibyniaeth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berson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a’i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barodrwydd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ymgymryd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thasgau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o’r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fath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Gallwch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hefyd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nodi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pwysigrwydd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ystyried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gwahaniaethau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diwylliannol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a all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effeithio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ddisgwyliadau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teulu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ran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gellid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disgwyl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blentyn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wneud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gartref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Gwahoddwch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gynulleidfa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restru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pwyntiau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allweddol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eraill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fynd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negeseuon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hoffent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rhannu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maes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hwn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gartref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gyda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hwy.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0117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Defnyddiwch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sleid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fel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cyfle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arddangos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hwb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hefyd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adnoddau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fydd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berthnasol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gynulleidfa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eich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barn chi.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oes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gennych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fynediad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rhyngrwyd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byddwch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eisiau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dangos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Hwb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Rhannu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Llyfrau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amlinellu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ychydig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adnoddau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perthnasol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wedi'u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rhestru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yno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gwefan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Habilitation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VI </a:t>
            </a:r>
            <a:r>
              <a:rPr lang="en-GB" i="0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UK</a:t>
            </a:r>
            <a:r>
              <a:rPr lang="en-GB" i="0" strike="noStrike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strike="noStrike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i="0" strike="noStrike" baseline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strike="noStrike" baseline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cynnwys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rhestr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adnoddau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sy'n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addas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Rhieni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Gofalwyr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https://</a:t>
            </a:r>
            <a:r>
              <a:rPr lang="en-GB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habilitationviuk.org.uk</a:t>
            </a:r>
            <a:r>
              <a:rPr lang="en-GB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/category/parents-and-carers/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Cyfarwyddyd</a:t>
            </a:r>
            <a:r>
              <a:rPr lang="en-GB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Siaradwr</a:t>
            </a:r>
            <a:endParaRPr lang="en-GB" b="1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b="1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Mae’n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bosibl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bydd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ddolen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bresennol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Hwb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Rhannu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Llyfrau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CFVI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newid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dros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amser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felly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gwiriwch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ddolen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wrth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gynllunio’r</a:t>
            </a:r>
            <a:r>
              <a:rPr lang="en-GB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sesiwn</a:t>
            </a:r>
            <a:r>
              <a:rPr lang="en-GB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9A7D2C-267A-4B93-B0C3-633C8296990C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418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2" name="Google Shape;6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45945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22860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  <a:buNone/>
            </a:pP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Nodiadau'r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Siaradwr</a:t>
            </a:r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  <a:buNone/>
            </a:pPr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Mae 4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sefydliad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partner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rhan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brosiect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y CFVI</a:t>
            </a:r>
            <a:r>
              <a:rPr lang="en-GB" b="0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edrychwch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logos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waelod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sleid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). </a:t>
            </a:r>
          </a:p>
          <a:p>
            <a:pPr marL="228600" lvl="0" indent="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  <a:buNone/>
            </a:pP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Cefndir</a:t>
            </a:r>
            <a:r>
              <a:rPr lang="en-GB" b="1" baseline="0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baseline="0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dewisol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 (</a:t>
            </a: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edrychwch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hefyd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b="1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t.34 of CFVI)</a:t>
            </a:r>
          </a:p>
          <a:p>
            <a:pPr marL="457200" lvl="0" indent="-22860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  <a:buNone/>
            </a:pPr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400050" indent="-171450">
              <a:spcBef>
                <a:spcPts val="805"/>
              </a:spcBef>
              <a:buSzPts val="1400"/>
              <a:buFont typeface="Arial"/>
              <a:buChar char="•"/>
            </a:pP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Ariannwyd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prosiect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Royal National Institute of Blind People [RNIB]. </a:t>
            </a:r>
          </a:p>
          <a:p>
            <a:pPr marL="400050" indent="-171450">
              <a:spcBef>
                <a:spcPts val="805"/>
              </a:spcBef>
              <a:buSzPts val="1400"/>
              <a:buFont typeface="Arial"/>
              <a:buChar char="•"/>
            </a:pP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Ymgynghorodd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Ganolfan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Nam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Golwg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gyfer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Addysgu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ac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Ymchwil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VICTAR –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gweithwyr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proffesiynol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sy’n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gweithio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maes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rhieni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phlant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phobl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ifanc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sail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i'r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gwaith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ysgrifennu’r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CFVI;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maent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hefyd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ymwneud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gwerthuso'r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CFVI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ymarferol</a:t>
            </a: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 </a:t>
            </a:r>
            <a:endParaRPr lang="en-GB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00050" indent="-171450">
              <a:spcBef>
                <a:spcPts val="805"/>
              </a:spcBef>
              <a:buSzPts val="1400"/>
              <a:buFont typeface="Arial"/>
              <a:buChar char="•"/>
            </a:pP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Cymdeithas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Broffesiynol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Gweithlu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Nam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Golwg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VIEW –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ymwneud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gweithio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sicrhau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adnoddau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gyfer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ganolfan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adnoddau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llunio'r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hyfforddiant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hwn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400050" indent="-171450">
              <a:spcBef>
                <a:spcPts val="805"/>
              </a:spcBef>
              <a:buSzPts val="1400"/>
              <a:buFont typeface="Arial"/>
              <a:buChar char="•"/>
            </a:pP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Mae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Ymddiriedolaeth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Thomas Pocklington (TPT)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elusen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genedlaethol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sy’n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cefnogi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pobl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ddall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ac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golwg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rhannol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gyda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ffocws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Addysg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Cyflogaeth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ac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Ymgysylltu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ddarparu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arweiniad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chyngor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Ngham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2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prosiect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bydd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TPT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gweithio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ddylanwadu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bolisi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addysgol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400050" marR="0" indent="-171450" algn="l" defTabSz="914400" rtl="0" eaLnBrk="1" fontAlgn="auto" latinLnBrk="0" hangingPunct="1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Mae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gwahanol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agweddau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prosiect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cael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harwain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wahanol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bartneriaid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prosiect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Arweiniwyd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gwaith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gynhyrchu'r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deunyddiau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hyfforddi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/DPP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gan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VIEW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cyd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â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grŵp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ymgynghori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randdeiliaid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allweddol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sy'n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gweithio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ym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maes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Addysg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Nam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Golwg</a:t>
            </a:r>
            <a:r>
              <a:rPr lang="en-GB" b="0" dirty="0">
                <a:solidFill>
                  <a:srgbClr val="40404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228600" algn="l" rtl="0">
              <a:lnSpc>
                <a:spcPct val="100000"/>
              </a:lnSpc>
              <a:spcBef>
                <a:spcPts val="805"/>
              </a:spcBef>
              <a:spcAft>
                <a:spcPts val="0"/>
              </a:spcAft>
              <a:buSzPts val="1400"/>
              <a:buNone/>
            </a:pPr>
            <a:endParaRPr lang="en-GB" b="1" dirty="0">
              <a:solidFill>
                <a:srgbClr val="000000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63" name="Google Shape;6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12038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wnaethoch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chi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gyfeirio'n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uniongyrchol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at 2 a 3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uchod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tynnu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oddi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b="0" dirty="0" err="1">
                <a:latin typeface="Arial" panose="020B0604020202020204" pitchFamily="34" charset="0"/>
                <a:cs typeface="Arial" panose="020B0604020202020204" pitchFamily="34" charset="0"/>
              </a:rPr>
              <a:t>rhestr</a:t>
            </a:r>
            <a:r>
              <a:rPr lang="en-GB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b="0" dirty="0">
              <a:latin typeface="Arial"/>
              <a:cs typeface="Arial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0690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"/>
              <a:buNone/>
            </a:pP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Nodiadau'r</a:t>
            </a:r>
            <a:r>
              <a:rPr lang="en-GB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Siaradwr</a:t>
            </a:r>
            <a:endParaRPr lang="en-GB" b="1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Noto Sans"/>
              <a:buNone/>
            </a:pPr>
            <a:endParaRPr lang="en-GB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Mae’r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sleid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yma'n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rhoi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trosolwg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o’r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11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CFVI ac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tynnu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sylw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at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Faes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6. 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Nodwyd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meysydd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drwy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brosiect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ymchwil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CFVI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fel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rhai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sy’n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arbennig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bwysig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 ran 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cynorthwyo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plant 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phobl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ifanc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â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golwg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gael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mynediad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at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addysg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briodol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Mae'n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bwysig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nodi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bod y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meysydd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cydberthyn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gorgyffwrdd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dulliau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ymyrryd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ddefnyddir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angen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gydnabod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hefyd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fydd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angen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dulliau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ymyrryd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mhob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un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o’r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11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bob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plentyn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pherson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ifanc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â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golwg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a bod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gwaith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allweddol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gweithio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ddarparu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amgylcheddau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cynhwysol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bawb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sydd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â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nam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ar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y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golwg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Mae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ymyrraeth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yn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ceisio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hwyluso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‘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dysgu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cael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mynediad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’ a ‘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mynediad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at </a:t>
            </a:r>
            <a:r>
              <a:rPr lang="en-GB" sz="1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ddysgu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’.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endParaRPr lang="en-GB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Cyfarwyddyd</a:t>
            </a:r>
            <a:r>
              <a:rPr lang="en-GB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gyfer</a:t>
            </a:r>
            <a:r>
              <a:rPr lang="en-GB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Siaradwr</a:t>
            </a:r>
            <a:endParaRPr lang="en-GB" b="1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Efallai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byddwch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eisiau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egluro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gryno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y model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dysgu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cael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mynediad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/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mynediad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at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ddysgu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os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yw’n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briodol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ar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gyfer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sesiwn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Cyflwynir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gwybodaeth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bellach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Llawlyfr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Hyfforddi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a'r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CFVI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ond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mae'r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pwyntiau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allweddol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i'w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pwysleisio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cynnwys</a:t>
            </a:r>
            <a:r>
              <a:rPr lang="en-GB" sz="1200" b="0" dirty="0">
                <a:latin typeface="Arial"/>
                <a:ea typeface="Arial"/>
                <a:cs typeface="Arial"/>
                <a:sym typeface="Arial"/>
              </a:rPr>
              <a:t> y </a:t>
            </a:r>
            <a:r>
              <a:rPr lang="en-GB" sz="1200" b="0" dirty="0" err="1">
                <a:latin typeface="Arial"/>
                <a:ea typeface="Arial"/>
                <a:cs typeface="Arial"/>
                <a:sym typeface="Arial"/>
              </a:rPr>
              <a:t>canlynol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</a:t>
            </a:r>
            <a:endParaRPr lang="en-GB" sz="1200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endParaRPr lang="en-GB" sz="1200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Mae'r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CFVI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seiliedig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model ‘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Mynediad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at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ddysgu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/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cael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mynediad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’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darparu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fframwaith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cysyniadol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gyfer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defnyddio’r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CFVI.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Mae A2L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pwysleisio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amgylchedd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galluogi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dysgwyr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â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nam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golwg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gael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mynediad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at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gwricwlwm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rennir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neu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“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graidd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”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gyda’u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cymheiriaid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â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golwg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, ac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ceisio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sicrhau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bod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mynediad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addysgol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deg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chystal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â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phosib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. Un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enghraifft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o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yw'r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defnydd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o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lyfrau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print bras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neu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ddeunyddiau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print bras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pwrpasol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gyda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lluniau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wedi'u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haddasu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gyfer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dysgwr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â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nam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olwg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Mae L2A 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cydnabod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bod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angen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addysgu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cwricwlwm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ychwanegol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neu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arbenigol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hybu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annibyniaeth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dysgwyr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hwyluso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cynhwysiant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cymdeithasol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gallu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personol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.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Mae'n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cynnwys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ymyriadau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arbenigol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.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Mae'r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enghreifftiau’n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cynnwys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hyfforddiant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cyfeiriadedd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symudedd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(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5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CFVI)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datblygu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sgiliau</a:t>
            </a:r>
            <a:r>
              <a:rPr lang="en-GB" sz="1200" baseline="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baseline="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byw</a:t>
            </a:r>
            <a:r>
              <a:rPr lang="en-GB" sz="1200" baseline="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baseline="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baseline="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baseline="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annibynnol</a:t>
            </a:r>
            <a:r>
              <a:rPr lang="en-GB" sz="1200" baseline="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(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6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CFVI)  [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posib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addasu’r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enghreifftiau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fel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briodol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wrth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gyflwyno’r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enghreifftiau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].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Gallwch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dynnu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sylw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at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ffaith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bod y model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cydnabod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bod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cydbwysedd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rhwng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dulliau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gweithredu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eang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chynnydd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dros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amser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mwyn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sicrhau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,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ba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raddau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bynnag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sy’n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bosibl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, bod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pwyslais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symud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o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ddarparu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cefnogaeth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uniongyrchol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i’r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plentyn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/person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ifanc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(A2L)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iddynt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meithrin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sgiliau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penodol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er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mwyn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iddynt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allu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gweithredu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dysgu'n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fwy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12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annibynnol</a:t>
            </a:r>
            <a:r>
              <a:rPr lang="en-GB" sz="12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(L2A</a:t>
            </a:r>
            <a:r>
              <a:rPr lang="en-GB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  <a:r>
              <a:rPr lang="en-GB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b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Egwyddorion</a:t>
            </a:r>
            <a:r>
              <a:rPr lang="en-GB" sz="1200" b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b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Allweddol</a:t>
            </a:r>
            <a:r>
              <a:rPr lang="en-GB" sz="1200" b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lang="en-GB" sz="1200" b="1" dirty="0">
              <a:latin typeface="Arial"/>
              <a:cs typeface="Arial"/>
            </a:endParaRPr>
          </a:p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lang="en-GB" sz="1200" dirty="0">
              <a:latin typeface="Arial"/>
              <a:cs typeface="Arial"/>
            </a:endParaRPr>
          </a:p>
          <a:p>
            <a:pPr marL="285750" marR="0" lvl="0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Mynediad</a:t>
            </a: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teg</a:t>
            </a: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 </a:t>
            </a: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addysg</a:t>
            </a: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lang="en-GB" sz="1200" dirty="0">
              <a:latin typeface="Arial"/>
              <a:cs typeface="Arial"/>
            </a:endParaRPr>
          </a:p>
          <a:p>
            <a:pPr marL="285750" marR="0" lvl="0" indent="-28575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•"/>
            </a:pP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Datblygu</a:t>
            </a: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gallu</a:t>
            </a:r>
            <a:r>
              <a:rPr lang="en-GB" sz="120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20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personol</a:t>
            </a:r>
            <a:r>
              <a:rPr lang="en-GB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lang="en-GB" sz="1200" dirty="0">
              <a:latin typeface="Arial"/>
              <a:cs typeface="Arial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r>
              <a:rPr lang="en-GB" sz="1200" i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endParaRPr lang="en-GB" sz="1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GB" sz="1200" i="0" u="none" strike="noStrike" cap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endParaRPr lang="en-GB" sz="1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GB" sz="1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GB" sz="1200" b="1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endParaRPr lang="en-GB" sz="1200" i="0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endParaRPr lang="en-GB" i="0" dirty="0"/>
          </a:p>
          <a:p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3944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4794566"/>
          </a:xfrm>
        </p:spPr>
        <p:txBody>
          <a:bodyPr/>
          <a:lstStyle/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GB" sz="12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Nodiadau'r</a:t>
            </a:r>
            <a:r>
              <a:rPr lang="en-GB" sz="1200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Siaradwr</a:t>
            </a:r>
            <a:endParaRPr lang="en-GB" sz="1200" b="1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GB" sz="1200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57200" indent="-228600" algn="just">
              <a:buSzPts val="1400"/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Ewch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drwy'r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amcanion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hyfforddi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craidd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sleid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yma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 </a:t>
            </a:r>
          </a:p>
          <a:p>
            <a:pPr marL="4572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Dylech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hefyd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sôn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am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gydweithredu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a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phwysleisio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pwysigrwydd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cynnwys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plentyn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/person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ifanc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ba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raddau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bynnag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sy’n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bosibl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aelodau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o’r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teulu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ogystal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â’r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rhanddeiliaid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allweddol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eraill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a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allai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fod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gysylltiedig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</a:t>
            </a:r>
          </a:p>
          <a:p>
            <a:pPr marL="4572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Os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ydych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chi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wedyn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symud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ymlaen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o'r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sleidiau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hyfforddiant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wedi'i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deilwra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,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gallwch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amlinellu'n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fyr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amcanion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hyfforddi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gyfer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rhan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ddiweddarach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yma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o'ch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sesiwn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hefyd</a:t>
            </a:r>
            <a:r>
              <a:rPr lang="en-GB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.</a:t>
            </a:r>
          </a:p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GB" dirty="0"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Cyfarwyddyd</a:t>
            </a:r>
            <a:r>
              <a:rPr lang="en-GB" sz="1200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ar</a:t>
            </a:r>
            <a:r>
              <a:rPr lang="en-GB" sz="1200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gyfer</a:t>
            </a:r>
            <a:r>
              <a:rPr lang="en-GB" sz="1200" b="1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y </a:t>
            </a:r>
            <a:r>
              <a:rPr lang="en-GB" sz="1200" b="1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Siaradwr</a:t>
            </a:r>
            <a:endParaRPr lang="en-GB" sz="1200" b="1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GB" sz="1200" b="1" dirty="0"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Mae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o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amcanion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hyfforddi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ychwanegol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posibl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i’w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gweld</a:t>
            </a:r>
            <a:r>
              <a:rPr lang="en-GB" sz="1200" baseline="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isod</a:t>
            </a:r>
            <a:r>
              <a:rPr lang="en-GB" sz="1200" dirty="0"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: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228600" algn="just">
              <a:buSzPts val="1400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40005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darparu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trosolwg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o (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enw'r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plentyn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)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a'r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ymyriadau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sydd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waith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a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sut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gallwn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gyd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gefnogi'r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ymyriadau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</a:t>
            </a:r>
          </a:p>
          <a:p>
            <a:pPr marL="4000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darparu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hyrwyddo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chynhwysiant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drwy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ddatblygu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strategaethau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sy'n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gweddu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orau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dysgwr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chyn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gynted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phosibl</a:t>
            </a:r>
            <a:r>
              <a:rPr lang="en-GB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000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amlinellu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/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trafod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sut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gallwn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weithio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cyd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/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gyda'r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dysgwr</a:t>
            </a:r>
            <a:r>
              <a:rPr lang="en-GB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y </a:t>
            </a:r>
            <a:r>
              <a:rPr lang="en-GB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teulu</a:t>
            </a:r>
            <a:r>
              <a:rPr lang="en-GB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asiantaethau</a:t>
            </a:r>
            <a:r>
              <a:rPr lang="en-GB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perthnasol</a:t>
            </a:r>
            <a:r>
              <a:rPr lang="en-GB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hybu</a:t>
            </a:r>
            <a:r>
              <a:rPr lang="en-GB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sgiliau</a:t>
            </a:r>
            <a:r>
              <a:rPr lang="en-GB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byw</a:t>
            </a:r>
            <a:r>
              <a:rPr lang="en-GB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annibynnol</a:t>
            </a:r>
            <a:r>
              <a:rPr lang="en-GB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4000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trafod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a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chyfuno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fel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tîm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synhwyraidd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strategaethau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/offer/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adnoddau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ymarferol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rydym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defnyddio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gefnogi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(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enw'r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plentyn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/person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ifanc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).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pPr marL="400050" marR="0" lvl="0" indent="-1714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400"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ymgyfarwyddo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â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/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dysgu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defnyddio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offer/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cymhorthion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penodol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gyfer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gweithio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dargedau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penodol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e.e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dangosydd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lefel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hylif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gyfer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arllwys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hylifau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neu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wneud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diod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boeth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40005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endParaRPr lang="en-GB" i="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40005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endParaRPr lang="en-GB" i="1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22860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None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Mae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sleid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wag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wedi'i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darparu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y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sleid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nesaf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lle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gallwch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ychwanegu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eich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amcanion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hyfforddi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eich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hun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ategu'r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amcanion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craidd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. </a:t>
            </a:r>
            <a:endParaRPr lang="en-GB" sz="12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22860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endParaRPr lang="en-GB" sz="1200" dirty="0">
              <a:latin typeface="Arial"/>
              <a:ea typeface="Arial"/>
              <a:cs typeface="Arial"/>
              <a:sym typeface="Arial"/>
            </a:endParaRPr>
          </a:p>
          <a:p>
            <a:pPr marL="400050" indent="-171450" algn="just">
              <a:buSzPts val="1400"/>
              <a:buFont typeface="Arial" panose="020B0604020202020204" pitchFamily="34" charset="0"/>
              <a:buChar char="•"/>
            </a:pPr>
            <a:endParaRPr lang="en-GB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40005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Arial" panose="020B0604020202020204" pitchFamily="34" charset="0"/>
              <a:buChar char="•"/>
            </a:pPr>
            <a:endParaRPr lang="en-GB" sz="1200" dirty="0">
              <a:latin typeface="Arial"/>
              <a:cs typeface="Arial"/>
              <a:sym typeface="Arial"/>
            </a:endParaRPr>
          </a:p>
          <a:p>
            <a:pPr marL="2286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endParaRPr lang="en-GB" dirty="0"/>
          </a:p>
          <a:p>
            <a:pPr marL="2286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endParaRPr lang="en-GB" dirty="0"/>
          </a:p>
          <a:p>
            <a:pPr marL="22860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335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/>
                <a:cs typeface="Arial"/>
                <a:sym typeface="Arial"/>
              </a:rPr>
              <a:t>Nodiadau'r</a:t>
            </a:r>
            <a:r>
              <a:rPr lang="en-GB" b="1" dirty="0">
                <a:latin typeface="Arial"/>
                <a:cs typeface="Arial"/>
                <a:sym typeface="Arial"/>
              </a:rPr>
              <a:t> </a:t>
            </a:r>
            <a:r>
              <a:rPr lang="en-GB" b="1" dirty="0" err="1">
                <a:latin typeface="Arial"/>
                <a:cs typeface="Arial"/>
                <a:sym typeface="Arial"/>
              </a:rPr>
              <a:t>Siaradwr</a:t>
            </a:r>
            <a:endParaRPr lang="en-GB" b="1" dirty="0">
              <a:latin typeface="Arial"/>
              <a:cs typeface="Arial"/>
              <a:sym typeface="Arial"/>
            </a:endParaRPr>
          </a:p>
          <a:p>
            <a:endParaRPr lang="en-GB" b="1" dirty="0">
              <a:latin typeface="Arial"/>
              <a:cs typeface="Arial"/>
              <a:sym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Edrychwch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nodiadau’r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flaenorol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571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49"/>
            <a:ext cx="5486400" cy="4959351"/>
          </a:xfrm>
        </p:spPr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drwy'r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pwyntiau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allweddol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ymhelaethu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sy'n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briodol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gynulleidfa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yw'n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briodol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dylech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gyfeirio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disgrifiad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gymhwyso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gyflwynir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wefan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Habilitation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UK VI: https://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habilitationviuk.org.uk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 (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edrychwch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hefyd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gweithgareddau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dewisol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isod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yw'r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gynulleidfa'n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gyfarwydd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â'r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hoffech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ddechrau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gweithgaredd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ddarganfod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beth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nhw'n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wybod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 ILS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a'r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sy'n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gysylltiedig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edrychwch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syniadau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gallech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wneud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adran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"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gweithgareddau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dewisol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".</a:t>
            </a:r>
            <a:endParaRPr lang="en-GB" sz="12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yw'n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briodol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gynulleidfa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eisiau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rhoi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trosolwg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o'r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'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cymhwyso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'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olygu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mae'n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wahanol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'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adfer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', 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lle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mae'r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mewnbwn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arbenigol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wedi'i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leoli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o'r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cwricwlwm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ehangach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Edrychwch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weithgaredd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dewisol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gallech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ddefnyddio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gweithgaredd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cychwynnol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Pwysleisiwch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thrwy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cyflwyniad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bod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cydweithio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theuluoedd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gofalwyr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amgylch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datblygiad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ILS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hanfodol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Mae'n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bwysig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bod bob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amser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gwrando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deuluoedd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cefnogi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magu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plant ac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dysgu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oddi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wrthynt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beth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sy'n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yw'n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gyda'u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plentyn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sefyllfa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gartref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ddarparu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enghreifftiau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o'ch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ymarfer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yw'n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briodol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o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gydweithio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o'r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fath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Dylech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bwysleisio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bod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5 (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sefydlu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6 (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cymhwyso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– ILS)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cyd-fynd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agos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llawer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feysydd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CFVI a bod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angen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cydnabod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felly. Felly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gellir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datblygu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ILS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drwy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lawer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weithgareddau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cwricwlwm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cysylltiedig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yw'r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cyflwyniad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cynnwys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cyfeiriad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blant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iawn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a/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fabanod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dylech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bwysleisio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5 y CFVI)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cydblethu'n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agos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â'r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 ran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addysgu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nodi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ran ILS (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fwy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gellir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darparu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hyfforddiant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ofalwyr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gefnogi'r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plant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gofal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well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bod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gyda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nhw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bynnag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 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dylai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gyfeirio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 ‘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arweiniad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QRHS’,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gydnabod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rhieni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gofalwyr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yw’r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athrawon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ILS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cyntaf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bob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amser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sz="1200" i="0" dirty="0">
              <a:effectLst/>
              <a:highlight>
                <a:srgbClr val="FFFF00"/>
              </a:highlight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Cyfarwyddyd</a:t>
            </a:r>
            <a:r>
              <a:rPr lang="en-GB" sz="1200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Siaradwr</a:t>
            </a:r>
            <a:endParaRPr lang="en-GB" sz="1200" b="1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defRPr/>
            </a:pPr>
            <a:endParaRPr lang="en-GB" sz="1200" b="1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Meysydd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5 a 6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rhoi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cyfle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amlinellu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swyddogaethau'r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ymarferyddion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arbenigol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ymwneud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hyrwyddo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cymhwyso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5: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Symudedd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6 -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Byw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Annibynnol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 Mae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cynnwys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enghraifft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Arbenigwr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Cymhwyso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Cymwys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Cofrestredig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(RQHS),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Cynorthwy-ydd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Cymhwyso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(HA), a QTVI.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wefan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ddefnyddiol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i'w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cyflwyniad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a’i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rhannu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â’r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gynulleidfa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hynny’n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briodol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Habilitation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VI UK: https://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habilitationviuk.org.uk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/about-us/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Cyflwynir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trosolwg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wefan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hon am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meysydd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canlynol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Beth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cymhwyso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Pam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angen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hyfforddiant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cymhwyso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Beth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arbenigwyr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cymhwyso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wneud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Beth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sy'n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llywio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gwaith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trefnir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hyfforddiant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cymhwyso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dibynnu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gynulleidfa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byddwch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eisiau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cyfeirio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at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Safonau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Ansawdd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Cymhwyso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y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cyfeirir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atynt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wefan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Habilitation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VI UK. </a:t>
            </a:r>
            <a:endParaRPr lang="en-GB" sz="1200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Mae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crynodeb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Safonau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Ansawdd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gael</a:t>
            </a:r>
            <a:r>
              <a:rPr lang="en-GB" sz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200" i="0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www.guidedogs.org.uk/-/media/project/guidedogs/guidedogsdotorg/files/services-we-provide/mobility-training/summaryofthequalitystandardsforthedeliveryofhabilitationtrainingtochildrenandyoungpeoplewithvisionim.pdf/</a:t>
            </a:r>
            <a:endParaRPr lang="en-GB" sz="1200" i="0" u="sng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u="none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/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Gweithgareddau</a:t>
            </a:r>
            <a:r>
              <a:rPr lang="en-GB" sz="1200" b="1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dewisol</a:t>
            </a:r>
            <a:endParaRPr lang="en-GB" sz="1200" b="1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just">
              <a:buFont typeface="Arial" panose="020B0604020202020204" pitchFamily="34" charset="0"/>
              <a:buNone/>
            </a:pPr>
            <a:endParaRPr lang="en-GB" sz="1200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indent="-228600" algn="just">
              <a:buFont typeface="Arial" panose="020B0604020202020204" pitchFamily="34" charset="0"/>
              <a:buAutoNum type="arabicPeriod"/>
            </a:pP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dibynnu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gynulleidfa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hoffech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ddechrau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sgwrs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am y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maes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hwn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drwy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ofyn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gydweithwyr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restru'r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allweddol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sy'n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ILS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mewn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cyfnodau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datblygu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gwahanol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(felly,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enghraifft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addysg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Blynyddoedd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Cynnar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Cynradd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Uwchradd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Ôl-orfodol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Gallen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nhw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ysgrifennu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sgìl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nodyn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gludiog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a’i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bostio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fwrdd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arddangos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benawdau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penodol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e.e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Blynyddoedd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Cynnar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Cynradd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Wedyn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fe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allwch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chi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gasglu'r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nodiadau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gategorïau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tebyg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e.e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gwisgo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gofal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bwrdd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rheoli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arian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), a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darllen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detholiad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bawb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Unwaith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gennych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restr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gofynnwch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i’r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gynulleidfa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ystyried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gallai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llai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olwg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ddylanwadu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ddatblygiad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penodol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ddewisir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oddi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rhestr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hon (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e.e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gwisgo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paratoi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bwyd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rheoli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arian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coginio’n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ddiogel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ac </a:t>
            </a:r>
            <a:r>
              <a:rPr lang="en-GB" sz="1200" b="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ati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Dylai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RQHS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rhan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gyflwyno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dyfeisio'r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sesiwn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yma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yw’n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ymwneud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chyflwyno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wrth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baratoi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efallai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byddwch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eisiau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defnyddio’r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wedi’u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rhestru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adrannau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11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18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o’r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 “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Habilitation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Progress Tracker, a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gynhyrchwyd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Yorkshire and The Humber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r>
              <a:rPr lang="en-GB" sz="12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https://habilitationviuk.org.uk/wp-content/uploads/2022/04/Yorkshire-and-Humber-Habilitation-Tracker-All-strands-version-2.0.xlsx</a:t>
            </a:r>
          </a:p>
          <a:p>
            <a:pPr marL="0" lvl="0" indent="0" algn="just">
              <a:buFont typeface="Arial" panose="020B0604020202020204" pitchFamily="34" charset="0"/>
              <a:buNone/>
            </a:pPr>
            <a:endParaRPr lang="en-GB" sz="1200" b="0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 startAt="2"/>
              <a:tabLst/>
              <a:defRPr/>
            </a:pP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Gweithgaredd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defnyddiol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i'w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ystyried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yng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nghyd-destun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Meysydd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5 </a:t>
            </a:r>
            <a:r>
              <a:rPr lang="en-GB" sz="1200" b="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6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yw'r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gwahaniaeth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allweddol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rhwng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termau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’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cymhwyso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' ac '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adfer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'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wrth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drafod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cymorth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blant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phobl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golwg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h.y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hytrach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nag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oedolion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 Un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adnodd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defnyddiol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i’w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ddefnyddio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wrth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drafod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beth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cymhwyso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olygu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tudalen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we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wefan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Habilitation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VI UK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o’r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enw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‘What is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Habilitation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?’: https://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habilitationviuk.org.uk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/what-is-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habilitation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</a:p>
          <a:p>
            <a:pPr marL="0" lvl="0" indent="0" algn="just">
              <a:buFont typeface="Arial" panose="020B0604020202020204" pitchFamily="34" charset="0"/>
              <a:buNone/>
            </a:pPr>
            <a:endParaRPr lang="en-GB" sz="1200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‘Mae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cymhwyso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cynnwys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hyfforddiant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un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blant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phobl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â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nam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golwg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ddechrau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o'u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presennol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nod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datblygu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symudedd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personol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llywio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byw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annibynnol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Beth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bynnag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yw’r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oedran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wrth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ddechrau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hyfforddiant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y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prif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nod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yw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cynyddu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annibyniaeth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plentyn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neu’r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person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ifanc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i’r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eithaf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agor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ffordd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dyfodol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astudiaeth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bellach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cyflogaeth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bywyd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annibynnol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’ - 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https://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habilitationviuk.org.uk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/what-is-</a:t>
            </a:r>
            <a:r>
              <a:rPr lang="en-GB" sz="1200" i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habilitation</a:t>
            </a:r>
            <a:r>
              <a:rPr lang="en-GB" sz="1200" i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 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GB" sz="12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Gorffennaf</a:t>
            </a:r>
            <a:r>
              <a:rPr lang="en-GB" sz="12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2023)</a:t>
            </a:r>
          </a:p>
          <a:p>
            <a:pPr lvl="0" algn="just"/>
            <a:endParaRPr lang="en-US" sz="1200" b="0" i="0" dirty="0">
              <a:solidFill>
                <a:srgbClr val="464646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3.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Gweithgaredd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codi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ymwybyddiaeth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.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Yn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dibynnu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y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gynulleidfa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,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gallwch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ddyfeisio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cyfres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o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weithgareddau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gorsaf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waith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roi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enghreifftiau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o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sut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gall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llai</a:t>
            </a:r>
            <a:r>
              <a:rPr lang="en-US" sz="1200" b="0" i="0" baseline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o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olwg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gwan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ddylanwadu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sgiliau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byw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yn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annibynnol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dethol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. Mae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pob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gorsaf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waith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yn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cynrychioli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sgil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/set o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sgiliau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gwahanol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a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gallwch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wahodd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y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gynulleidfa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weithio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mewn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parau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/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grwpiau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bach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a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chymryd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rhan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mewn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detholiad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o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weithgareddau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. Mae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enghreifftiau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o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weithgareddau’n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cynnwys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: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rheoli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arian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(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didoli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darnau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arian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ac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arian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papur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;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rhoi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arian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mewn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waled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/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pwrs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);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sgiliau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gwisgo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(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trefnu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dillad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,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botymau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ddillad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,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ac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agor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sip;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clymu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careiau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),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sgiliau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bwrdd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(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didoli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cyllyll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a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ffyrc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,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gosod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bwrdd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gyda'r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cyllyll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a’r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ffyrc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cywir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);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paratoi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bwyd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(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plicio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taten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/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afal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gyda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phliciwr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llysiau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),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arllwys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diod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oer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,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dod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o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hyd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bethau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penodol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mewn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bag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ysgol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sy’n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cynnwys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llawer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o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eitemau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,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lleoli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eitemau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o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wahanol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feintiau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a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phwysau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ben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bwrdd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,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agor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bocs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bwyd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a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deall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beth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yw’r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bwyd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tu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mewn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,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bwyta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cracers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,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gyda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chaws /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taeniad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arnyn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nhw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,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oddi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blât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,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gwisgo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crys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neu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siwmper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a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gyflwynir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tu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chwith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allan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,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dod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o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hyd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wybodaeth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benodol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ar-lein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,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defnyddio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gosodiadau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hygyrchedd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eu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ffôn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eu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hunain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;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adnabod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gwahanol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ddarnau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arian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y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tu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mewn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waled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;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gwneud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brechdan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jam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gan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ddefnyddio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menyn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a jam;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agor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bar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cacen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e.e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.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rholyn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siocled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y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Swistir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unigol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a'i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dorri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yn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ei</a:t>
            </a:r>
            <a:r>
              <a:rPr lang="en-US" sz="1200" b="0" i="0" baseline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hanner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gan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ddefnyddio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cyllell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.</a:t>
            </a:r>
          </a:p>
          <a:p>
            <a:pPr algn="just">
              <a:defRPr/>
            </a:pPr>
            <a:endParaRPr lang="en-US" sz="1200" b="0" i="0" dirty="0">
              <a:solidFill>
                <a:srgbClr val="464646"/>
              </a:solidFill>
              <a:effectLst/>
              <a:latin typeface="Arial" panose="020B0604020202020204" pitchFamily="34" charset="0"/>
              <a:ea typeface="Open Sans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Mae’n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ddefnyddiol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cael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cyfarwyddiadau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clir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gyfer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pob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gorsaf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waith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fel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bod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aelodau’r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gynulleidfa’n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gwybod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yn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union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beth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 y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disgwylir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iddynt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ei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wneud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a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phryd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a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sut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y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dylent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ymgymryd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â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thasg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.</a:t>
            </a:r>
          </a:p>
          <a:p>
            <a:pPr algn="just">
              <a:defRPr/>
            </a:pPr>
            <a:endParaRPr lang="en-US" sz="1200" b="0" i="0" dirty="0">
              <a:solidFill>
                <a:srgbClr val="464646"/>
              </a:solidFill>
              <a:effectLst/>
              <a:latin typeface="Arial" panose="020B0604020202020204" pitchFamily="34" charset="0"/>
              <a:ea typeface="Open Sans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Yn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dilyn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cymryd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rhan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mewn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detholiad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o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weithgareddau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,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gwahoddwch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yr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aelodau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drafod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eu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profiadau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ac,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yn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arbennig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,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sut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gwnaethant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ddefnyddio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eu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synhwyrau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. Mae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hyn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wedyn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yn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cynnig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cyfle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da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feddwl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am y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strategaethau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y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gallai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rhaglen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ymyrraeth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eu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defnyddio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mewn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ffordd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gydlynol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a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systematig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roi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gwybodaeth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i’r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plentyn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/person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ifanc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am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ei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fyd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wrth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ddatblygu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sgiliau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penodol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.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Er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enghraifft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,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wrth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wneud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brechdan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jam,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rhowch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yr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holl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offer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hambwrdd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fel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bod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posib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ei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gyrraedd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yn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hawdd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,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defnyddiwch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fat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gwrthlithro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roi’r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plât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arno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,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defnyddiwch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strategaethau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penodol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a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addysgir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gyfer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taenu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ac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ati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.</a:t>
            </a:r>
          </a:p>
          <a:p>
            <a:pPr algn="just">
              <a:defRPr/>
            </a:pPr>
            <a:endParaRPr lang="en-US" sz="1200" b="0" i="0" dirty="0">
              <a:solidFill>
                <a:srgbClr val="464646"/>
              </a:solidFill>
              <a:effectLst/>
              <a:latin typeface="Arial" panose="020B0604020202020204" pitchFamily="34" charset="0"/>
              <a:ea typeface="Open Sans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sz="1200" b="1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Protocol a </a:t>
            </a:r>
            <a:r>
              <a:rPr lang="en-US" sz="1200" b="1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awgrymir</a:t>
            </a:r>
            <a:r>
              <a:rPr lang="en-US" sz="1200" b="1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ar</a:t>
            </a:r>
            <a:r>
              <a:rPr lang="en-US" sz="1200" b="1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gyfer</a:t>
            </a:r>
            <a:r>
              <a:rPr lang="en-US" sz="1200" b="1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defnyddio</a:t>
            </a:r>
            <a:r>
              <a:rPr lang="en-US" sz="1200" b="1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gweithgareddau</a:t>
            </a:r>
            <a:r>
              <a:rPr lang="en-US" sz="1200" b="1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sy'n</a:t>
            </a:r>
            <a:r>
              <a:rPr lang="en-US" sz="1200" b="1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cynnwys</a:t>
            </a:r>
            <a:r>
              <a:rPr lang="en-US" sz="1200" b="1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llai</a:t>
            </a:r>
            <a:r>
              <a:rPr lang="en-US" sz="1200" b="1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o</a:t>
            </a:r>
            <a:r>
              <a:rPr lang="en-US" sz="1200" b="1" i="0" baseline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olwg</a:t>
            </a:r>
            <a:endParaRPr lang="en-US" sz="1200" b="1" i="0" dirty="0">
              <a:solidFill>
                <a:srgbClr val="464646"/>
              </a:solidFill>
              <a:effectLst/>
              <a:latin typeface="Arial" panose="020B0604020202020204" pitchFamily="34" charset="0"/>
              <a:ea typeface="Open Sans"/>
              <a:cs typeface="Arial" panose="020B0604020202020204" pitchFamily="34" charset="0"/>
            </a:endParaRPr>
          </a:p>
          <a:p>
            <a:pPr algn="just">
              <a:defRPr/>
            </a:pPr>
            <a:endParaRPr lang="en-US" sz="1200" b="0" i="0" dirty="0">
              <a:solidFill>
                <a:srgbClr val="464646"/>
              </a:solidFill>
              <a:effectLst/>
              <a:latin typeface="Arial" panose="020B0604020202020204" pitchFamily="34" charset="0"/>
              <a:ea typeface="Open Sans"/>
              <a:cs typeface="Arial" panose="020B0604020202020204" pitchFamily="34" charset="0"/>
            </a:endParaRPr>
          </a:p>
          <a:p>
            <a:pPr marL="171450" indent="-171450" algn="just">
              <a:buFont typeface="Arial" charset="0"/>
              <a:buChar char="•"/>
              <a:defRPr/>
            </a:pP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Os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ydych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chi'n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defnyddio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sbectol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efelychu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/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masgiau</a:t>
            </a:r>
            <a:r>
              <a:rPr lang="en-US" sz="1200" b="0" i="0" baseline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baseline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cw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sg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gyfer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unrhyw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weithgaredd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mae'n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1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rhaid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chi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sicrhau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eich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bod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yn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cadw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at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brotocol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eich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darparwr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gwasanaeth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, y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defnydd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o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asesiad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risg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os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yw'n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briodol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yn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ogystal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â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chanllawiau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Iechyd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a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Diogelwch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perthnasol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.</a:t>
            </a:r>
          </a:p>
          <a:p>
            <a:pPr marL="171450" indent="-171450" algn="just">
              <a:buFont typeface="Arial" charset="0"/>
              <a:buChar char="•"/>
              <a:defRPr/>
            </a:pP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Dylech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hefyd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annog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y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cyfranogwyr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ystyried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y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risgiau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o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weithio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gyda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masgiau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cwsg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neu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sbectol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efelychu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drostynt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eu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hunain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,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gan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gynnwys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ffyrdd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o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reoli’r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risgiau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hyn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,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cyn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cymryd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rhan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mewn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unrhyw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weithgareddau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efelychu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/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codi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ymwybyddiaeth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.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Efallai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y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byddwch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eisiau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awgrymu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rhai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strategaethau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perthnasol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y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gellir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eu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defnyddio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e.e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.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cadw'r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ardal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waith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yn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drefnus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gyda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hambyrddau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/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powlenni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,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amddiffyn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yr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wyneb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gyda</a:t>
            </a:r>
            <a:r>
              <a:rPr lang="en-US" sz="1200" b="0" i="0" baseline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llaw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wrth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blygu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godi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rhywbeth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oddi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y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llawr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, ac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ati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. Gall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trafodaeth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o'r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fath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ganiatáu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sgwrs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ddiddorol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am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oblygiadau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swyddogaethol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posibl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gwahanol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gyflyrau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llygaid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.</a:t>
            </a:r>
          </a:p>
          <a:p>
            <a:pPr marL="171450" indent="-171450" algn="just">
              <a:buFont typeface="Arial" charset="0"/>
              <a:buChar char="•"/>
              <a:defRPr/>
            </a:pP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Mae’n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ddefnyddiol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nodi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nad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oes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angen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gyfranogwyr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gymryd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rhan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mewn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unrhyw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weithgaredd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y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tu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hwnt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i’w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lefel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bersonol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o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barodrwydd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/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cysur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a gallant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optio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allan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unrhyw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adeg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.</a:t>
            </a:r>
          </a:p>
          <a:p>
            <a:pPr marL="171450" indent="-171450" algn="just">
              <a:buFont typeface="Arial" charset="0"/>
              <a:buChar char="•"/>
              <a:defRPr/>
            </a:pP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Dylech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hefyd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bwysleisio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nad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yw’r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hyn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y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mae’r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cyfranogwyr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yn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ei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brofi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yn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debyg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iawn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brofiad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plentyn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/person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ifanc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sydd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â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nam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y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golwg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(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h.y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.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maen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nhw’n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defnyddio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oes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o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gof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gweledol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,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sgiliau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motor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wedi’u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sefydleu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,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cof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cyhyr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, ac </a:t>
            </a:r>
            <a:r>
              <a:rPr lang="en-US" sz="1200" b="0" i="0" dirty="0" err="1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ati</a:t>
            </a:r>
            <a:r>
              <a:rPr lang="en-US" sz="1200" b="0" i="0" dirty="0">
                <a:solidFill>
                  <a:srgbClr val="464646"/>
                </a:solidFill>
                <a:effectLst/>
                <a:latin typeface="Arial" panose="020B0604020202020204" pitchFamily="34" charset="0"/>
                <a:ea typeface="Open Sans"/>
                <a:cs typeface="Arial" panose="020B0604020202020204" pitchFamily="34" charset="0"/>
              </a:rPr>
              <a:t>.)</a:t>
            </a:r>
          </a:p>
          <a:p>
            <a:pPr lvl="0" algn="just"/>
            <a:endParaRPr lang="en-GB" sz="1200" b="0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lvl="0" algn="just"/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895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Nodiadau'r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rydym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cyflwyno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ystyried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sut</a:t>
            </a:r>
            <a:r>
              <a:rPr lang="en-GB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gall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hysbysu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heb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drwy'r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allweddol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amrywiol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am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ddweud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sefyllfa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wahoddwch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gynhyrchu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pwyntiau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pellach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seiliedig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profiadau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i="0" dirty="0" err="1">
                <a:latin typeface="Arial" panose="020B0604020202020204" pitchFamily="34" charset="0"/>
                <a:cs typeface="Arial" panose="020B0604020202020204" pitchFamily="34" charset="0"/>
              </a:rPr>
              <a:t>hunain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Wedyn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ystyried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sefyllfa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ag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ychydig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ddim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defnyddiol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gan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ddefnyddio’r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nesaf</a:t>
            </a:r>
            <a:r>
              <a:rPr lang="en-GB" i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endParaRPr lang="en-GB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7493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Nodiadau’r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Siaradwr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Ystyriwch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sefyllfa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ag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ychydig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ddim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defnyddiol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Gwahoddwch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rannu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barn am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ffyrdd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gallai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profiad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o’r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sefyllfa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hon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amrywio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gymharu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phlentyn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heb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nam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olwg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Font typeface="Symbol" panose="05050102010706020507" pitchFamily="18" charset="2"/>
              <a:buNone/>
            </a:pPr>
            <a:r>
              <a:rPr lang="en-GB" sz="1200" b="1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Cyfarwyddyd</a:t>
            </a:r>
            <a:r>
              <a:rPr lang="en-GB" sz="12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gyfer</a:t>
            </a:r>
            <a:r>
              <a:rPr lang="en-GB" sz="1200" b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b="1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Siaradwr</a:t>
            </a:r>
            <a:endParaRPr lang="en-GB" sz="1200" b="1" dirty="0"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trafodaeth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hoffech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ganolbwyntio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ba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fewnbwn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angen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alluogi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a'r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ymarferyddion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arbenigol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allai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gysylltiedig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chefnogi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hyn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addasu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fformat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greu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eich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hun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allai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fwy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perthnasol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gynulleidfa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Cyflwynir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posib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haddasu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nesaf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at y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diben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ydych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chi'n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defnyddio'r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sydd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wedi'i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rhestru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yma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hoffech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ganolbwyntio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ddulliau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ymyrraeth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wedi'i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thargedu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posib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alluogi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mynediad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chyfranogiad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wers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. Mae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enghreifftiau'n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cynnwys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ymgyfarwyddo'r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chynllun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ystafell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newid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ymlaen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llaw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rhan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drefniadau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pontio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adolygu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system ‘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cyfaill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chyfoedion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arwyddion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hygyrch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loceri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pegiau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ati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Sylwch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hefyd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7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ymwneud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phlentyn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CA1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ond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amgylchiadau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penodol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gyfer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newid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dibynnu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nifer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ffactorau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Er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enghraifft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ers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mae'n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bosibl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llawer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ysgolion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dal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ofyn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blant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ddod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i'r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gwisgo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cit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AG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ddyddiau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Addysg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Gorfforol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Os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bydd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y plant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newid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nosbarthiadau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gynradd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bod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newid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ystafell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ddosbarth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nid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ystafelloedd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newid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Efallai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bod plant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hŷn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gynradd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disgyblion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uwchradd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fel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rheol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ystafelloedd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newid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ac o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bosibl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loceri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Mae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enghreifftiau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senarios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eraill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gallech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fod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eisiau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sy’n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ymwneud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ffocws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hwn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wedi’u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rhestru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nesaf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Maent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cynnwys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gweithgaredd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siopa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sgiliau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bwrdd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rheoli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amser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rheoli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arian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ati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1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Dylech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hefyd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amlygu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perthynas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phob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fydd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cefnogi’r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plentyn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/person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ifanc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ben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hun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cynorthwyo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gyda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phob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mater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sefyllfa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amlinellir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Dylid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hefyd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codi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ymwybyddiaeth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cyfoedion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/staff/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teulu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Maes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1 y CFVI)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ogystal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â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gwaith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sicrhau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bod y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gofod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corfforol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hygyrch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ac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gwbl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latin typeface="Arial" panose="020B0604020202020204" pitchFamily="34" charset="0"/>
                <a:cs typeface="Arial" panose="020B0604020202020204" pitchFamily="34" charset="0"/>
              </a:rPr>
              <a:t>gynhwysol</a:t>
            </a:r>
            <a:r>
              <a:rPr lang="en-GB" sz="1200" i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en-GB" sz="12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/>
            <a:endParaRPr lang="en-GB" sz="1200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sz="12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2351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21285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posib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haddasu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Rhestrir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dwy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senario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bosibl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isod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gallwch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defnyddio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wrth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ddatblygu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sleid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posib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ei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latin typeface="Arial" panose="020B0604020202020204" pitchFamily="34" charset="0"/>
                <a:cs typeface="Arial" panose="020B0604020202020204" pitchFamily="34" charset="0"/>
              </a:rPr>
              <a:t>haddasu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Disgybl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mewn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ysgol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uwchradd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defnyddio'r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toiledau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yn</a:t>
            </a:r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latin typeface="Arial" panose="020B0604020202020204" pitchFamily="34" charset="0"/>
                <a:cs typeface="Arial" panose="020B0604020202020204" pitchFamily="34" charset="0"/>
              </a:rPr>
              <a:t>annibynnol</a:t>
            </a:r>
            <a:r>
              <a:rPr lang="en-GB" sz="1200" b="1" i="1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</a:p>
          <a:p>
            <a:endParaRPr lang="en-GB" sz="1200" b="1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/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golwg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helpu’r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disgybl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wybod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</a:t>
            </a:r>
            <a:endParaRPr lang="en-GB" sz="1200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indent="-285750">
              <a:buFont typeface="Arial"/>
              <a:buChar char="•"/>
            </a:pP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doiledau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gall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defnyddio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rhyw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/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hygyrchedd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</a:t>
            </a:r>
          </a:p>
          <a:p>
            <a:pPr marL="742950" indent="-285750">
              <a:buFont typeface="Arial"/>
              <a:buChar char="•"/>
            </a:pP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Cynllun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ystafell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a/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neu'r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ciwbicyl</a:t>
            </a:r>
            <a:endParaRPr lang="en-GB" sz="1200" i="0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indent="-285750">
              <a:buFont typeface="Arial"/>
              <a:buChar char="•"/>
            </a:pP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Sut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gloi'r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drws</a:t>
            </a:r>
            <a:endParaRPr lang="en-GB" sz="1200" i="0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indent="-285750">
              <a:buFont typeface="Arial"/>
              <a:buChar char="•"/>
            </a:pP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Oes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papur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toiled,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tywelion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papur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bin,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sebon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ac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ati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742950" indent="-285750">
              <a:buFont typeface="Arial"/>
              <a:buChar char="•"/>
            </a:pP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Ydi'r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llawr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sedd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toiled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lân</a:t>
            </a:r>
            <a:endParaRPr lang="en-GB" sz="1200" i="0" dirty="0">
              <a:solidFill>
                <a:srgbClr val="333333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742950" indent="-285750">
              <a:buFont typeface="Arial"/>
              <a:buChar char="•"/>
            </a:pP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fath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fflysh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toiled</a:t>
            </a:r>
          </a:p>
          <a:p>
            <a:pPr marL="742950" indent="-285750">
              <a:buFont typeface="Arial"/>
              <a:buChar char="•"/>
            </a:pP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fath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o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gyfleusterau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sinc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sebon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sychu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dwylo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sydd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gael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awtomatig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/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maniwal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ac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ati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 </a:t>
            </a:r>
          </a:p>
          <a:p>
            <a:pPr marL="742950" indent="-285750">
              <a:buFont typeface="Arial"/>
              <a:buChar char="•"/>
            </a:pPr>
            <a:endParaRPr lang="en-GB" sz="1200" i="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228600"/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gall y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gynulleidfa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drafod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strategaethau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gallai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angen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haddysgu'n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benodol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CYPVI. </a:t>
            </a: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buFont typeface="Symbol" panose="05050102010706020507" pitchFamily="18" charset="2"/>
              <a:buNone/>
            </a:pP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Ffreutur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uwchradd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ystod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amser</a:t>
            </a: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cinio</a:t>
            </a:r>
            <a:endParaRPr lang="en-GB" sz="1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buFont typeface="Symbol" panose="05050102010706020507" pitchFamily="18" charset="2"/>
              <a:buNone/>
            </a:pPr>
            <a:endParaRPr lang="en-GB" sz="12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lnSpc>
                <a:spcPct val="107000"/>
              </a:lnSpc>
              <a:buFont typeface="Symbol" panose="05050102010706020507" pitchFamily="18" charset="2"/>
              <a:buNone/>
            </a:pP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Mae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golwg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helpu’r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disgybl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wybod</a:t>
            </a:r>
            <a:r>
              <a:rPr lang="en-GB" sz="1200" b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</a:p>
          <a:p>
            <a:pPr marL="0" lvl="0" indent="0">
              <a:lnSpc>
                <a:spcPct val="107000"/>
              </a:lnSpc>
              <a:buFont typeface="Symbol" panose="05050102010706020507" pitchFamily="18" charset="2"/>
              <a:buNone/>
            </a:pPr>
            <a:endParaRPr lang="en-GB" sz="1200" b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buFont typeface="Arial" panose="05050102010706020507" pitchFamily="18" charset="2"/>
              <a:buChar char="•"/>
            </a:pP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Pwy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ciw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fwyd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buFont typeface="Arial" panose="05050102010706020507" pitchFamily="18" charset="2"/>
              <a:buChar char="•"/>
            </a:pP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Ble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ddod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hambyrddau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cyllyll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ffyrc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buFont typeface="Arial" panose="05050102010706020507" pitchFamily="18" charset="2"/>
              <a:buChar char="•"/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Beth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yw'r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dewis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fwyd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o'r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dewisiadau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gael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buFont typeface="Arial" panose="05050102010706020507" pitchFamily="18" charset="2"/>
              <a:buChar char="•"/>
            </a:pP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Ble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sut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dalu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am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fwyd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buFont typeface="Arial" panose="05050102010706020507" pitchFamily="18" charset="2"/>
              <a:buChar char="•"/>
            </a:pP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Sut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mae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eraill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cario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hambyrddau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buFont typeface="Arial" panose="05050102010706020507" pitchFamily="18" charset="2"/>
              <a:buChar char="•"/>
            </a:pP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Sut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leoli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le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eistedd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lvl="1" indent="-285750">
              <a:lnSpc>
                <a:spcPct val="107000"/>
              </a:lnSpc>
              <a:buFont typeface="Arial" panose="05050102010706020507" pitchFamily="18" charset="2"/>
              <a:buChar char="•"/>
            </a:pP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Sut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leoli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a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ffrindiau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7000"/>
              </a:lnSpc>
              <a:buFont typeface="Symbol" panose="05050102010706020507" pitchFamily="18" charset="2"/>
              <a:buNone/>
            </a:pP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lvl="1" indent="0">
              <a:lnSpc>
                <a:spcPct val="107000"/>
              </a:lnSpc>
              <a:buFont typeface="Symbol" panose="05050102010706020507" pitchFamily="18" charset="2"/>
              <a:buNone/>
            </a:pP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Wedyn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gall y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gynulleidfa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drafod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sgiliau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strategaethau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gallai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fod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angen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haddysgu'n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benodol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i'r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CYPVI. </a:t>
            </a:r>
            <a:r>
              <a:rPr lang="en-GB" sz="120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Dyma</a:t>
            </a:r>
            <a:r>
              <a:rPr lang="en-GB" sz="1200" i="0" baseline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1200" i="0" baseline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enghreifftiau</a:t>
            </a:r>
            <a:r>
              <a:rPr lang="en-GB" sz="1200" i="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</a:p>
          <a:p>
            <a:pPr marL="457200">
              <a:lnSpc>
                <a:spcPct val="107000"/>
              </a:lnSpc>
            </a:pP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indent="-285750">
              <a:lnSpc>
                <a:spcPct val="107000"/>
              </a:lnSpc>
              <a:buFont typeface="Arial"/>
              <a:buChar char="•"/>
            </a:pP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hyfforddiant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staff y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ffreutur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indent="-285750">
              <a:lnSpc>
                <a:spcPct val="107000"/>
              </a:lnSpc>
              <a:buFont typeface="Arial"/>
              <a:buChar char="•"/>
            </a:pP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bwydlen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gael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ymlaen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llaw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gyda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phrisiau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indent="-285750">
              <a:lnSpc>
                <a:spcPct val="107000"/>
              </a:lnSpc>
              <a:buFont typeface="Arial"/>
              <a:buChar char="•"/>
            </a:pP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gosod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dodrefn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y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ffreutur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lle</a:t>
            </a: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742950" indent="-285750">
              <a:lnSpc>
                <a:spcPct val="107000"/>
              </a:lnSpc>
              <a:buFont typeface="Arial"/>
              <a:buChar char="•"/>
            </a:pP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lle</a:t>
            </a:r>
            <a:r>
              <a:rPr lang="en-GB" sz="1200" baseline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wrth</a:t>
            </a:r>
            <a:r>
              <a:rPr lang="en-GB" sz="1200" baseline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baseline="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wrdd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wedi’i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neilltuo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gyfer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plentyn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/person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ifanc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a’i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ffrindiau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yr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un </a:t>
            </a:r>
            <a:r>
              <a:rPr lang="en-GB" sz="12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lle</a:t>
            </a:r>
            <a:r>
              <a:rPr lang="en-GB" sz="1200" baseline="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742950" indent="-285750">
              <a:lnSpc>
                <a:spcPct val="107000"/>
              </a:lnSpc>
              <a:spcAft>
                <a:spcPts val="800"/>
              </a:spcAft>
              <a:buFont typeface="Arial"/>
              <a:buChar char="•"/>
            </a:pPr>
            <a:endParaRPr lang="en-GB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F31439-7C6A-4E4D-B290-0D604FA9395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395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979D7-8BF2-DD6B-A3E9-49BC7B51CD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440" y="1122363"/>
            <a:ext cx="9458960" cy="238760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B03C5E-A375-D7DD-CCB9-CBACEBE246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440" y="3602038"/>
            <a:ext cx="9458960" cy="1655762"/>
          </a:xfrm>
        </p:spPr>
        <p:txBody>
          <a:bodyPr>
            <a:normAutofit/>
          </a:bodyPr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665193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x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79E4E14-DCE3-B911-1740-2456102E1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365125"/>
            <a:ext cx="854456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ED379978-41B2-27EF-D699-F5C185542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800" y="1690688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D4E884A2-C0B2-C00B-5802-F25AAA3BC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30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624F9C77-9CAC-8AC1-38B1-1CC48D570E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3D480B58-F81A-C04A-EAD3-D8EBF34EBF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10905C-757E-0B1D-4C14-8259B0854477}"/>
              </a:ext>
            </a:extLst>
          </p:cNvPr>
          <p:cNvSpPr/>
          <p:nvPr userDrawn="1"/>
        </p:nvSpPr>
        <p:spPr>
          <a:xfrm>
            <a:off x="595313" y="0"/>
            <a:ext cx="596900" cy="1443038"/>
          </a:xfrm>
          <a:prstGeom prst="rect">
            <a:avLst/>
          </a:prstGeom>
          <a:solidFill>
            <a:srgbClr val="E50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222661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ity numb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90639B-1DA3-BCCC-3AE2-0DFDB4E5AA17}"/>
              </a:ext>
            </a:extLst>
          </p:cNvPr>
          <p:cNvSpPr txBox="1"/>
          <p:nvPr userDrawn="1"/>
        </p:nvSpPr>
        <p:spPr>
          <a:xfrm>
            <a:off x="6647498" y="6307138"/>
            <a:ext cx="5351462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>
                <a:latin typeface="Ingra" pitchFamily="2" charset="77"/>
              </a:rPr>
              <a:t>© RNIB registered charity in England and Wales (226227), Scotland (SC039316), Isle of Man (1226). Also operating in Northern Ireland.</a:t>
            </a:r>
          </a:p>
        </p:txBody>
      </p:sp>
    </p:spTree>
    <p:extLst>
      <p:ext uri="{BB962C8B-B14F-4D97-AF65-F5344CB8AC3E}">
        <p14:creationId xmlns:p14="http://schemas.microsoft.com/office/powerpoint/2010/main" val="2165072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5ADE6-6467-4D5A-7ADE-AE34C1DBD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25071-4CBC-56D7-6062-3D4246001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4829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19FF6-22F8-41B4-21A8-6C7DC35B7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901319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C3A2F-5EE9-2881-3076-4DCD062D9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901319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003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77537-D879-5EE2-24E9-75E68A657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503F8-222A-3BC6-011E-52149677E2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9C0211-4C2C-6658-1897-A2155154ED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1762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9AB4A-1E57-36CD-0904-0D33EB15F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9680" y="365125"/>
            <a:ext cx="854456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21DBCB-FB8E-E222-1701-3A15F1293C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8800" y="1690688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C37664-1662-EC63-9EF7-99BCA8815F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530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1F69E5-CD5D-A602-C436-C7B57BEC92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9AE2B4-73A6-965B-18E0-CF874A785D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3780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62FB7-4247-87C8-0B67-2F0EC6D6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4349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tar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9D9CD4F-1329-DE3F-8CF9-D847FBAC72F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98B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noFill/>
              </a:ln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EC6FCCB0-A624-7AF7-87A5-71303F6EB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9960" y="2550160"/>
            <a:ext cx="10515600" cy="1229677"/>
          </a:xfrm>
        </p:spPr>
        <p:txBody>
          <a:bodyPr>
            <a:normAutofit/>
          </a:bodyPr>
          <a:lstStyle>
            <a:lvl1pPr algn="ctr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184207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1DE180-89D7-7645-3FC4-94E903A676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DD0D54A-6D25-3242-B1EA-8B20045BAAA1}" type="datetimeFigureOut">
              <a:rPr lang="en-GB" smtClean="0"/>
              <a:t>04/12/2023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A88DB2-D140-82D8-98E5-789075DB7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1B1BE6-C0D9-D072-211B-D10F50209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67F713-26CB-0945-8C63-C4B3CBAA64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9807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x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D4E884A2-C0B2-C00B-5802-F25AAA3BC1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8960" y="426720"/>
            <a:ext cx="11074400" cy="576294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22525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B797D6-0242-5680-5AA8-BE74C323B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1440" y="365125"/>
            <a:ext cx="877824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877764-1D85-BF19-1981-938F976B03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1440" y="1872456"/>
            <a:ext cx="87782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397C7C-2451-2CC1-563F-D8BDE60A74CB}"/>
              </a:ext>
            </a:extLst>
          </p:cNvPr>
          <p:cNvSpPr/>
          <p:nvPr userDrawn="1"/>
        </p:nvSpPr>
        <p:spPr>
          <a:xfrm>
            <a:off x="595313" y="0"/>
            <a:ext cx="596900" cy="1443038"/>
          </a:xfrm>
          <a:prstGeom prst="rect">
            <a:avLst/>
          </a:prstGeom>
          <a:solidFill>
            <a:srgbClr val="E50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350"/>
          </a:p>
        </p:txBody>
      </p:sp>
      <p:pic>
        <p:nvPicPr>
          <p:cNvPr id="8" name="Picture 1" descr="RNIB&#10;See differently&#10;(Logo)">
            <a:extLst>
              <a:ext uri="{FF2B5EF4-FFF2-40B4-BE49-F238E27FC236}">
                <a16:creationId xmlns:a16="http://schemas.microsoft.com/office/drawing/2014/main" id="{63CE3D43-523D-9265-6094-A9E81A8E468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2410" y="5168900"/>
            <a:ext cx="16891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5C553644-5296-649A-494E-5049BB06F6E9}"/>
              </a:ext>
            </a:extLst>
          </p:cNvPr>
          <p:cNvSpPr/>
          <p:nvPr userDrawn="1"/>
        </p:nvSpPr>
        <p:spPr>
          <a:xfrm>
            <a:off x="0" y="6380798"/>
            <a:ext cx="5919788" cy="117475"/>
          </a:xfrm>
          <a:prstGeom prst="rect">
            <a:avLst/>
          </a:prstGeom>
          <a:solidFill>
            <a:srgbClr val="E50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solidFill>
                <a:srgbClr val="0098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977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7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8BC8B9E-7850-DBAA-67E9-2B353D30BFE4}"/>
              </a:ext>
            </a:extLst>
          </p:cNvPr>
          <p:cNvSpPr/>
          <p:nvPr userDrawn="1"/>
        </p:nvSpPr>
        <p:spPr>
          <a:xfrm>
            <a:off x="0" y="6380798"/>
            <a:ext cx="5919788" cy="117475"/>
          </a:xfrm>
          <a:prstGeom prst="rect">
            <a:avLst/>
          </a:prstGeom>
          <a:solidFill>
            <a:srgbClr val="E5007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600">
              <a:solidFill>
                <a:srgbClr val="0098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81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5" r:id="rId2"/>
    <p:sldLayoutId id="214748365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nibbookshare.org/cms/curriculum-framework-children-and-young-people-vision-impairment-cfvi-resource-hub" TargetMode="External"/><Relationship Id="rId7" Type="http://schemas.openxmlformats.org/officeDocument/2006/relationships/hyperlink" Target="https://www.guidedogs.org.uk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abilitationviuk.org.uk/about-us/&#8203;" TargetMode="External"/><Relationship Id="rId5" Type="http://schemas.openxmlformats.org/officeDocument/2006/relationships/hyperlink" Target="https://www.rnib.org.uk/professionals/health-social-care-education-professionals/education-professionals/curriculum-framework-for-children-and-young-people-with-vision-impairment/" TargetMode="External"/><Relationship Id="rId4" Type="http://schemas.openxmlformats.org/officeDocument/2006/relationships/hyperlink" Target="https://www.rnibbookshare.org/cms/habilitation-orientation-and-mobility-0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E6AE2-234D-CABF-247B-D6358D85D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4441" y="3614478"/>
            <a:ext cx="8620018" cy="1288788"/>
          </a:xfrm>
        </p:spPr>
        <p:txBody>
          <a:bodyPr>
            <a:normAutofit fontScale="90000"/>
          </a:bodyPr>
          <a:lstStyle/>
          <a:p>
            <a:r>
              <a:rPr lang="en-GB" sz="2700" dirty="0" err="1">
                <a:latin typeface="Arial"/>
                <a:cs typeface="Arial"/>
              </a:rPr>
              <a:t>Fframwaith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Cwricwlwm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ar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gyfer</a:t>
            </a:r>
            <a:r>
              <a:rPr lang="en-GB" sz="2700" dirty="0">
                <a:latin typeface="Arial"/>
                <a:cs typeface="Arial"/>
              </a:rPr>
              <a:t> Plant a </a:t>
            </a:r>
            <a:r>
              <a:rPr lang="en-GB" sz="2700" dirty="0" err="1">
                <a:latin typeface="Arial"/>
                <a:cs typeface="Arial"/>
              </a:rPr>
              <a:t>Phobl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Ifanc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â</a:t>
            </a:r>
            <a:r>
              <a:rPr lang="en-GB" sz="2700" dirty="0">
                <a:latin typeface="Arial"/>
                <a:cs typeface="Arial"/>
              </a:rPr>
              <a:t> Nam </a:t>
            </a:r>
            <a:r>
              <a:rPr lang="en-GB" sz="2700" dirty="0" err="1">
                <a:latin typeface="Arial"/>
                <a:cs typeface="Arial"/>
              </a:rPr>
              <a:t>ar</a:t>
            </a:r>
            <a:r>
              <a:rPr lang="en-GB" sz="2700" dirty="0">
                <a:latin typeface="Arial"/>
                <a:cs typeface="Arial"/>
              </a:rPr>
              <a:t> y </a:t>
            </a:r>
            <a:r>
              <a:rPr lang="en-GB" sz="2700" dirty="0" err="1">
                <a:latin typeface="Arial"/>
                <a:cs typeface="Arial"/>
              </a:rPr>
              <a:t>Golwg</a:t>
            </a:r>
            <a:r>
              <a:rPr lang="en-GB" sz="2700" dirty="0">
                <a:latin typeface="Arial"/>
                <a:cs typeface="Arial"/>
              </a:rPr>
              <a:t> (CFVI): </a:t>
            </a:r>
            <a:r>
              <a:rPr lang="en-GB" sz="2700" dirty="0" err="1">
                <a:latin typeface="Arial"/>
                <a:cs typeface="Arial"/>
              </a:rPr>
              <a:t>Adnodd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Hyfforddiant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Craidd</a:t>
            </a:r>
            <a:r>
              <a:rPr lang="en-GB" sz="2700" dirty="0">
                <a:latin typeface="Arial"/>
                <a:cs typeface="Arial"/>
              </a:rPr>
              <a:t> 7</a:t>
            </a:r>
            <a:br>
              <a:rPr lang="en-GB" sz="2700" dirty="0"/>
            </a:br>
            <a:br>
              <a:rPr lang="en-GB" sz="2700" dirty="0"/>
            </a:br>
            <a:br>
              <a:rPr lang="en-GB" sz="2700" dirty="0"/>
            </a:b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Maes</a:t>
            </a:r>
            <a:r>
              <a:rPr lang="en-GB" sz="2700" dirty="0">
                <a:latin typeface="Arial"/>
                <a:cs typeface="Arial"/>
              </a:rPr>
              <a:t> 6 </a:t>
            </a:r>
            <a:r>
              <a:rPr lang="en-GB" sz="2700" dirty="0" err="1">
                <a:latin typeface="Arial"/>
                <a:cs typeface="Arial"/>
              </a:rPr>
              <a:t>Cymhwyso</a:t>
            </a:r>
            <a:r>
              <a:rPr lang="en-GB" sz="2700" dirty="0">
                <a:latin typeface="Arial"/>
                <a:cs typeface="Arial"/>
              </a:rPr>
              <a:t> : </a:t>
            </a:r>
            <a:r>
              <a:rPr lang="en-GB" sz="2700" dirty="0" err="1">
                <a:latin typeface="Arial"/>
                <a:cs typeface="Arial"/>
              </a:rPr>
              <a:t>Sgiliau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Byw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yn</a:t>
            </a:r>
            <a:r>
              <a:rPr lang="en-GB" sz="2700" dirty="0">
                <a:latin typeface="Arial"/>
                <a:cs typeface="Arial"/>
              </a:rPr>
              <a:t> </a:t>
            </a:r>
            <a:r>
              <a:rPr lang="en-GB" sz="2700" dirty="0" err="1">
                <a:latin typeface="Arial"/>
                <a:cs typeface="Arial"/>
              </a:rPr>
              <a:t>Annibynnol</a:t>
            </a:r>
            <a:r>
              <a:rPr lang="en-GB" sz="2700" dirty="0">
                <a:latin typeface="Arial"/>
                <a:cs typeface="Arial"/>
              </a:rPr>
              <a:t> (ILS)</a:t>
            </a:r>
            <a:br>
              <a:rPr lang="en-GB" sz="2400" dirty="0"/>
            </a:br>
            <a:endParaRPr lang="en-GB" sz="2400" i="1" dirty="0"/>
          </a:p>
        </p:txBody>
      </p:sp>
      <p:pic>
        <p:nvPicPr>
          <p:cNvPr id="4" name="Picture 3" descr="Logo of VIEW">
            <a:extLst>
              <a:ext uri="{FF2B5EF4-FFF2-40B4-BE49-F238E27FC236}">
                <a16:creationId xmlns:a16="http://schemas.microsoft.com/office/drawing/2014/main" id="{D7EF78A1-3C76-B88F-11AF-027B1916B4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521" y="5618746"/>
            <a:ext cx="1885603" cy="109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 descr="University of Birmingham, VICTAR Logo&#10;">
            <a:extLst>
              <a:ext uri="{FF2B5EF4-FFF2-40B4-BE49-F238E27FC236}">
                <a16:creationId xmlns:a16="http://schemas.microsoft.com/office/drawing/2014/main" id="{2AE217BD-F559-AA56-8219-FF30334E5C5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124" y="5565747"/>
            <a:ext cx="3842391" cy="1099935"/>
          </a:xfrm>
          <a:prstGeom prst="rect">
            <a:avLst/>
          </a:prstGeom>
          <a:noFill/>
        </p:spPr>
      </p:pic>
      <p:pic>
        <p:nvPicPr>
          <p:cNvPr id="6" name="Picture 5" descr="Logo of Thomas Pocklington Trust&#10;">
            <a:extLst>
              <a:ext uri="{FF2B5EF4-FFF2-40B4-BE49-F238E27FC236}">
                <a16:creationId xmlns:a16="http://schemas.microsoft.com/office/drawing/2014/main" id="{48389E64-77A9-9F1D-A0E8-1FD89D38A2A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915" y="5618746"/>
            <a:ext cx="1295485" cy="911743"/>
          </a:xfrm>
          <a:prstGeom prst="rect">
            <a:avLst/>
          </a:prstGeom>
          <a:noFill/>
        </p:spPr>
      </p:pic>
      <p:pic>
        <p:nvPicPr>
          <p:cNvPr id="5" name="Picture 1" descr="RNIB&#10;See differently&#10;(Logo)">
            <a:extLst>
              <a:ext uri="{FF2B5EF4-FFF2-40B4-BE49-F238E27FC236}">
                <a16:creationId xmlns:a16="http://schemas.microsoft.com/office/drawing/2014/main" id="{4125758A-DB1E-6D6F-4AE9-EEE3E5EDE0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2410" y="5168900"/>
            <a:ext cx="1689100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0552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089F2-A345-E9B1-9222-B22473EA3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/>
              <a:t>Pam </a:t>
            </a:r>
            <a:r>
              <a:rPr lang="en-GB" sz="3000" dirty="0" err="1"/>
              <a:t>mae</a:t>
            </a:r>
            <a:r>
              <a:rPr lang="en-GB" sz="3000" dirty="0"/>
              <a:t> </a:t>
            </a:r>
            <a:r>
              <a:rPr lang="en-GB" sz="3000" dirty="0" err="1"/>
              <a:t>ffocws</a:t>
            </a:r>
            <a:r>
              <a:rPr lang="en-GB" sz="3000" dirty="0"/>
              <a:t> </a:t>
            </a:r>
            <a:r>
              <a:rPr lang="en-GB" sz="3000" dirty="0" err="1"/>
              <a:t>ar</a:t>
            </a:r>
            <a:r>
              <a:rPr lang="en-GB" sz="3000" dirty="0"/>
              <a:t> y </a:t>
            </a:r>
            <a:r>
              <a:rPr lang="en-GB" sz="3000" dirty="0" err="1"/>
              <a:t>maes</a:t>
            </a:r>
            <a:r>
              <a:rPr lang="en-GB" sz="3000" dirty="0"/>
              <a:t> </a:t>
            </a:r>
            <a:r>
              <a:rPr lang="en-GB" sz="3000" dirty="0" err="1"/>
              <a:t>hwn</a:t>
            </a:r>
            <a:r>
              <a:rPr lang="en-GB" sz="3000" dirty="0"/>
              <a:t> </a:t>
            </a:r>
            <a:r>
              <a:rPr lang="en-GB" sz="3000" dirty="0" err="1"/>
              <a:t>yn</a:t>
            </a:r>
            <a:r>
              <a:rPr lang="en-GB" sz="3000" dirty="0"/>
              <a:t> </a:t>
            </a:r>
            <a:r>
              <a:rPr lang="en-GB" sz="3000" dirty="0" err="1"/>
              <a:t>bwysig</a:t>
            </a:r>
            <a:r>
              <a:rPr lang="en-GB" sz="3000" dirty="0"/>
              <a:t> </a:t>
            </a:r>
            <a:r>
              <a:rPr lang="en-GB" sz="3000" dirty="0">
                <a:latin typeface="Arial"/>
                <a:cs typeface="Arial"/>
              </a:rPr>
              <a:t>(1)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40DEE-561B-1235-5D2A-571816EF7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7627" y="2506662"/>
            <a:ext cx="877824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Arial"/>
                <a:cs typeface="Arial"/>
              </a:rPr>
              <a:t>Pam </a:t>
            </a:r>
            <a:r>
              <a:rPr lang="en-GB" dirty="0" err="1">
                <a:latin typeface="Arial"/>
                <a:cs typeface="Arial"/>
              </a:rPr>
              <a:t>mae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datblygu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sgiliau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byw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annibynnol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yn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bwysig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b="1" dirty="0">
                <a:latin typeface="Arial"/>
                <a:cs typeface="Arial"/>
              </a:rPr>
              <a:t>bob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plentyn</a:t>
            </a:r>
            <a:r>
              <a:rPr lang="en-GB" dirty="0">
                <a:latin typeface="Arial"/>
                <a:cs typeface="Arial"/>
              </a:rPr>
              <a:t> a </a:t>
            </a:r>
            <a:r>
              <a:rPr lang="en-GB" dirty="0" err="1">
                <a:latin typeface="Arial"/>
                <a:cs typeface="Arial"/>
              </a:rPr>
              <a:t>pherson</a:t>
            </a:r>
            <a:r>
              <a:rPr lang="en-GB" dirty="0">
                <a:latin typeface="Arial"/>
                <a:cs typeface="Arial"/>
              </a:rPr>
              <a:t> </a:t>
            </a:r>
            <a:r>
              <a:rPr lang="en-GB" dirty="0" err="1">
                <a:latin typeface="Arial"/>
                <a:cs typeface="Arial"/>
              </a:rPr>
              <a:t>ifanc</a:t>
            </a:r>
            <a:r>
              <a:rPr lang="en-GB" dirty="0">
                <a:latin typeface="Arial"/>
                <a:cs typeface="Arial"/>
              </a:rPr>
              <a:t>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62961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089F2-A345-E9B1-9222-B22473EA3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/>
              <a:t>Pam </a:t>
            </a:r>
            <a:r>
              <a:rPr lang="en-GB" sz="3000" dirty="0" err="1"/>
              <a:t>mae</a:t>
            </a:r>
            <a:r>
              <a:rPr lang="en-GB" sz="3000" dirty="0"/>
              <a:t> </a:t>
            </a:r>
            <a:r>
              <a:rPr lang="en-GB" sz="3000" dirty="0" err="1"/>
              <a:t>ffocws</a:t>
            </a:r>
            <a:r>
              <a:rPr lang="en-GB" sz="3000" dirty="0"/>
              <a:t> </a:t>
            </a:r>
            <a:r>
              <a:rPr lang="en-GB" sz="3000" dirty="0" err="1"/>
              <a:t>ar</a:t>
            </a:r>
            <a:r>
              <a:rPr lang="en-GB" sz="3000" dirty="0"/>
              <a:t> y </a:t>
            </a:r>
            <a:r>
              <a:rPr lang="en-GB" sz="3000" dirty="0" err="1"/>
              <a:t>maes</a:t>
            </a:r>
            <a:r>
              <a:rPr lang="en-GB" sz="3000" dirty="0"/>
              <a:t> </a:t>
            </a:r>
            <a:r>
              <a:rPr lang="en-GB" sz="3000" dirty="0" err="1"/>
              <a:t>hwn</a:t>
            </a:r>
            <a:r>
              <a:rPr lang="en-GB" sz="3000" dirty="0"/>
              <a:t> </a:t>
            </a:r>
            <a:r>
              <a:rPr lang="en-GB" sz="3000" dirty="0" err="1"/>
              <a:t>yn</a:t>
            </a:r>
            <a:r>
              <a:rPr lang="en-GB" sz="3000" dirty="0"/>
              <a:t> </a:t>
            </a:r>
            <a:r>
              <a:rPr lang="en-GB" sz="3000" dirty="0" err="1"/>
              <a:t>bwysig</a:t>
            </a:r>
            <a:r>
              <a:rPr lang="en-GB" sz="3000" dirty="0"/>
              <a:t> </a:t>
            </a:r>
            <a:r>
              <a:rPr lang="en-GB" sz="3000" dirty="0">
                <a:latin typeface="Arial"/>
                <a:cs typeface="Arial"/>
              </a:rPr>
              <a:t>(2)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40DEE-561B-1235-5D2A-571816EF7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1690688"/>
            <a:ext cx="877824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000" dirty="0">
                <a:cs typeface="Arial"/>
              </a:rPr>
              <a:t>Pam </a:t>
            </a:r>
            <a:r>
              <a:rPr lang="en-GB" sz="2000" dirty="0" err="1">
                <a:cs typeface="Arial"/>
              </a:rPr>
              <a:t>mae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ffocws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ar</a:t>
            </a:r>
            <a:r>
              <a:rPr lang="en-GB" sz="2000" dirty="0">
                <a:cs typeface="Arial"/>
              </a:rPr>
              <a:t> y </a:t>
            </a:r>
            <a:r>
              <a:rPr lang="en-GB" sz="2000" dirty="0" err="1">
                <a:cs typeface="Arial"/>
              </a:rPr>
              <a:t>maes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hwn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yn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bwysig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i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blant</a:t>
            </a:r>
            <a:r>
              <a:rPr lang="en-GB" sz="2000" dirty="0">
                <a:cs typeface="Arial"/>
              </a:rPr>
              <a:t> a </a:t>
            </a:r>
            <a:r>
              <a:rPr lang="en-GB" sz="2000" dirty="0" err="1">
                <a:cs typeface="Arial"/>
              </a:rPr>
              <a:t>phobl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ifanc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sydd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â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nam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ar</a:t>
            </a:r>
            <a:r>
              <a:rPr lang="en-GB" sz="2000" dirty="0">
                <a:cs typeface="Arial"/>
              </a:rPr>
              <a:t> y </a:t>
            </a:r>
            <a:r>
              <a:rPr lang="en-GB" sz="2000" dirty="0" err="1">
                <a:cs typeface="Arial"/>
              </a:rPr>
              <a:t>golwg</a:t>
            </a:r>
            <a:r>
              <a:rPr lang="en-GB" sz="2000" dirty="0">
                <a:latin typeface="+mn-lt"/>
                <a:cs typeface="Arial"/>
              </a:rPr>
              <a:t>? </a:t>
            </a:r>
            <a:endParaRPr lang="en-US" sz="2000" dirty="0">
              <a:latin typeface="+mn-lt"/>
            </a:endParaRPr>
          </a:p>
          <a:p>
            <a:r>
              <a:rPr lang="en-GB" sz="2000" dirty="0">
                <a:latin typeface="+mn-lt"/>
                <a:cs typeface="Arial"/>
              </a:rPr>
              <a:t>Many personal independence skills are learnt incidentally and reinforced through watching and learning from others. </a:t>
            </a:r>
            <a:endParaRPr lang="en-GB" sz="2000" dirty="0">
              <a:latin typeface="+mn-lt"/>
            </a:endParaRPr>
          </a:p>
          <a:p>
            <a:r>
              <a:rPr lang="en-US" sz="2000" b="0" i="0" dirty="0">
                <a:effectLst/>
                <a:latin typeface="+mn-lt"/>
                <a:cs typeface="Arial"/>
              </a:rPr>
              <a:t>Children and young people with a vision impairment may not be able to observe and watch others to the same extent </a:t>
            </a:r>
            <a:r>
              <a:rPr lang="en-US" sz="2000" dirty="0">
                <a:latin typeface="+mn-lt"/>
                <a:cs typeface="Arial"/>
              </a:rPr>
              <a:t>so </a:t>
            </a:r>
            <a:r>
              <a:rPr lang="en-US" sz="2000" b="0" i="0" dirty="0">
                <a:effectLst/>
                <a:latin typeface="+mn-lt"/>
                <a:cs typeface="Arial"/>
              </a:rPr>
              <a:t>cannot see what others do and so learn from what they see</a:t>
            </a:r>
            <a:r>
              <a:rPr lang="en-US" sz="2000" dirty="0">
                <a:latin typeface="+mn-lt"/>
                <a:cs typeface="Arial"/>
              </a:rPr>
              <a:t> (e.g. learning the norms of 'sighted </a:t>
            </a:r>
            <a:r>
              <a:rPr lang="en-US" sz="2000" dirty="0" err="1">
                <a:latin typeface="+mn-lt"/>
                <a:cs typeface="Arial"/>
              </a:rPr>
              <a:t>behaviours</a:t>
            </a:r>
            <a:r>
              <a:rPr lang="en-US" sz="2000" dirty="0">
                <a:latin typeface="+mn-lt"/>
                <a:cs typeface="Arial"/>
              </a:rPr>
              <a:t> in different contexts such as eating habits, posture </a:t>
            </a:r>
            <a:r>
              <a:rPr lang="en-US" sz="2000" dirty="0" err="1">
                <a:latin typeface="+mn-lt"/>
                <a:cs typeface="Arial"/>
              </a:rPr>
              <a:t>etc</a:t>
            </a:r>
            <a:r>
              <a:rPr lang="en-US" sz="2000" dirty="0">
                <a:latin typeface="+mn-lt"/>
                <a:cs typeface="Arial"/>
              </a:rPr>
              <a:t>). </a:t>
            </a:r>
          </a:p>
          <a:p>
            <a:r>
              <a:rPr lang="en-GB" sz="2000" dirty="0">
                <a:latin typeface="+mn-lt"/>
                <a:cs typeface="Arial"/>
              </a:rPr>
              <a:t>Targeted intervention approaches may be required to </a:t>
            </a:r>
            <a:r>
              <a:rPr lang="en-GB" sz="2000" dirty="0">
                <a:effectLst/>
                <a:latin typeface="+mn-lt"/>
                <a:ea typeface="Calibri"/>
                <a:cs typeface="Times New Roman"/>
              </a:rPr>
              <a:t>support children and young people with vision impairment to develop the day-to-day skills they need in order to live as independent a life as possible.</a:t>
            </a:r>
            <a:endParaRPr lang="en-GB" sz="2000" dirty="0">
              <a:latin typeface="+mn-lt"/>
              <a:ea typeface="Calibri"/>
              <a:cs typeface="Times New Roman"/>
            </a:endParaRPr>
          </a:p>
          <a:p>
            <a:pPr marL="0" indent="0" algn="just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1592722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C67CC-767A-3ED4-EBFA-434E8902B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/>
              <a:t>Pam </a:t>
            </a:r>
            <a:r>
              <a:rPr lang="en-GB" sz="3000" dirty="0" err="1"/>
              <a:t>mae</a:t>
            </a:r>
            <a:r>
              <a:rPr lang="en-GB" sz="3000" dirty="0"/>
              <a:t> </a:t>
            </a:r>
            <a:r>
              <a:rPr lang="en-GB" sz="3000" dirty="0" err="1"/>
              <a:t>ffocws</a:t>
            </a:r>
            <a:r>
              <a:rPr lang="en-GB" sz="3000" dirty="0"/>
              <a:t> </a:t>
            </a:r>
            <a:r>
              <a:rPr lang="en-GB" sz="3000" dirty="0" err="1"/>
              <a:t>ar</a:t>
            </a:r>
            <a:r>
              <a:rPr lang="en-GB" sz="3000" dirty="0"/>
              <a:t> y </a:t>
            </a:r>
            <a:r>
              <a:rPr lang="en-GB" sz="3000" dirty="0" err="1"/>
              <a:t>maes</a:t>
            </a:r>
            <a:r>
              <a:rPr lang="en-GB" sz="3000" dirty="0"/>
              <a:t> </a:t>
            </a:r>
            <a:r>
              <a:rPr lang="en-GB" sz="3000" dirty="0" err="1"/>
              <a:t>hwn</a:t>
            </a:r>
            <a:r>
              <a:rPr lang="en-GB" sz="3000" dirty="0"/>
              <a:t> </a:t>
            </a:r>
            <a:r>
              <a:rPr lang="en-GB" sz="3000" dirty="0" err="1"/>
              <a:t>yn</a:t>
            </a:r>
            <a:r>
              <a:rPr lang="en-GB" sz="3000" dirty="0"/>
              <a:t> </a:t>
            </a:r>
            <a:r>
              <a:rPr lang="en-GB" sz="3000" dirty="0" err="1"/>
              <a:t>bwysig</a:t>
            </a:r>
            <a:r>
              <a:rPr lang="en-GB" sz="3000" dirty="0"/>
              <a:t> </a:t>
            </a:r>
            <a:r>
              <a:rPr lang="en-GB" sz="3000" dirty="0">
                <a:latin typeface="Arial"/>
                <a:cs typeface="Arial"/>
              </a:rPr>
              <a:t>(3)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CFDD4-464F-426F-B17B-2B6E6F93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1581150"/>
            <a:ext cx="8778240" cy="464264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>
              <a:spcAft>
                <a:spcPts val="800"/>
              </a:spcAft>
              <a:buNone/>
            </a:pPr>
            <a:r>
              <a:rPr lang="en-GB" sz="20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Bydd</a:t>
            </a:r>
            <a:r>
              <a:rPr lang="en-GB" sz="20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20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mewnbwn</a:t>
            </a:r>
            <a:r>
              <a:rPr lang="en-GB" sz="20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a’r</a:t>
            </a:r>
            <a:r>
              <a:rPr lang="en-GB" sz="20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gefnogaeth</a:t>
            </a:r>
            <a:r>
              <a:rPr lang="en-GB" sz="20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unigol</a:t>
            </a:r>
            <a:r>
              <a:rPr lang="en-GB" sz="20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20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20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maes</a:t>
            </a:r>
            <a:r>
              <a:rPr lang="en-GB" sz="20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hwn</a:t>
            </a:r>
            <a:r>
              <a:rPr lang="en-GB" sz="20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20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seiliedig</a:t>
            </a:r>
            <a:r>
              <a:rPr lang="en-GB" sz="20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20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2000" dirty="0" err="1">
                <a:effectLst/>
                <a:latin typeface="Arial"/>
                <a:ea typeface="Times New Roman" panose="02020603050405020304" pitchFamily="18" charset="0"/>
                <a:cs typeface="Arial"/>
              </a:rPr>
              <a:t>canlynol</a:t>
            </a:r>
            <a:r>
              <a:rPr lang="en-GB" sz="2000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:</a:t>
            </a:r>
          </a:p>
          <a:p>
            <a:pPr>
              <a:spcAft>
                <a:spcPts val="800"/>
              </a:spcAft>
            </a:pP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Natur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difrifoldeb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nam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golwg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.</a:t>
            </a:r>
          </a:p>
          <a:p>
            <a:pPr>
              <a:spcAft>
                <a:spcPts val="800"/>
              </a:spcAft>
            </a:pP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A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gafodd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yr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unigolyn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ei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eni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gyda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nam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golwg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neu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ei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ddatblygu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ddiweddarach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neu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yw'r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cyflwr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ddirywiol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, ac a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oes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anghenion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corfforol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neu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ddysgu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eraill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.</a:t>
            </a:r>
          </a:p>
          <a:p>
            <a:pPr>
              <a:spcAft>
                <a:spcPts val="800"/>
              </a:spcAft>
            </a:pP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Ystod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profiadau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a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lefel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gefnogaeth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mae’r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plentyn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/person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ifanc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wedi’u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cael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gartref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.</a:t>
            </a:r>
          </a:p>
          <a:p>
            <a:pPr>
              <a:spcAft>
                <a:spcPts val="800"/>
              </a:spcAft>
            </a:pP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Cynnwys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Arbenigwyr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 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Cymhwyso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Cymwys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Cofrestredig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(QRHS)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yn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gweithio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ar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cyd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â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gweithwyr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proffesiynol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eraill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(y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tu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hwnt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i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addysgwyr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)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fel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therapyddion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Times New Roman" panose="02020603050405020304" pitchFamily="18" charset="0"/>
                <a:cs typeface="Arial"/>
              </a:rPr>
              <a:t>galwedigaethol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13116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C67CC-767A-3ED4-EBFA-434E8902B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/>
              <a:t>Pam </a:t>
            </a:r>
            <a:r>
              <a:rPr lang="en-GB" sz="3000" dirty="0" err="1"/>
              <a:t>mae</a:t>
            </a:r>
            <a:r>
              <a:rPr lang="en-GB" sz="3000" dirty="0"/>
              <a:t> </a:t>
            </a:r>
            <a:r>
              <a:rPr lang="en-GB" sz="3000" dirty="0" err="1"/>
              <a:t>ffocws</a:t>
            </a:r>
            <a:r>
              <a:rPr lang="en-GB" sz="3000" dirty="0"/>
              <a:t> </a:t>
            </a:r>
            <a:r>
              <a:rPr lang="en-GB" sz="3000" dirty="0" err="1"/>
              <a:t>ar</a:t>
            </a:r>
            <a:r>
              <a:rPr lang="en-GB" sz="3000" dirty="0"/>
              <a:t> y </a:t>
            </a:r>
            <a:r>
              <a:rPr lang="en-GB" sz="3000" dirty="0" err="1"/>
              <a:t>maes</a:t>
            </a:r>
            <a:r>
              <a:rPr lang="en-GB" sz="3000" dirty="0"/>
              <a:t> </a:t>
            </a:r>
            <a:r>
              <a:rPr lang="en-GB" sz="3000" dirty="0" err="1"/>
              <a:t>hwn</a:t>
            </a:r>
            <a:r>
              <a:rPr lang="en-GB" sz="3000" dirty="0"/>
              <a:t> </a:t>
            </a:r>
            <a:r>
              <a:rPr lang="en-GB" sz="3000" dirty="0" err="1"/>
              <a:t>yn</a:t>
            </a:r>
            <a:r>
              <a:rPr lang="en-GB" sz="3000" dirty="0"/>
              <a:t> </a:t>
            </a:r>
            <a:r>
              <a:rPr lang="en-GB" sz="3000" dirty="0" err="1"/>
              <a:t>bwysig</a:t>
            </a:r>
            <a:r>
              <a:rPr lang="en-GB" sz="3000" dirty="0"/>
              <a:t> </a:t>
            </a:r>
            <a:r>
              <a:rPr lang="en-GB" sz="3000" dirty="0">
                <a:latin typeface="Arial"/>
                <a:cs typeface="Arial"/>
              </a:rPr>
              <a:t>(4)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FCFDD4-464F-426F-B17B-2B6E6F935A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8935" y="1569274"/>
            <a:ext cx="9314477" cy="479590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GB" sz="1800" dirty="0">
                <a:latin typeface="Arial"/>
                <a:ea typeface="Calibri"/>
                <a:cs typeface="Arial"/>
              </a:rPr>
              <a:t>Mae </a:t>
            </a:r>
            <a:r>
              <a:rPr lang="en-GB" sz="1800" dirty="0" err="1">
                <a:latin typeface="Arial"/>
                <a:ea typeface="Calibri"/>
                <a:cs typeface="Arial"/>
              </a:rPr>
              <a:t>Sgiliau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Byw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yn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Annibynnol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yn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gynyddol</a:t>
            </a:r>
            <a:r>
              <a:rPr lang="en-GB" sz="1800" dirty="0">
                <a:latin typeface="Arial"/>
                <a:ea typeface="Calibri"/>
                <a:cs typeface="Arial"/>
              </a:rPr>
              <a:t> ac </a:t>
            </a:r>
            <a:r>
              <a:rPr lang="en-GB" sz="1800" dirty="0" err="1">
                <a:latin typeface="Arial"/>
                <a:ea typeface="Calibri"/>
                <a:cs typeface="Arial"/>
              </a:rPr>
              <a:t>yn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gronnol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yn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ystod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plentyndod</a:t>
            </a:r>
            <a:r>
              <a:rPr lang="en-GB" sz="1800" dirty="0">
                <a:latin typeface="Arial"/>
                <a:ea typeface="Calibri"/>
                <a:cs typeface="Arial"/>
              </a:rPr>
              <a:t> a </a:t>
            </a:r>
            <a:r>
              <a:rPr lang="en-GB" sz="1800" dirty="0" err="1">
                <a:latin typeface="Arial"/>
                <a:ea typeface="Calibri"/>
                <a:cs typeface="Arial"/>
              </a:rPr>
              <a:t>glaslencyndod</a:t>
            </a:r>
            <a:r>
              <a:rPr lang="en-GB" sz="1800" dirty="0">
                <a:latin typeface="Arial"/>
                <a:ea typeface="Calibri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n-GB" sz="1800" dirty="0" err="1">
                <a:latin typeface="Arial"/>
                <a:ea typeface="Calibri"/>
                <a:cs typeface="Arial"/>
              </a:rPr>
              <a:t>Ceir</a:t>
            </a:r>
            <a:r>
              <a:rPr lang="en-GB" sz="1800" dirty="0">
                <a:latin typeface="Arial"/>
                <a:ea typeface="Calibri"/>
                <a:cs typeface="Arial"/>
              </a:rPr>
              <a:t> y </a:t>
            </a:r>
            <a:r>
              <a:rPr lang="en-GB" sz="1800" dirty="0" err="1">
                <a:latin typeface="Arial"/>
                <a:ea typeface="Calibri"/>
                <a:cs typeface="Arial"/>
              </a:rPr>
              <a:t>nodau</a:t>
            </a:r>
            <a:r>
              <a:rPr lang="en-GB" sz="1800" dirty="0">
                <a:latin typeface="Arial"/>
                <a:ea typeface="Calibri"/>
                <a:cs typeface="Arial"/>
              </a:rPr>
              <a:t> ‘</a:t>
            </a:r>
            <a:r>
              <a:rPr lang="en-GB" sz="1800" dirty="0" err="1">
                <a:latin typeface="Arial"/>
                <a:ea typeface="Calibri"/>
                <a:cs typeface="Arial"/>
              </a:rPr>
              <a:t>ar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unwaith</a:t>
            </a:r>
            <a:r>
              <a:rPr lang="en-GB" sz="1800" dirty="0">
                <a:latin typeface="Arial"/>
                <a:ea typeface="Calibri"/>
                <a:cs typeface="Arial"/>
              </a:rPr>
              <a:t>’ </a:t>
            </a:r>
            <a:r>
              <a:rPr lang="en-GB" sz="1800" dirty="0" err="1">
                <a:latin typeface="Arial"/>
                <a:ea typeface="Calibri"/>
                <a:cs typeface="Arial"/>
              </a:rPr>
              <a:t>ar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gyfer</a:t>
            </a:r>
            <a:r>
              <a:rPr lang="en-GB" sz="1800" dirty="0">
                <a:latin typeface="Arial"/>
                <a:ea typeface="Calibri"/>
                <a:cs typeface="Arial"/>
              </a:rPr>
              <a:t> plant a </a:t>
            </a:r>
            <a:r>
              <a:rPr lang="en-GB" sz="1800" dirty="0" err="1">
                <a:latin typeface="Arial"/>
                <a:ea typeface="Calibri"/>
                <a:cs typeface="Arial"/>
              </a:rPr>
              <a:t>phobl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ifanc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e.e</a:t>
            </a:r>
            <a:r>
              <a:rPr lang="en-GB" sz="1800" dirty="0">
                <a:latin typeface="Arial"/>
                <a:ea typeface="Calibri"/>
                <a:cs typeface="Arial"/>
              </a:rPr>
              <a:t>. </a:t>
            </a:r>
            <a:r>
              <a:rPr lang="en-GB" sz="1800" dirty="0" err="1">
                <a:latin typeface="Arial"/>
                <a:ea typeface="Calibri"/>
                <a:cs typeface="Arial"/>
              </a:rPr>
              <a:t>bwyta</a:t>
            </a:r>
            <a:r>
              <a:rPr lang="en-GB" sz="1800" dirty="0">
                <a:latin typeface="Arial"/>
                <a:ea typeface="Calibri"/>
                <a:cs typeface="Arial"/>
              </a:rPr>
              <a:t>, </a:t>
            </a:r>
            <a:r>
              <a:rPr lang="en-GB" sz="1800" dirty="0" err="1">
                <a:latin typeface="Arial"/>
                <a:ea typeface="Calibri"/>
                <a:cs typeface="Arial"/>
              </a:rPr>
              <a:t>sgiliau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cymdeithasol</a:t>
            </a:r>
            <a:r>
              <a:rPr lang="en-GB" sz="1800" dirty="0">
                <a:latin typeface="Arial"/>
                <a:ea typeface="Calibri"/>
                <a:cs typeface="Arial"/>
              </a:rPr>
              <a:t>, </a:t>
            </a:r>
            <a:r>
              <a:rPr lang="en-GB" sz="1800" dirty="0" err="1">
                <a:latin typeface="Arial"/>
                <a:ea typeface="Calibri"/>
                <a:cs typeface="Arial"/>
              </a:rPr>
              <a:t>gofal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personol</a:t>
            </a:r>
            <a:r>
              <a:rPr lang="en-GB" sz="1800" dirty="0">
                <a:latin typeface="Arial"/>
                <a:ea typeface="Calibri"/>
                <a:cs typeface="Arial"/>
              </a:rPr>
              <a:t>, </a:t>
            </a:r>
            <a:r>
              <a:rPr lang="en-GB" sz="1800" dirty="0" err="1">
                <a:latin typeface="Arial"/>
                <a:ea typeface="Calibri"/>
                <a:cs typeface="Arial"/>
              </a:rPr>
              <a:t>sgiliau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paratoi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bwyd</a:t>
            </a:r>
            <a:r>
              <a:rPr lang="en-GB" sz="1800" dirty="0">
                <a:latin typeface="Arial"/>
                <a:ea typeface="Calibri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n-GB" sz="1800" dirty="0" err="1">
                <a:latin typeface="Arial"/>
                <a:ea typeface="Calibri"/>
                <a:cs typeface="Arial"/>
              </a:rPr>
              <a:t>Ceir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hefyd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nodau</a:t>
            </a:r>
            <a:r>
              <a:rPr lang="en-GB" sz="1800" dirty="0">
                <a:latin typeface="Arial"/>
                <a:ea typeface="Calibri"/>
                <a:cs typeface="Arial"/>
              </a:rPr>
              <a:t> ‘</a:t>
            </a:r>
            <a:r>
              <a:rPr lang="en-GB" sz="1800" dirty="0" err="1">
                <a:latin typeface="Arial"/>
                <a:ea typeface="Calibri"/>
                <a:cs typeface="Arial"/>
              </a:rPr>
              <a:t>tymor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hwy</a:t>
            </a:r>
            <a:r>
              <a:rPr lang="en-GB" sz="1800" dirty="0">
                <a:latin typeface="Arial"/>
                <a:ea typeface="Calibri"/>
                <a:cs typeface="Arial"/>
              </a:rPr>
              <a:t>’ </a:t>
            </a:r>
            <a:r>
              <a:rPr lang="en-GB" sz="1800" dirty="0" err="1">
                <a:latin typeface="Arial"/>
                <a:ea typeface="Calibri"/>
                <a:cs typeface="Arial"/>
              </a:rPr>
              <a:t>sy’n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cysylltu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â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Maes</a:t>
            </a:r>
            <a:r>
              <a:rPr lang="en-GB" sz="1800" dirty="0">
                <a:latin typeface="Arial"/>
                <a:ea typeface="Calibri"/>
                <a:cs typeface="Arial"/>
              </a:rPr>
              <a:t> 11 y CFVI: </a:t>
            </a:r>
            <a:r>
              <a:rPr lang="en-GB" sz="1800" dirty="0" err="1">
                <a:latin typeface="Arial"/>
                <a:ea typeface="Calibri"/>
                <a:cs typeface="Arial"/>
              </a:rPr>
              <a:t>Paratoi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ar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gyfer</a:t>
            </a:r>
            <a:r>
              <a:rPr lang="en-GB" sz="1800" dirty="0">
                <a:latin typeface="Arial"/>
                <a:ea typeface="Calibri"/>
                <a:cs typeface="Arial"/>
              </a:rPr>
              <a:t> Bod </a:t>
            </a:r>
            <a:r>
              <a:rPr lang="en-GB" sz="1800" dirty="0" err="1">
                <a:latin typeface="Arial"/>
                <a:ea typeface="Calibri"/>
                <a:cs typeface="Arial"/>
              </a:rPr>
              <a:t>yn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Oedolyn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gan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gynnwys</a:t>
            </a:r>
            <a:r>
              <a:rPr lang="en-GB" sz="1800" dirty="0">
                <a:latin typeface="Arial"/>
                <a:ea typeface="Calibri"/>
                <a:cs typeface="Arial"/>
              </a:rPr>
              <a:t> :</a:t>
            </a:r>
            <a:endParaRPr lang="en-GB" sz="1800" dirty="0">
              <a:latin typeface="Arial"/>
              <a:ea typeface="Calibri" panose="020F0502020204030204" pitchFamily="34" charset="0"/>
              <a:cs typeface="Times New Roman"/>
            </a:endParaRPr>
          </a:p>
          <a:p>
            <a:pPr marL="342900" indent="-342900">
              <a:lnSpc>
                <a:spcPct val="120000"/>
              </a:lnSpc>
            </a:pP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Annibyniaeth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mewn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sgiliau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bywyd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 bob </a:t>
            </a: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dydd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: </a:t>
            </a: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gan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gynnwys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, </a:t>
            </a: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er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enghraifft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, </a:t>
            </a: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hylendid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personol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, </a:t>
            </a: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rheoli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cartref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, </a:t>
            </a: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rheoli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arian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, </a:t>
            </a: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bancio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, </a:t>
            </a: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gwneud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apwyntiadau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.</a:t>
            </a:r>
          </a:p>
          <a:p>
            <a:pPr marL="342900" indent="-342900">
              <a:lnSpc>
                <a:spcPct val="120000"/>
              </a:lnSpc>
            </a:pP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Creu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 a </a:t>
            </a: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chynnal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perthnasoedd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 (</a:t>
            </a: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cysylltiadau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â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Maes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 9 y CFVI).</a:t>
            </a:r>
          </a:p>
          <a:p>
            <a:pPr marL="342900" indent="-342900">
              <a:lnSpc>
                <a:spcPct val="120000"/>
              </a:lnSpc>
            </a:pP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Hunan-</a:t>
            </a: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eiriolaeth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 a </a:t>
            </a: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gallu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personol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.</a:t>
            </a:r>
          </a:p>
          <a:p>
            <a:pPr marL="342900" indent="-342900">
              <a:lnSpc>
                <a:spcPct val="120000"/>
              </a:lnSpc>
            </a:pP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Asesiad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 o </a:t>
            </a: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risg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.</a:t>
            </a:r>
          </a:p>
          <a:p>
            <a:pPr marL="342900" indent="-342900">
              <a:lnSpc>
                <a:spcPct val="120000"/>
              </a:lnSpc>
            </a:pP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Llesiant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economaidd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yn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 y </a:t>
            </a: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dyfodol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 (</a:t>
            </a: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e.e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. </a:t>
            </a: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siopa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, </a:t>
            </a:r>
            <a:r>
              <a:rPr lang="en-GB" sz="1800" dirty="0" err="1">
                <a:latin typeface="Arial"/>
                <a:ea typeface="Times New Roman" panose="02020603050405020304" pitchFamily="18" charset="0"/>
                <a:cs typeface="Times New Roman"/>
              </a:rPr>
              <a:t>bancio</a:t>
            </a:r>
            <a:r>
              <a:rPr lang="en-GB" sz="1800" dirty="0">
                <a:latin typeface="Arial"/>
                <a:ea typeface="Times New Roman" panose="02020603050405020304" pitchFamily="18" charset="0"/>
                <a:cs typeface="Times New Roman"/>
              </a:rPr>
              <a:t>).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GB" sz="1800" dirty="0">
                <a:latin typeface="Arial"/>
                <a:ea typeface="Calibri"/>
                <a:cs typeface="Arial"/>
              </a:rPr>
              <a:t>Gall </a:t>
            </a:r>
            <a:r>
              <a:rPr lang="en-GB" sz="1800" dirty="0" err="1">
                <a:latin typeface="Arial"/>
                <a:ea typeface="Calibri"/>
                <a:cs typeface="Arial"/>
              </a:rPr>
              <a:t>peidio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â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chamu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i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mewn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ar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unwaith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i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helpu</a:t>
            </a:r>
            <a:r>
              <a:rPr lang="en-GB" sz="1800" dirty="0">
                <a:latin typeface="Arial"/>
                <a:ea typeface="Calibri"/>
                <a:cs typeface="Arial"/>
              </a:rPr>
              <a:t> pan </a:t>
            </a:r>
            <a:r>
              <a:rPr lang="en-GB" sz="1800" dirty="0" err="1">
                <a:latin typeface="Arial"/>
                <a:ea typeface="Calibri"/>
                <a:cs typeface="Arial"/>
              </a:rPr>
              <a:t>fydd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plentyn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yn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edrych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fel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pe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bai'n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cael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ei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herio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gan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sgil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arbennig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helpu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i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alluogi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datblygiad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sgiliau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tymor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hwy</a:t>
            </a:r>
            <a:r>
              <a:rPr lang="en-GB" sz="1800" dirty="0">
                <a:latin typeface="Arial"/>
                <a:ea typeface="Calibri"/>
                <a:cs typeface="Arial"/>
              </a:rPr>
              <a:t>: y ‘</a:t>
            </a:r>
            <a:r>
              <a:rPr lang="en-GB" sz="1800" dirty="0" err="1">
                <a:latin typeface="Arial"/>
                <a:ea typeface="Calibri"/>
                <a:cs typeface="Arial"/>
              </a:rPr>
              <a:t>tymor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byr</a:t>
            </a:r>
            <a:r>
              <a:rPr lang="en-GB" sz="1800" dirty="0">
                <a:latin typeface="Arial"/>
                <a:ea typeface="Calibri"/>
                <a:cs typeface="Arial"/>
              </a:rPr>
              <a:t>’ YDI'R ‘</a:t>
            </a:r>
            <a:r>
              <a:rPr lang="en-GB" sz="1800" dirty="0" err="1">
                <a:latin typeface="Arial"/>
                <a:ea typeface="Calibri"/>
                <a:cs typeface="Arial"/>
              </a:rPr>
              <a:t>tymor</a:t>
            </a:r>
            <a:r>
              <a:rPr lang="en-GB" sz="1800" dirty="0">
                <a:latin typeface="Arial"/>
                <a:ea typeface="Calibri"/>
                <a:cs typeface="Arial"/>
              </a:rPr>
              <a:t> </a:t>
            </a:r>
            <a:r>
              <a:rPr lang="en-GB" sz="1800" dirty="0" err="1">
                <a:latin typeface="Arial"/>
                <a:ea typeface="Calibri"/>
                <a:cs typeface="Arial"/>
              </a:rPr>
              <a:t>hir</a:t>
            </a:r>
            <a:r>
              <a:rPr lang="en-GB" sz="1800" dirty="0">
                <a:latin typeface="Arial"/>
                <a:ea typeface="Calibri"/>
                <a:cs typeface="Arial"/>
              </a:rPr>
              <a:t>’!’</a:t>
            </a:r>
          </a:p>
          <a:p>
            <a:pPr marL="0" indent="0">
              <a:lnSpc>
                <a:spcPct val="120000"/>
              </a:lnSpc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3986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1440" y="268533"/>
            <a:ext cx="8778240" cy="1325563"/>
          </a:xfrm>
        </p:spPr>
        <p:txBody>
          <a:bodyPr>
            <a:normAutofit fontScale="90000"/>
          </a:bodyPr>
          <a:lstStyle/>
          <a:p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Enghreifftiau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o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ddulliau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ymyrraeth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wedi'i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thargedu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ar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gyfer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Maes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6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wedi'u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rhestru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yn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y CFVI (1)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9722" y="1390181"/>
            <a:ext cx="8778240" cy="4351338"/>
          </a:xfrm>
        </p:spPr>
        <p:txBody>
          <a:bodyPr>
            <a:no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/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Bwyta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defnyddio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cyllyll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ffyrc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deall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sgiliau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cymdeithasol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sy'n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ymwneud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â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bwyta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gan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gynnwys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bwyta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achlysur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cymdeithasol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77800" indent="-177800"/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Mynd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i'r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toiled (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mewn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cydweithrediad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â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gweithwyr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proffesiynol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eraill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177800" indent="-177800"/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Hylendid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personol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77800" indent="-177800"/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Gwisgo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fel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defnyddio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teclynnau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cau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dillad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ac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ymddangosiad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gan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gynnwys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colur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harddwch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177800" indent="-177800"/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Coginio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pharatoi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bwyd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2673646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Enghreifftiau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o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ddulliau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ymyrraeth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wedi'i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thargedu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ar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gyfer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Maes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6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wedi'u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rhestru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yn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y CFVI (2)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1429431"/>
            <a:ext cx="8778240" cy="435133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 err="1">
                <a:solidFill>
                  <a:srgbClr val="000000"/>
                </a:solidFill>
                <a:latin typeface="+mn-lt"/>
              </a:rPr>
              <a:t>Defnydd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diogel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o offer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cegin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a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thechnoleg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arbenigol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fel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clorian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sy'n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siarad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a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dangosyddion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lefel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hylif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.</a:t>
            </a:r>
          </a:p>
          <a:p>
            <a:r>
              <a:rPr lang="en-GB" sz="2000" dirty="0" err="1">
                <a:solidFill>
                  <a:srgbClr val="000000"/>
                </a:solidFill>
                <a:latin typeface="+mn-lt"/>
              </a:rPr>
              <a:t>Siopa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.</a:t>
            </a:r>
          </a:p>
          <a:p>
            <a:r>
              <a:rPr lang="en-GB" sz="2000" dirty="0" err="1">
                <a:solidFill>
                  <a:srgbClr val="000000"/>
                </a:solidFill>
                <a:latin typeface="+mn-lt"/>
              </a:rPr>
              <a:t>Glanhau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.</a:t>
            </a:r>
          </a:p>
          <a:p>
            <a:r>
              <a:rPr lang="en-GB" sz="2000" dirty="0" err="1">
                <a:solidFill>
                  <a:srgbClr val="000000"/>
                </a:solidFill>
                <a:latin typeface="+mn-lt"/>
              </a:rPr>
              <a:t>Sgiliau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golchi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dillad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.</a:t>
            </a:r>
          </a:p>
          <a:p>
            <a:r>
              <a:rPr lang="en-GB" sz="2000" dirty="0" err="1">
                <a:solidFill>
                  <a:srgbClr val="000000"/>
                </a:solidFill>
                <a:latin typeface="+mn-lt"/>
              </a:rPr>
              <a:t>Rheoli'r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cartref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er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enghraifft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newid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batris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newid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bylbiau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+mn-lt"/>
              </a:rPr>
              <a:t>golau</a:t>
            </a:r>
            <a:r>
              <a:rPr lang="en-GB" sz="2000" dirty="0">
                <a:solidFill>
                  <a:srgbClr val="000000"/>
                </a:solidFill>
                <a:latin typeface="+mn-lt"/>
              </a:rPr>
              <a:t>.</a:t>
            </a:r>
            <a:endParaRPr lang="en-GB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6626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Enghreifftiau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o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ddulliau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ymyrraeth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wedi'i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thargedu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ar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gyfer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Maes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6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wedi'u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rhestru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</a:t>
            </a:r>
            <a:r>
              <a:rPr lang="en-GB" sz="3000" dirty="0" err="1">
                <a:latin typeface="Arial"/>
                <a:ea typeface="Times New Roman" panose="02020603050405020304" pitchFamily="18" charset="0"/>
                <a:cs typeface="Times New Roman"/>
              </a:rPr>
              <a:t>yn</a:t>
            </a:r>
            <a:r>
              <a:rPr lang="en-GB" sz="3000" dirty="0">
                <a:latin typeface="Arial"/>
                <a:ea typeface="Times New Roman" panose="02020603050405020304" pitchFamily="18" charset="0"/>
                <a:cs typeface="Times New Roman"/>
              </a:rPr>
              <a:t> y CFVI (3)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1690688"/>
            <a:ext cx="9338228" cy="5284519"/>
          </a:xfrm>
        </p:spPr>
        <p:txBody>
          <a:bodyPr>
            <a:noAutofit/>
          </a:bodyPr>
          <a:lstStyle/>
          <a:p>
            <a:pPr marL="0" lvl="0" indent="0">
              <a:lnSpc>
                <a:spcPct val="107000"/>
              </a:lnSpc>
              <a:buNone/>
            </a:pPr>
            <a:endParaRPr lang="en-GB" sz="20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indent="-177800"/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Sgiliau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technoleg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gyfer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byw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fel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siopa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ar-lein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adnabod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bwyd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bancio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ar-lein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defnyddio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technoleg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ddarllen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post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mewn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print.</a:t>
            </a:r>
          </a:p>
          <a:p>
            <a:pPr marL="177800" indent="-177800"/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Rheoli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amser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threfnu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calendr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77800" indent="-177800"/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Sgiliau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trefnu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marL="177800" indent="-177800"/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Rheoli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arian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77800" indent="-177800"/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Hamdden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77800" indent="-177800"/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Rheoli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deall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ei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iechyd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ei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hun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marL="177800" indent="-177800"/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Sgiliau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byw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annibynnol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cymdeithasol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emosiynol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gwybyddol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gan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gynnwys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creu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chynnal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perthnasoedd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marL="177800" indent="-177800"/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Hunan-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eiriolaeth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092188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1E689-83AC-74F5-40EF-8E41CBF3D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000" dirty="0"/>
              <a:t>Pam </a:t>
            </a:r>
            <a:r>
              <a:rPr lang="en-GB" sz="3000" dirty="0" err="1"/>
              <a:t>mae</a:t>
            </a:r>
            <a:r>
              <a:rPr lang="en-GB" sz="3000" dirty="0"/>
              <a:t> </a:t>
            </a:r>
            <a:r>
              <a:rPr lang="en-GB" sz="3000" dirty="0" err="1"/>
              <a:t>ffocws</a:t>
            </a:r>
            <a:r>
              <a:rPr lang="en-GB" sz="3000" dirty="0"/>
              <a:t> </a:t>
            </a:r>
            <a:r>
              <a:rPr lang="en-GB" sz="3000" dirty="0" err="1"/>
              <a:t>ar</a:t>
            </a:r>
            <a:r>
              <a:rPr lang="en-GB" sz="3000" dirty="0"/>
              <a:t> y </a:t>
            </a:r>
            <a:r>
              <a:rPr lang="en-GB" sz="3000" dirty="0" err="1"/>
              <a:t>maes</a:t>
            </a:r>
            <a:r>
              <a:rPr lang="en-GB" sz="3000" dirty="0"/>
              <a:t> </a:t>
            </a:r>
            <a:r>
              <a:rPr lang="en-GB" sz="3000" dirty="0" err="1"/>
              <a:t>hwn</a:t>
            </a:r>
            <a:r>
              <a:rPr lang="en-GB" sz="3000" dirty="0"/>
              <a:t> </a:t>
            </a:r>
            <a:r>
              <a:rPr lang="en-GB" sz="3000" dirty="0" err="1"/>
              <a:t>yn</a:t>
            </a:r>
            <a:r>
              <a:rPr lang="en-GB" sz="3000" dirty="0"/>
              <a:t> </a:t>
            </a:r>
            <a:r>
              <a:rPr lang="en-GB" sz="3000" dirty="0" err="1"/>
              <a:t>bwysig</a:t>
            </a:r>
            <a:r>
              <a:rPr lang="en-GB" sz="3000" dirty="0"/>
              <a:t> </a:t>
            </a:r>
            <a:r>
              <a:rPr lang="en-GB" sz="3000" dirty="0" err="1"/>
              <a:t>i</a:t>
            </a:r>
            <a:r>
              <a:rPr lang="en-GB" sz="3000" dirty="0"/>
              <a:t> (</a:t>
            </a:r>
            <a:r>
              <a:rPr lang="en-GB" sz="3000" dirty="0" err="1"/>
              <a:t>enw'r</a:t>
            </a:r>
            <a:r>
              <a:rPr lang="en-GB" sz="3000" dirty="0"/>
              <a:t> </a:t>
            </a:r>
            <a:r>
              <a:rPr lang="en-GB" sz="3000" dirty="0" err="1"/>
              <a:t>plentyn</a:t>
            </a:r>
            <a:r>
              <a:rPr lang="en-GB" sz="3000" dirty="0"/>
              <a:t>/person </a:t>
            </a:r>
            <a:r>
              <a:rPr lang="en-GB" sz="3000" dirty="0" err="1"/>
              <a:t>ifanc</a:t>
            </a:r>
            <a:r>
              <a:rPr lang="en-GB" sz="3000" dirty="0"/>
              <a:t>); pa </a:t>
            </a:r>
            <a:r>
              <a:rPr lang="en-GB" sz="3000" dirty="0" err="1"/>
              <a:t>ymyriadau</a:t>
            </a:r>
            <a:r>
              <a:rPr lang="en-GB" sz="3000" dirty="0"/>
              <a:t> </a:t>
            </a:r>
            <a:r>
              <a:rPr lang="en-GB" sz="3000" dirty="0" err="1"/>
              <a:t>sydd</a:t>
            </a:r>
            <a:r>
              <a:rPr lang="en-GB" sz="3000" dirty="0"/>
              <a:t> </a:t>
            </a:r>
            <a:r>
              <a:rPr lang="en-GB" sz="3000" dirty="0" err="1"/>
              <a:t>ar</a:t>
            </a:r>
            <a:r>
              <a:rPr lang="en-GB" sz="3000" dirty="0"/>
              <a:t> </a:t>
            </a:r>
            <a:r>
              <a:rPr lang="en-GB" sz="3000" dirty="0" err="1"/>
              <a:t>waith</a:t>
            </a:r>
            <a:r>
              <a:rPr lang="en-GB" sz="3000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4A6D8-2FBF-BD77-361E-EAF48DF7A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GB" sz="2000" dirty="0"/>
          </a:p>
          <a:p>
            <a:r>
              <a:rPr lang="en-GB" sz="2000" dirty="0" err="1">
                <a:latin typeface="Arial"/>
                <a:cs typeface="Arial"/>
              </a:rPr>
              <a:t>Manylion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nam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ar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olwg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disgybl</a:t>
            </a:r>
            <a:r>
              <a:rPr lang="en-GB" sz="2000" dirty="0">
                <a:latin typeface="Arial"/>
                <a:cs typeface="Arial"/>
              </a:rPr>
              <a:t>.</a:t>
            </a:r>
          </a:p>
          <a:p>
            <a:endParaRPr lang="en-GB" sz="2000" dirty="0">
              <a:latin typeface="Arial"/>
              <a:cs typeface="Arial"/>
            </a:endParaRPr>
          </a:p>
          <a:p>
            <a:r>
              <a:rPr lang="en-GB" sz="2000" dirty="0" err="1">
                <a:latin typeface="Arial"/>
                <a:cs typeface="Arial"/>
              </a:rPr>
              <a:t>Sut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mae'n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dylanwadu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ar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ddatblygiad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ei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sgiliau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byw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yn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annibynnol</a:t>
            </a:r>
            <a:r>
              <a:rPr lang="en-GB" sz="2000" dirty="0">
                <a:latin typeface="Arial"/>
                <a:cs typeface="Arial"/>
              </a:rPr>
              <a:t>.  </a:t>
            </a:r>
          </a:p>
          <a:p>
            <a:endParaRPr lang="en-GB" sz="2000" dirty="0"/>
          </a:p>
          <a:p>
            <a:r>
              <a:rPr lang="en-GB" sz="2000" dirty="0">
                <a:latin typeface="Arial"/>
                <a:cs typeface="Arial"/>
              </a:rPr>
              <a:t>Pa </a:t>
            </a:r>
            <a:r>
              <a:rPr lang="en-GB" sz="2000" dirty="0" err="1">
                <a:latin typeface="Arial"/>
                <a:cs typeface="Arial"/>
              </a:rPr>
              <a:t>ymyriadau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sydd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ar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waith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i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hybu’r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sgiliau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hyn</a:t>
            </a:r>
            <a:r>
              <a:rPr lang="en-GB" sz="2000" dirty="0">
                <a:latin typeface="Arial"/>
                <a:cs typeface="Arial"/>
              </a:rPr>
              <a:t>.</a:t>
            </a:r>
          </a:p>
          <a:p>
            <a:endParaRPr lang="en-GB" sz="2000" dirty="0">
              <a:latin typeface="Arial"/>
              <a:cs typeface="Arial"/>
            </a:endParaRPr>
          </a:p>
          <a:p>
            <a:r>
              <a:rPr lang="en-GB" sz="2000" dirty="0">
                <a:latin typeface="Arial"/>
                <a:cs typeface="Arial"/>
              </a:rPr>
              <a:t>Beth </a:t>
            </a:r>
            <a:r>
              <a:rPr lang="en-GB" sz="2000" dirty="0" err="1">
                <a:latin typeface="Arial"/>
                <a:cs typeface="Arial"/>
              </a:rPr>
              <a:t>yw'r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canlyniadau</a:t>
            </a:r>
            <a:r>
              <a:rPr lang="en-GB" sz="2000" dirty="0">
                <a:latin typeface="Arial"/>
                <a:cs typeface="Arial"/>
              </a:rPr>
              <a:t> a </a:t>
            </a:r>
            <a:r>
              <a:rPr lang="en-GB" sz="2000" dirty="0" err="1">
                <a:latin typeface="Arial"/>
                <a:cs typeface="Arial"/>
              </a:rPr>
              <a:t>ragwelir</a:t>
            </a:r>
            <a:r>
              <a:rPr lang="en-GB" sz="2000" dirty="0"/>
              <a:t>? </a:t>
            </a:r>
          </a:p>
          <a:p>
            <a:endParaRPr lang="en-GB" sz="2000" dirty="0"/>
          </a:p>
          <a:p>
            <a:r>
              <a:rPr lang="en-GB" sz="2000" dirty="0" err="1">
                <a:latin typeface="Arial"/>
                <a:cs typeface="Arial"/>
              </a:rPr>
              <a:t>Pwy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sy'n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cyflawni</a:t>
            </a:r>
            <a:r>
              <a:rPr lang="en-GB" sz="2000" dirty="0">
                <a:latin typeface="Arial"/>
                <a:cs typeface="Arial"/>
              </a:rPr>
              <a:t>/</a:t>
            </a:r>
            <a:r>
              <a:rPr lang="en-GB" sz="2000" dirty="0" err="1">
                <a:latin typeface="Arial"/>
                <a:cs typeface="Arial"/>
              </a:rPr>
              <a:t>gweithio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ar</a:t>
            </a:r>
            <a:r>
              <a:rPr lang="en-GB" sz="2000" dirty="0">
                <a:latin typeface="Arial"/>
                <a:cs typeface="Arial"/>
              </a:rPr>
              <a:t> y </a:t>
            </a:r>
            <a:r>
              <a:rPr lang="en-GB" sz="2000" dirty="0" err="1">
                <a:latin typeface="Arial"/>
                <a:cs typeface="Arial"/>
              </a:rPr>
              <a:t>canlyniadau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hyn</a:t>
            </a:r>
            <a:r>
              <a:rPr lang="en-GB" sz="2000" dirty="0"/>
              <a:t>? </a:t>
            </a:r>
            <a:endParaRPr lang="en-GB" sz="2000" i="1" dirty="0"/>
          </a:p>
          <a:p>
            <a:pPr marL="0" indent="0">
              <a:buNone/>
            </a:pPr>
            <a:endParaRPr lang="en-GB" sz="2400" i="1" dirty="0"/>
          </a:p>
          <a:p>
            <a:pPr marL="0" indent="0">
              <a:buNone/>
            </a:pPr>
            <a:endParaRPr lang="en-GB" sz="2200" i="1" dirty="0"/>
          </a:p>
          <a:p>
            <a:pPr marL="0" indent="0">
              <a:buNone/>
            </a:pPr>
            <a:endParaRPr lang="en-GB" sz="2200" i="1" dirty="0"/>
          </a:p>
        </p:txBody>
      </p:sp>
    </p:spTree>
    <p:extLst>
      <p:ext uri="{BB962C8B-B14F-4D97-AF65-F5344CB8AC3E}">
        <p14:creationId xmlns:p14="http://schemas.microsoft.com/office/powerpoint/2010/main" val="13046662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E98B3-5146-D69C-D04A-1E4DBFA00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err="1"/>
              <a:t>Crynhoi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925C0-90CD-A5E7-6D59-110860F4F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337" y="1404783"/>
            <a:ext cx="9864223" cy="5088092"/>
          </a:xfrm>
        </p:spPr>
        <p:txBody>
          <a:bodyPr vert="horz" lIns="91440" tIns="45720" rIns="91440" bIns="45720" rtlCol="0" anchor="t">
            <a:noAutofit/>
          </a:bodyPr>
          <a:lstStyle/>
          <a:p>
            <a:endParaRPr lang="en-GB" sz="2000" dirty="0">
              <a:ea typeface="Times New Roman" panose="02020603050405020304" pitchFamily="18" charset="0"/>
            </a:endParaRPr>
          </a:p>
          <a:p>
            <a:r>
              <a:rPr lang="en-GB" sz="2000" dirty="0">
                <a:ea typeface="Times New Roman" panose="02020603050405020304" pitchFamily="18" charset="0"/>
              </a:rPr>
              <a:t>Mae </a:t>
            </a:r>
            <a:r>
              <a:rPr lang="en-GB" sz="2000" dirty="0" err="1">
                <a:ea typeface="Times New Roman" panose="02020603050405020304" pitchFamily="18" charset="0"/>
              </a:rPr>
              <a:t>llawer</a:t>
            </a:r>
            <a:r>
              <a:rPr lang="en-GB" sz="2000" dirty="0">
                <a:ea typeface="Times New Roman" panose="02020603050405020304" pitchFamily="18" charset="0"/>
              </a:rPr>
              <a:t> o </a:t>
            </a:r>
            <a:r>
              <a:rPr lang="en-GB" sz="2000" dirty="0" err="1">
                <a:ea typeface="Times New Roman" panose="02020603050405020304" pitchFamily="18" charset="0"/>
              </a:rPr>
              <a:t>sgiliau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annibyniaeth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bersonol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yn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cael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eu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dysgu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a'u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hatgyfnerthu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drwy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olwg</a:t>
            </a:r>
            <a:r>
              <a:rPr lang="en-GB" sz="2000" dirty="0">
                <a:ea typeface="Times New Roman" panose="02020603050405020304" pitchFamily="18" charset="0"/>
              </a:rPr>
              <a:t>.</a:t>
            </a:r>
          </a:p>
          <a:p>
            <a:r>
              <a:rPr lang="en-GB" sz="2000" dirty="0" err="1">
                <a:ea typeface="Times New Roman" panose="02020603050405020304" pitchFamily="18" charset="0"/>
              </a:rPr>
              <a:t>Ar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gyfer</a:t>
            </a:r>
            <a:r>
              <a:rPr lang="en-GB" sz="2000" dirty="0">
                <a:ea typeface="Times New Roman" panose="02020603050405020304" pitchFamily="18" charset="0"/>
              </a:rPr>
              <a:t> plant/</a:t>
            </a:r>
            <a:r>
              <a:rPr lang="en-GB" sz="2000" dirty="0" err="1">
                <a:ea typeface="Times New Roman" panose="02020603050405020304" pitchFamily="18" charset="0"/>
              </a:rPr>
              <a:t>pobl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ifanc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sydd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â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nam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ar</a:t>
            </a:r>
            <a:r>
              <a:rPr lang="en-GB" sz="2000" dirty="0">
                <a:ea typeface="Times New Roman" panose="02020603050405020304" pitchFamily="18" charset="0"/>
              </a:rPr>
              <a:t> y </a:t>
            </a:r>
            <a:r>
              <a:rPr lang="en-GB" sz="2000" dirty="0" err="1">
                <a:ea typeface="Times New Roman" panose="02020603050405020304" pitchFamily="18" charset="0"/>
              </a:rPr>
              <a:t>golwg</a:t>
            </a:r>
            <a:r>
              <a:rPr lang="en-GB" sz="2000" dirty="0">
                <a:ea typeface="Times New Roman" panose="02020603050405020304" pitchFamily="18" charset="0"/>
              </a:rPr>
              <a:t>, </a:t>
            </a:r>
            <a:r>
              <a:rPr lang="en-GB" sz="2000" dirty="0" err="1">
                <a:ea typeface="Times New Roman" panose="02020603050405020304" pitchFamily="18" charset="0"/>
              </a:rPr>
              <a:t>mae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angen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dulliau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ymyrraeth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wedi'i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thargedu</a:t>
            </a:r>
            <a:r>
              <a:rPr lang="en-GB" sz="2000" dirty="0">
                <a:ea typeface="Times New Roman" panose="02020603050405020304" pitchFamily="18" charset="0"/>
              </a:rPr>
              <a:t> o </a:t>
            </a:r>
            <a:r>
              <a:rPr lang="en-GB" sz="2000" dirty="0" err="1">
                <a:ea typeface="Times New Roman" panose="02020603050405020304" pitchFamily="18" charset="0"/>
              </a:rPr>
              <a:t>fewn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amgylcheddau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dysgu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cynhwysol</a:t>
            </a:r>
            <a:r>
              <a:rPr lang="en-GB" sz="2000" dirty="0">
                <a:ea typeface="Times New Roman" panose="02020603050405020304" pitchFamily="18" charset="0"/>
              </a:rPr>
              <a:t> (</a:t>
            </a:r>
            <a:r>
              <a:rPr lang="en-GB" sz="2000" dirty="0" err="1">
                <a:ea typeface="Times New Roman" panose="02020603050405020304" pitchFamily="18" charset="0"/>
              </a:rPr>
              <a:t>edrychwch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ar</a:t>
            </a:r>
            <a:r>
              <a:rPr lang="en-GB" sz="2000" dirty="0">
                <a:ea typeface="Times New Roman" panose="02020603050405020304" pitchFamily="18" charset="0"/>
              </a:rPr>
              <a:t> CFVI, </a:t>
            </a:r>
            <a:r>
              <a:rPr lang="en-GB" sz="2000" dirty="0" err="1">
                <a:ea typeface="Times New Roman" panose="02020603050405020304" pitchFamily="18" charset="0"/>
              </a:rPr>
              <a:t>Maes</a:t>
            </a:r>
            <a:r>
              <a:rPr lang="en-GB" sz="2000" dirty="0">
                <a:ea typeface="Times New Roman" panose="02020603050405020304" pitchFamily="18" charset="0"/>
              </a:rPr>
              <a:t> 1) </a:t>
            </a:r>
            <a:r>
              <a:rPr lang="en-GB" sz="2000" dirty="0" err="1">
                <a:ea typeface="Times New Roman" panose="02020603050405020304" pitchFamily="18" charset="0"/>
              </a:rPr>
              <a:t>i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hyrwyddo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datblygiad</a:t>
            </a:r>
            <a:r>
              <a:rPr lang="en-GB" sz="2000" dirty="0">
                <a:ea typeface="Times New Roman" panose="02020603050405020304" pitchFamily="18" charset="0"/>
              </a:rPr>
              <a:t> a </a:t>
            </a:r>
            <a:r>
              <a:rPr lang="en-GB" sz="2000" dirty="0" err="1">
                <a:ea typeface="Times New Roman" panose="02020603050405020304" pitchFamily="18" charset="0"/>
              </a:rPr>
              <a:t>defnydd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effeithiol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o'u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sgiliau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annibyniaeth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bersonol</a:t>
            </a:r>
            <a:r>
              <a:rPr lang="en-GB" sz="2000" dirty="0">
                <a:ea typeface="Times New Roman" panose="02020603050405020304" pitchFamily="18" charset="0"/>
              </a:rPr>
              <a:t>.</a:t>
            </a:r>
          </a:p>
          <a:p>
            <a:r>
              <a:rPr lang="en-GB" sz="2000" dirty="0">
                <a:ea typeface="Times New Roman" panose="02020603050405020304" pitchFamily="18" charset="0"/>
              </a:rPr>
              <a:t>Mae </a:t>
            </a:r>
            <a:r>
              <a:rPr lang="en-GB" sz="2000" dirty="0" err="1">
                <a:ea typeface="Times New Roman" panose="02020603050405020304" pitchFamily="18" charset="0"/>
              </a:rPr>
              <a:t>Arbenigwyr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Cymhwyso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Cymwys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Cofrestredig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wedi’u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hyfforddi’n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benodol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i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gefnogi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datblygiad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sgiliau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hyblyg</a:t>
            </a:r>
            <a:r>
              <a:rPr lang="en-GB" sz="2000" dirty="0">
                <a:ea typeface="Times New Roman" panose="02020603050405020304" pitchFamily="18" charset="0"/>
              </a:rPr>
              <a:t> a </a:t>
            </a:r>
            <a:r>
              <a:rPr lang="en-GB" sz="2000" dirty="0" err="1">
                <a:ea typeface="Times New Roman" panose="02020603050405020304" pitchFamily="18" charset="0"/>
              </a:rPr>
              <a:t>systematig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yn</a:t>
            </a:r>
            <a:r>
              <a:rPr lang="en-GB" sz="2000" dirty="0">
                <a:ea typeface="Times New Roman" panose="02020603050405020304" pitchFamily="18" charset="0"/>
              </a:rPr>
              <a:t> y </a:t>
            </a:r>
            <a:r>
              <a:rPr lang="en-GB" sz="2000" dirty="0" err="1">
                <a:ea typeface="Times New Roman" panose="02020603050405020304" pitchFamily="18" charset="0"/>
              </a:rPr>
              <a:t>maes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hwn</a:t>
            </a:r>
            <a:r>
              <a:rPr lang="en-GB" sz="2000" dirty="0">
                <a:ea typeface="Times New Roman" panose="02020603050405020304" pitchFamily="18" charset="0"/>
              </a:rPr>
              <a:t>.</a:t>
            </a:r>
          </a:p>
          <a:p>
            <a:r>
              <a:rPr lang="en-GB" sz="2000" dirty="0">
                <a:ea typeface="Times New Roman" panose="02020603050405020304" pitchFamily="18" charset="0"/>
              </a:rPr>
              <a:t>Mae </a:t>
            </a:r>
            <a:r>
              <a:rPr lang="en-GB" sz="2000" dirty="0" err="1">
                <a:ea typeface="Times New Roman" panose="02020603050405020304" pitchFamily="18" charset="0"/>
              </a:rPr>
              <a:t>angen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cyfleoedd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rheolaidd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blant</a:t>
            </a:r>
            <a:r>
              <a:rPr lang="en-GB" sz="2000" dirty="0">
                <a:ea typeface="Times New Roman" panose="02020603050405020304" pitchFamily="18" charset="0"/>
              </a:rPr>
              <a:t> a </a:t>
            </a:r>
            <a:r>
              <a:rPr lang="en-GB" sz="2000" dirty="0" err="1">
                <a:ea typeface="Times New Roman" panose="02020603050405020304" pitchFamily="18" charset="0"/>
              </a:rPr>
              <a:t>phobl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ifanc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i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ymarfer</a:t>
            </a:r>
            <a:r>
              <a:rPr lang="en-GB" sz="2000" dirty="0">
                <a:ea typeface="Times New Roman" panose="02020603050405020304" pitchFamily="18" charset="0"/>
              </a:rPr>
              <a:t> ac </a:t>
            </a:r>
            <a:r>
              <a:rPr lang="en-GB" sz="2000" dirty="0" err="1">
                <a:ea typeface="Times New Roman" panose="02020603050405020304" pitchFamily="18" charset="0"/>
              </a:rPr>
              <a:t>ymgorffori'r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sgiliau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hyn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mewn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cyd-destunau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naturiol</a:t>
            </a:r>
            <a:r>
              <a:rPr lang="en-GB" sz="2000" dirty="0">
                <a:ea typeface="Times New Roman" panose="02020603050405020304" pitchFamily="18" charset="0"/>
              </a:rPr>
              <a:t>.</a:t>
            </a:r>
          </a:p>
          <a:p>
            <a:r>
              <a:rPr lang="en-GB" sz="2000" dirty="0">
                <a:ea typeface="Times New Roman" panose="02020603050405020304" pitchFamily="18" charset="0"/>
              </a:rPr>
              <a:t>Mae </a:t>
            </a:r>
            <a:r>
              <a:rPr lang="en-GB" sz="2000" dirty="0" err="1">
                <a:ea typeface="Times New Roman" panose="02020603050405020304" pitchFamily="18" charset="0"/>
              </a:rPr>
              <a:t>cydweithio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â’r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plentyn</a:t>
            </a:r>
            <a:r>
              <a:rPr lang="en-GB" sz="2000" dirty="0">
                <a:ea typeface="Times New Roman" panose="02020603050405020304" pitchFamily="18" charset="0"/>
              </a:rPr>
              <a:t>/person </a:t>
            </a:r>
            <a:r>
              <a:rPr lang="en-GB" sz="2000" dirty="0" err="1">
                <a:ea typeface="Times New Roman" panose="02020603050405020304" pitchFamily="18" charset="0"/>
              </a:rPr>
              <a:t>ifanc</a:t>
            </a:r>
            <a:r>
              <a:rPr lang="en-GB" sz="2000" dirty="0">
                <a:ea typeface="Times New Roman" panose="02020603050405020304" pitchFamily="18" charset="0"/>
              </a:rPr>
              <a:t>, y </a:t>
            </a:r>
            <a:r>
              <a:rPr lang="en-GB" sz="2000" dirty="0" err="1">
                <a:ea typeface="Times New Roman" panose="02020603050405020304" pitchFamily="18" charset="0"/>
              </a:rPr>
              <a:t>teulu</a:t>
            </a:r>
            <a:r>
              <a:rPr lang="en-GB" sz="2000" dirty="0">
                <a:ea typeface="Times New Roman" panose="02020603050405020304" pitchFamily="18" charset="0"/>
              </a:rPr>
              <a:t> ac </a:t>
            </a:r>
            <a:r>
              <a:rPr lang="en-GB" sz="2000" dirty="0" err="1">
                <a:ea typeface="Times New Roman" panose="02020603050405020304" pitchFamily="18" charset="0"/>
              </a:rPr>
              <a:t>addysgwyr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yn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bwysig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er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mwyn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gwneud</a:t>
            </a:r>
            <a:r>
              <a:rPr lang="en-GB" sz="2000" dirty="0">
                <a:ea typeface="Times New Roman" panose="02020603050405020304" pitchFamily="18" charset="0"/>
              </a:rPr>
              <a:t> y </a:t>
            </a:r>
            <a:r>
              <a:rPr lang="en-GB" sz="2000" dirty="0" err="1">
                <a:ea typeface="Times New Roman" panose="02020603050405020304" pitchFamily="18" charset="0"/>
              </a:rPr>
              <a:t>defnydd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gorau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posib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o’r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sgiliau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hyn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a’u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datblygu</a:t>
            </a:r>
            <a:r>
              <a:rPr lang="en-GB" sz="2000" dirty="0">
                <a:ea typeface="Times New Roman" panose="02020603050405020304" pitchFamily="18" charset="0"/>
              </a:rPr>
              <a:t>. Ni all </a:t>
            </a:r>
            <a:r>
              <a:rPr lang="en-GB" sz="2000" dirty="0" err="1">
                <a:ea typeface="Times New Roman" panose="02020603050405020304" pitchFamily="18" charset="0"/>
              </a:rPr>
              <a:t>Arbenigwyr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Cymhwyso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addysgu</a:t>
            </a:r>
            <a:r>
              <a:rPr lang="en-GB" sz="2000" dirty="0">
                <a:ea typeface="Times New Roman" panose="02020603050405020304" pitchFamily="18" charset="0"/>
              </a:rPr>
              <a:t> ILS </a:t>
            </a:r>
            <a:r>
              <a:rPr lang="en-GB" sz="2000" dirty="0" err="1">
                <a:ea typeface="Times New Roman" panose="02020603050405020304" pitchFamily="18" charset="0"/>
              </a:rPr>
              <a:t>yn</a:t>
            </a:r>
            <a:r>
              <a:rPr lang="en-GB" sz="2000" dirty="0">
                <a:ea typeface="Times New Roman" panose="02020603050405020304" pitchFamily="18" charset="0"/>
              </a:rPr>
              <a:t> </a:t>
            </a:r>
            <a:r>
              <a:rPr lang="en-GB" sz="2000" dirty="0" err="1">
                <a:ea typeface="Times New Roman" panose="02020603050405020304" pitchFamily="18" charset="0"/>
              </a:rPr>
              <a:t>ynysig</a:t>
            </a:r>
            <a:r>
              <a:rPr lang="en-GB" sz="2000" dirty="0">
                <a:ea typeface="Times New Roman" panose="02020603050405020304" pitchFamily="18" charset="0"/>
              </a:rPr>
              <a:t>!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742987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Pa </a:t>
            </a:r>
            <a:r>
              <a:rPr lang="en-GB" sz="3200" dirty="0" err="1"/>
              <a:t>adnoddau</a:t>
            </a:r>
            <a:r>
              <a:rPr lang="en-GB" sz="3200" dirty="0"/>
              <a:t> </a:t>
            </a:r>
            <a:r>
              <a:rPr lang="en-GB" sz="3200" dirty="0" err="1"/>
              <a:t>sydd</a:t>
            </a:r>
            <a:r>
              <a:rPr lang="en-GB" sz="3200" dirty="0"/>
              <a:t> </a:t>
            </a:r>
            <a:r>
              <a:rPr lang="en-GB" sz="3200" dirty="0" err="1"/>
              <a:t>ar</a:t>
            </a:r>
            <a:r>
              <a:rPr lang="en-GB" sz="3200" dirty="0"/>
              <a:t> </a:t>
            </a:r>
            <a:r>
              <a:rPr lang="en-GB" sz="3200" dirty="0" err="1"/>
              <a:t>gael</a:t>
            </a: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9318" y="1565797"/>
            <a:ext cx="8778240" cy="4351338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2000" dirty="0"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Mae’r Hwb Rhannu Llyfrau sydd ag adnoddau i gefnogi darparu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CFVI ar gael gan yr RNIB (Allanol</a:t>
            </a:r>
            <a:r>
              <a:rPr lang="en-GB" sz="2000" dirty="0">
                <a:latin typeface="Arial"/>
                <a:ea typeface="Times New Roman" panose="02020603050405020304" pitchFamily="18" charset="0"/>
                <a:cs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endParaRPr lang="en-GB" sz="2000" dirty="0">
              <a:latin typeface="Arial"/>
              <a:ea typeface="Times New Roman" panose="02020603050405020304" pitchFamily="18" charset="0"/>
              <a:cs typeface="Arial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2400" dirty="0" err="1">
                <a:latin typeface="Arial"/>
                <a:ea typeface="Calibri" panose="020F0502020204030204" pitchFamily="34" charset="0"/>
                <a:cs typeface="Arial"/>
              </a:rPr>
              <a:t>Yn</a:t>
            </a:r>
            <a:r>
              <a:rPr lang="en-GB" sz="24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400" dirty="0" err="1">
                <a:latin typeface="Arial"/>
                <a:ea typeface="Calibri" panose="020F0502020204030204" pitchFamily="34" charset="0"/>
                <a:cs typeface="Arial"/>
              </a:rPr>
              <a:t>benodol</a:t>
            </a:r>
            <a:r>
              <a:rPr lang="en-GB" sz="24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400" dirty="0" err="1">
                <a:latin typeface="Arial"/>
                <a:ea typeface="Calibri" panose="020F0502020204030204" pitchFamily="34" charset="0"/>
                <a:cs typeface="Arial"/>
              </a:rPr>
              <a:t>berthnasol</a:t>
            </a:r>
            <a:r>
              <a:rPr lang="en-GB" sz="24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400" dirty="0" err="1">
                <a:latin typeface="Arial"/>
                <a:ea typeface="Calibri" panose="020F0502020204030204" pitchFamily="34" charset="0"/>
                <a:cs typeface="Arial"/>
              </a:rPr>
              <a:t>i’r</a:t>
            </a:r>
            <a:r>
              <a:rPr lang="en-GB" sz="24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400" dirty="0" err="1">
                <a:latin typeface="Arial"/>
                <a:ea typeface="Calibri" panose="020F0502020204030204" pitchFamily="34" charset="0"/>
                <a:cs typeface="Arial"/>
              </a:rPr>
              <a:t>maes</a:t>
            </a:r>
            <a:r>
              <a:rPr lang="en-GB" sz="24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400" dirty="0" err="1">
                <a:latin typeface="Arial"/>
                <a:ea typeface="Calibri" panose="020F0502020204030204" pitchFamily="34" charset="0"/>
                <a:cs typeface="Arial"/>
              </a:rPr>
              <a:t>hwn</a:t>
            </a:r>
            <a:r>
              <a:rPr lang="en-GB" sz="2400" dirty="0"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400" dirty="0" err="1">
                <a:latin typeface="Arial"/>
                <a:ea typeface="Calibri" panose="020F0502020204030204" pitchFamily="34" charset="0"/>
                <a:cs typeface="Arial"/>
              </a:rPr>
              <a:t>mae</a:t>
            </a:r>
            <a:r>
              <a:rPr lang="en-GB" sz="2200" dirty="0">
                <a:latin typeface="Arial"/>
                <a:ea typeface="Calibri" panose="020F0502020204030204" pitchFamily="34" charset="0"/>
                <a:cs typeface="Arial"/>
              </a:rPr>
              <a:t> </a:t>
            </a:r>
            <a:r>
              <a:rPr lang="en-GB" sz="2200" dirty="0">
                <a:solidFill>
                  <a:srgbClr val="080000"/>
                </a:solidFill>
                <a:latin typeface="Arial"/>
                <a:ea typeface="Calibri" panose="020F0502020204030204" pitchFamily="34" charset="0"/>
                <a:cs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categori Cymhwyso (CaS)</a:t>
            </a:r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400" dirty="0" err="1">
                <a:solidFill>
                  <a:schemeClr val="bg2">
                    <a:lumMod val="1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  <a:t>Hwb</a:t>
            </a:r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400" dirty="0" err="1">
                <a:solidFill>
                  <a:schemeClr val="bg2">
                    <a:lumMod val="10000"/>
                  </a:schemeClr>
                </a:solidFill>
                <a:latin typeface="Arial"/>
                <a:ea typeface="Calibri" panose="020F0502020204030204" pitchFamily="34" charset="0"/>
                <a:cs typeface="Arial"/>
              </a:rPr>
              <a:t>Adnoddau</a:t>
            </a:r>
            <a:r>
              <a:rPr lang="en-GB" sz="2400" dirty="0">
                <a:latin typeface="Arial"/>
                <a:ea typeface="Calibri" panose="020F0502020204030204" pitchFamily="34" charset="0"/>
                <a:cs typeface="Arial"/>
              </a:rPr>
              <a:t> CFVI</a:t>
            </a:r>
          </a:p>
          <a:p>
            <a:pPr marL="342900" indent="-342900">
              <a:lnSpc>
                <a:spcPct val="150000"/>
              </a:lnSpc>
              <a:buFont typeface="Symbol,Sans-Serif" panose="05050102010706020507" pitchFamily="18" charset="2"/>
              <a:buChar char=""/>
            </a:pP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Mae’r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CFVI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yn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darparu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rhestr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o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ddulliau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ymyrraeth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wedi’i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latin typeface="Arial"/>
                <a:ea typeface="Arial"/>
                <a:cs typeface="Arial"/>
                <a:sym typeface="Arial"/>
              </a:rPr>
              <a:t>thargedu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: </a:t>
            </a:r>
            <a:r>
              <a:rPr lang="en-GB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Fframwaith Cwricwlwm ar gyfer Plant a Phobl Ifanc â Nam ar eu Golwg | Yr 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RNIB</a:t>
            </a:r>
            <a:endParaRPr lang="en-GB" sz="2000" dirty="0">
              <a:latin typeface="Arial"/>
              <a:ea typeface="Calibri" panose="020F0502020204030204" pitchFamily="34" charset="0"/>
              <a:cs typeface="Arial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2000" dirty="0">
                <a:solidFill>
                  <a:srgbClr val="080000"/>
                </a:solidFill>
                <a:latin typeface="Arial"/>
                <a:ea typeface="Calibri" panose="020F0502020204030204" pitchFamily="34" charset="0"/>
                <a:cs typeface="Arial"/>
              </a:rPr>
              <a:t>Mae </a:t>
            </a:r>
            <a:r>
              <a:rPr lang="en-GB" sz="2000" dirty="0" err="1">
                <a:solidFill>
                  <a:srgbClr val="080000"/>
                </a:solidFill>
                <a:latin typeface="Arial"/>
                <a:ea typeface="Calibri" panose="020F0502020204030204" pitchFamily="34" charset="0"/>
                <a:cs typeface="Arial"/>
              </a:rPr>
              <a:t>gan</a:t>
            </a:r>
            <a:r>
              <a:rPr lang="en-GB" sz="2000" dirty="0">
                <a:solidFill>
                  <a:srgbClr val="08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>
                <a:solidFill>
                  <a:srgbClr val="080000"/>
                </a:solidFill>
                <a:latin typeface="Arial"/>
                <a:ea typeface="Calibri" panose="020F0502020204030204" pitchFamily="34" charset="0"/>
                <a:cs typeface="Arial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Habilitation VI UK</a:t>
            </a:r>
            <a:r>
              <a:rPr lang="en-GB" sz="2000" dirty="0">
                <a:solidFill>
                  <a:srgbClr val="080000"/>
                </a:solidFill>
                <a:latin typeface="Arial"/>
                <a:ea typeface="Calibri" panose="020F0502020204030204" pitchFamily="34" charset="0"/>
                <a:cs typeface="Arial"/>
              </a:rPr>
              <a:t> </a:t>
            </a:r>
            <a:r>
              <a:rPr lang="en-GB" sz="2000" dirty="0" err="1">
                <a:solidFill>
                  <a:srgbClr val="080000"/>
                </a:solidFill>
                <a:latin typeface="Arial"/>
                <a:ea typeface="Calibri" panose="020F0502020204030204" pitchFamily="34" charset="0"/>
                <a:cs typeface="Arial"/>
              </a:rPr>
              <a:t>lawer</a:t>
            </a:r>
            <a:r>
              <a:rPr lang="en-GB" sz="2000" dirty="0">
                <a:solidFill>
                  <a:srgbClr val="080000"/>
                </a:solidFill>
                <a:latin typeface="Arial"/>
                <a:ea typeface="Calibri" panose="020F0502020204030204" pitchFamily="34" charset="0"/>
                <a:cs typeface="Arial"/>
              </a:rPr>
              <a:t> o </a:t>
            </a:r>
            <a:r>
              <a:rPr lang="en-GB" sz="2000" dirty="0" err="1">
                <a:solidFill>
                  <a:srgbClr val="080000"/>
                </a:solidFill>
                <a:latin typeface="Arial"/>
                <a:ea typeface="Calibri" panose="020F0502020204030204" pitchFamily="34" charset="0"/>
                <a:cs typeface="Arial"/>
              </a:rPr>
              <a:t>wybodaeth</a:t>
            </a:r>
            <a:r>
              <a:rPr lang="en-GB" sz="2000" dirty="0">
                <a:solidFill>
                  <a:srgbClr val="08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 err="1">
                <a:solidFill>
                  <a:srgbClr val="080000"/>
                </a:solidFill>
                <a:latin typeface="Arial"/>
                <a:ea typeface="Calibri" panose="020F0502020204030204" pitchFamily="34" charset="0"/>
                <a:cs typeface="Arial"/>
              </a:rPr>
              <a:t>ddefnyddiol</a:t>
            </a:r>
            <a:r>
              <a:rPr lang="en-GB" sz="2000" dirty="0">
                <a:solidFill>
                  <a:srgbClr val="08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GB" sz="2000" dirty="0">
                <a:solidFill>
                  <a:srgbClr val="080000"/>
                </a:solidFill>
                <a:latin typeface="Arial"/>
                <a:ea typeface="Calibri" panose="020F0502020204030204" pitchFamily="34" charset="0"/>
                <a:cs typeface="Arial"/>
              </a:rPr>
              <a:t>Mae </a:t>
            </a:r>
            <a:r>
              <a:rPr lang="en-GB" sz="2000" dirty="0" err="1">
                <a:solidFill>
                  <a:srgbClr val="080000"/>
                </a:solidFill>
                <a:latin typeface="Arial"/>
                <a:ea typeface="Calibri" panose="020F0502020204030204" pitchFamily="34" charset="0"/>
                <a:cs typeface="Arial"/>
              </a:rPr>
              <a:t>gan</a:t>
            </a:r>
            <a:r>
              <a:rPr lang="en-GB" sz="2000" dirty="0">
                <a:solidFill>
                  <a:srgbClr val="080000"/>
                </a:solidFill>
                <a:latin typeface="Arial"/>
                <a:ea typeface="Calibri" panose="020F0502020204030204" pitchFamily="34" charset="0"/>
                <a:cs typeface="Arial"/>
              </a:rPr>
              <a:t> </a:t>
            </a:r>
            <a:r>
              <a:rPr lang="en-GB" sz="2000" dirty="0">
                <a:latin typeface="Arial"/>
                <a:ea typeface="Calibri" panose="020F0502020204030204" pitchFamily="34" charset="0"/>
                <a:cs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Elusen Guide Dogs </a:t>
            </a:r>
            <a:r>
              <a:rPr lang="en-GB" sz="2000" dirty="0">
                <a:latin typeface="Arial"/>
                <a:cs typeface="Arial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UK ar gyfer Pobl Ddall ac â Golwg Rhannol</a:t>
            </a:r>
            <a:r>
              <a:rPr lang="en-GB" sz="2100" dirty="0">
                <a:latin typeface="Arial"/>
                <a:cs typeface="Arial"/>
              </a:rPr>
              <a:t> </a:t>
            </a:r>
            <a:r>
              <a:rPr lang="en-GB" sz="2100" dirty="0" err="1">
                <a:latin typeface="Arial"/>
                <a:cs typeface="Arial"/>
              </a:rPr>
              <a:t>lawer</a:t>
            </a:r>
            <a:r>
              <a:rPr lang="en-GB" sz="2100" dirty="0">
                <a:latin typeface="Arial"/>
                <a:cs typeface="Arial"/>
              </a:rPr>
              <a:t> o </a:t>
            </a:r>
            <a:r>
              <a:rPr lang="en-GB" sz="2100" dirty="0" err="1">
                <a:latin typeface="Arial"/>
                <a:cs typeface="Arial"/>
              </a:rPr>
              <a:t>wybodaeth</a:t>
            </a:r>
            <a:r>
              <a:rPr lang="en-GB" sz="2100" dirty="0">
                <a:latin typeface="Arial"/>
                <a:cs typeface="Arial"/>
              </a:rPr>
              <a:t> </a:t>
            </a:r>
            <a:r>
              <a:rPr lang="en-GB" sz="2100" dirty="0" err="1">
                <a:latin typeface="Arial"/>
                <a:cs typeface="Arial"/>
              </a:rPr>
              <a:t>ddefnyddiol</a:t>
            </a:r>
            <a:r>
              <a:rPr lang="en-GB" sz="2100" dirty="0">
                <a:latin typeface="Arial"/>
                <a:cs typeface="Arial"/>
              </a:rPr>
              <a:t> am </a:t>
            </a:r>
            <a:r>
              <a:rPr lang="en-GB" sz="2100" dirty="0" err="1">
                <a:latin typeface="Arial"/>
                <a:cs typeface="Arial"/>
              </a:rPr>
              <a:t>gymhwyso</a:t>
            </a:r>
            <a:r>
              <a:rPr lang="en-GB" sz="2100" dirty="0">
                <a:latin typeface="Arial"/>
                <a:cs typeface="Arial"/>
              </a:rPr>
              <a:t> </a:t>
            </a:r>
            <a:r>
              <a:rPr lang="en-GB" sz="2100" dirty="0" err="1">
                <a:latin typeface="Arial"/>
                <a:cs typeface="Arial"/>
              </a:rPr>
              <a:t>ar</a:t>
            </a:r>
            <a:r>
              <a:rPr lang="en-GB" sz="2100" dirty="0">
                <a:latin typeface="Arial"/>
                <a:cs typeface="Arial"/>
              </a:rPr>
              <a:t> </a:t>
            </a:r>
            <a:r>
              <a:rPr lang="en-GB" sz="2100" dirty="0" err="1">
                <a:latin typeface="Arial"/>
                <a:cs typeface="Arial"/>
              </a:rPr>
              <a:t>gyfer</a:t>
            </a:r>
            <a:r>
              <a:rPr lang="en-GB" sz="2100" dirty="0">
                <a:latin typeface="Arial"/>
                <a:cs typeface="Arial"/>
              </a:rPr>
              <a:t> plant, </a:t>
            </a:r>
            <a:r>
              <a:rPr lang="en-GB" sz="2100" dirty="0" err="1">
                <a:latin typeface="Arial"/>
                <a:cs typeface="Arial"/>
              </a:rPr>
              <a:t>pobl</a:t>
            </a:r>
            <a:r>
              <a:rPr lang="en-GB" sz="2100" dirty="0">
                <a:latin typeface="Arial"/>
                <a:cs typeface="Arial"/>
              </a:rPr>
              <a:t> </a:t>
            </a:r>
            <a:r>
              <a:rPr lang="en-GB" sz="2100" dirty="0" err="1">
                <a:latin typeface="Arial"/>
                <a:cs typeface="Arial"/>
              </a:rPr>
              <a:t>ifanc</a:t>
            </a:r>
            <a:r>
              <a:rPr lang="en-GB" sz="2100" dirty="0">
                <a:latin typeface="Arial"/>
                <a:cs typeface="Arial"/>
              </a:rPr>
              <a:t> a </a:t>
            </a:r>
            <a:r>
              <a:rPr lang="en-GB" sz="2100" dirty="0" err="1">
                <a:latin typeface="Arial"/>
                <a:cs typeface="Arial"/>
              </a:rPr>
              <a:t>theuluoedd</a:t>
            </a:r>
            <a:endParaRPr lang="en-GB" sz="2100" dirty="0">
              <a:latin typeface="Arial"/>
              <a:ea typeface="Calibri" panose="020F0502020204030204" pitchFamily="34" charset="0"/>
              <a:cs typeface="Arial"/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941776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"/>
          <p:cNvSpPr txBox="1">
            <a:spLocks noGrp="1"/>
          </p:cNvSpPr>
          <p:nvPr>
            <p:ph type="title"/>
          </p:nvPr>
        </p:nvSpPr>
        <p:spPr>
          <a:xfrm>
            <a:off x="1309433" y="929611"/>
            <a:ext cx="4156709" cy="78622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Autofit/>
          </a:bodyPr>
          <a:lstStyle/>
          <a:p>
            <a:r>
              <a:rPr lang="en-GB" sz="2800" dirty="0" err="1"/>
              <a:t>Partneriaid</a:t>
            </a:r>
            <a:r>
              <a:rPr lang="en-GB" sz="2800" dirty="0"/>
              <a:t> y </a:t>
            </a:r>
            <a:r>
              <a:rPr lang="en-GB" sz="2800" dirty="0" err="1"/>
              <a:t>Prosiect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66" name="Google Shape;66;p2"/>
          <p:cNvSpPr txBox="1">
            <a:spLocks noGrp="1"/>
          </p:cNvSpPr>
          <p:nvPr>
            <p:ph type="body" idx="1"/>
          </p:nvPr>
        </p:nvSpPr>
        <p:spPr>
          <a:xfrm>
            <a:off x="1384560" y="1960018"/>
            <a:ext cx="9074989" cy="287506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68569" tIns="34275" rIns="68569" bIns="34275" rtlCol="0" anchor="t" anchorCtr="0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2000" dirty="0">
                <a:ea typeface="Arial"/>
                <a:cs typeface="Arial"/>
                <a:sym typeface="Arial"/>
              </a:rPr>
              <a:t>Mae 4 </a:t>
            </a:r>
            <a:r>
              <a:rPr lang="en-GB" sz="2000" dirty="0" err="1">
                <a:ea typeface="Arial"/>
                <a:cs typeface="Arial"/>
                <a:sym typeface="Arial"/>
              </a:rPr>
              <a:t>sefydliad</a:t>
            </a:r>
            <a:r>
              <a:rPr lang="en-GB" sz="2000" dirty="0">
                <a:ea typeface="Arial"/>
                <a:cs typeface="Arial"/>
                <a:sym typeface="Arial"/>
              </a:rPr>
              <a:t> partner </a:t>
            </a:r>
            <a:r>
              <a:rPr lang="en-GB" sz="2000" dirty="0" err="1">
                <a:ea typeface="Arial"/>
                <a:cs typeface="Arial"/>
                <a:sym typeface="Arial"/>
              </a:rPr>
              <a:t>yn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rhan</a:t>
            </a:r>
            <a:r>
              <a:rPr lang="en-GB" sz="2000" dirty="0">
                <a:ea typeface="Arial"/>
                <a:cs typeface="Arial"/>
                <a:sym typeface="Arial"/>
              </a:rPr>
              <a:t> o </a:t>
            </a:r>
            <a:r>
              <a:rPr lang="en-GB" sz="2000" dirty="0" err="1">
                <a:ea typeface="Arial"/>
                <a:cs typeface="Arial"/>
                <a:sym typeface="Arial"/>
              </a:rPr>
              <a:t>brosiect</a:t>
            </a:r>
            <a:r>
              <a:rPr lang="en-GB" sz="2000" dirty="0">
                <a:ea typeface="Arial"/>
                <a:cs typeface="Arial"/>
                <a:sym typeface="Arial"/>
              </a:rPr>
              <a:t> y CFVI</a:t>
            </a:r>
            <a:r>
              <a:rPr lang="en-GB" sz="2000" dirty="0">
                <a:latin typeface="Arial"/>
                <a:cs typeface="Arial"/>
              </a:rPr>
              <a:t>. </a:t>
            </a:r>
            <a:endParaRPr lang="en-GB" sz="2000" dirty="0"/>
          </a:p>
          <a:p>
            <a:pPr marL="0" indent="0">
              <a:spcBef>
                <a:spcPts val="0"/>
              </a:spcBef>
            </a:pPr>
            <a:endParaRPr lang="en-GB" sz="2000" dirty="0"/>
          </a:p>
          <a:p>
            <a:pPr marL="0" indent="0">
              <a:spcBef>
                <a:spcPts val="0"/>
              </a:spcBef>
            </a:pPr>
            <a:endParaRPr lang="en-GB" sz="2000" dirty="0"/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 err="1">
                <a:ea typeface="Arial"/>
                <a:cs typeface="Arial"/>
                <a:sym typeface="Arial"/>
              </a:rPr>
              <a:t>Arweiniwyd</a:t>
            </a:r>
            <a:r>
              <a:rPr lang="en-GB" sz="2000" dirty="0">
                <a:ea typeface="Arial"/>
                <a:cs typeface="Arial"/>
                <a:sym typeface="Arial"/>
              </a:rPr>
              <a:t> y </a:t>
            </a:r>
            <a:r>
              <a:rPr lang="en-GB" sz="2000" dirty="0" err="1">
                <a:ea typeface="Arial"/>
                <a:cs typeface="Arial"/>
                <a:sym typeface="Arial"/>
              </a:rPr>
              <a:t>gwaith</a:t>
            </a:r>
            <a:r>
              <a:rPr lang="en-GB" sz="2000" dirty="0">
                <a:ea typeface="Arial"/>
                <a:cs typeface="Arial"/>
                <a:sym typeface="Arial"/>
              </a:rPr>
              <a:t> o </a:t>
            </a:r>
            <a:r>
              <a:rPr lang="en-GB" sz="2000" dirty="0" err="1">
                <a:ea typeface="Arial"/>
                <a:cs typeface="Arial"/>
                <a:sym typeface="Arial"/>
              </a:rPr>
              <a:t>gynhyrchu’r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deunyddiau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hyfforddi</a:t>
            </a:r>
            <a:r>
              <a:rPr lang="en-GB" sz="2000" dirty="0">
                <a:ea typeface="Arial"/>
                <a:cs typeface="Arial"/>
                <a:sym typeface="Arial"/>
              </a:rPr>
              <a:t> / </a:t>
            </a:r>
            <a:r>
              <a:rPr lang="en-GB" sz="2000" dirty="0" err="1">
                <a:ea typeface="Arial"/>
                <a:cs typeface="Arial"/>
                <a:sym typeface="Arial"/>
              </a:rPr>
              <a:t>datblygiad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proffesiynol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parhaus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hyn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gan</a:t>
            </a:r>
            <a:r>
              <a:rPr lang="en-GB" sz="2000" dirty="0">
                <a:ea typeface="Arial"/>
                <a:cs typeface="Arial"/>
                <a:sym typeface="Arial"/>
              </a:rPr>
              <a:t> VIEW (</a:t>
            </a:r>
            <a:r>
              <a:rPr lang="en-GB" sz="2000" dirty="0" err="1">
                <a:ea typeface="Arial"/>
                <a:cs typeface="Arial"/>
                <a:sym typeface="Arial"/>
              </a:rPr>
              <a:t>Cymdeithas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Broffesiynol</a:t>
            </a:r>
            <a:r>
              <a:rPr lang="en-GB" sz="2000" dirty="0">
                <a:ea typeface="Arial"/>
                <a:cs typeface="Arial"/>
                <a:sym typeface="Arial"/>
              </a:rPr>
              <a:t> y </a:t>
            </a:r>
            <a:r>
              <a:rPr lang="en-GB" sz="2000" dirty="0" err="1">
                <a:ea typeface="Arial"/>
                <a:cs typeface="Arial"/>
                <a:sym typeface="Arial"/>
              </a:rPr>
              <a:t>Gweithlu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Addysg</a:t>
            </a:r>
            <a:r>
              <a:rPr lang="en-GB" sz="2000" dirty="0">
                <a:ea typeface="Arial"/>
                <a:cs typeface="Arial"/>
                <a:sym typeface="Arial"/>
              </a:rPr>
              <a:t> Nam </a:t>
            </a:r>
            <a:r>
              <a:rPr lang="en-GB" sz="2000" dirty="0" err="1">
                <a:ea typeface="Arial"/>
                <a:cs typeface="Arial"/>
                <a:sym typeface="Arial"/>
              </a:rPr>
              <a:t>ar</a:t>
            </a:r>
            <a:r>
              <a:rPr lang="en-GB" sz="2000" dirty="0">
                <a:ea typeface="Arial"/>
                <a:cs typeface="Arial"/>
                <a:sym typeface="Arial"/>
              </a:rPr>
              <a:t> y </a:t>
            </a:r>
            <a:r>
              <a:rPr lang="en-GB" sz="2000" dirty="0" err="1">
                <a:ea typeface="Arial"/>
                <a:cs typeface="Arial"/>
                <a:sym typeface="Arial"/>
              </a:rPr>
              <a:t>Golwg</a:t>
            </a:r>
            <a:r>
              <a:rPr lang="en-GB" sz="2000" dirty="0">
                <a:ea typeface="Arial"/>
                <a:cs typeface="Arial"/>
                <a:sym typeface="Arial"/>
              </a:rPr>
              <a:t>), </a:t>
            </a:r>
            <a:r>
              <a:rPr lang="en-GB" sz="2000" dirty="0" err="1">
                <a:ea typeface="Arial"/>
                <a:cs typeface="Arial"/>
                <a:sym typeface="Arial"/>
              </a:rPr>
              <a:t>ar</a:t>
            </a:r>
            <a:r>
              <a:rPr lang="en-GB" sz="2000" dirty="0">
                <a:ea typeface="Arial"/>
                <a:cs typeface="Arial"/>
                <a:sym typeface="Arial"/>
              </a:rPr>
              <a:t> y </a:t>
            </a:r>
            <a:r>
              <a:rPr lang="en-GB" sz="2000" dirty="0" err="1">
                <a:ea typeface="Arial"/>
                <a:cs typeface="Arial"/>
                <a:sym typeface="Arial"/>
              </a:rPr>
              <a:t>cyd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â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grŵp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ymgynghori</a:t>
            </a:r>
            <a:r>
              <a:rPr lang="en-GB" sz="2000" dirty="0">
                <a:ea typeface="Arial"/>
                <a:cs typeface="Arial"/>
                <a:sym typeface="Arial"/>
              </a:rPr>
              <a:t> o </a:t>
            </a:r>
            <a:r>
              <a:rPr lang="en-GB" sz="2000" dirty="0" err="1">
                <a:ea typeface="Arial"/>
                <a:cs typeface="Arial"/>
                <a:sym typeface="Arial"/>
              </a:rPr>
              <a:t>randdeiliaid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sy’n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gweithio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ym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maes</a:t>
            </a:r>
            <a:r>
              <a:rPr lang="en-GB" sz="2000" dirty="0">
                <a:ea typeface="Arial"/>
                <a:cs typeface="Arial"/>
                <a:sym typeface="Arial"/>
              </a:rPr>
              <a:t> </a:t>
            </a:r>
            <a:r>
              <a:rPr lang="en-GB" sz="2000" dirty="0" err="1">
                <a:ea typeface="Arial"/>
                <a:cs typeface="Arial"/>
                <a:sym typeface="Arial"/>
              </a:rPr>
              <a:t>Addysg</a:t>
            </a:r>
            <a:r>
              <a:rPr lang="en-GB" sz="2000" dirty="0">
                <a:ea typeface="Arial"/>
                <a:cs typeface="Arial"/>
                <a:sym typeface="Arial"/>
              </a:rPr>
              <a:t> Nam </a:t>
            </a:r>
            <a:r>
              <a:rPr lang="en-GB" sz="2000" dirty="0" err="1">
                <a:ea typeface="Arial"/>
                <a:cs typeface="Arial"/>
                <a:sym typeface="Arial"/>
              </a:rPr>
              <a:t>ar</a:t>
            </a:r>
            <a:r>
              <a:rPr lang="en-GB" sz="2000" dirty="0">
                <a:ea typeface="Arial"/>
                <a:cs typeface="Arial"/>
                <a:sym typeface="Arial"/>
              </a:rPr>
              <a:t> y </a:t>
            </a:r>
            <a:r>
              <a:rPr lang="en-GB" sz="2000" dirty="0" err="1">
                <a:ea typeface="Arial"/>
                <a:cs typeface="Arial"/>
                <a:sym typeface="Arial"/>
              </a:rPr>
              <a:t>Golwg</a:t>
            </a:r>
            <a:r>
              <a:rPr lang="en-GB" sz="2000" dirty="0">
                <a:latin typeface="Arial"/>
                <a:ea typeface="Arial"/>
                <a:cs typeface="Arial"/>
                <a:sym typeface="Arial"/>
              </a:rPr>
              <a:t>. </a:t>
            </a:r>
            <a:endParaRPr lang="en-GB" sz="2000" dirty="0"/>
          </a:p>
          <a:p>
            <a:pPr marL="0" indent="0">
              <a:spcBef>
                <a:spcPts val="0"/>
              </a:spcBef>
            </a:pPr>
            <a:endParaRPr lang="en-GB" sz="2000" dirty="0"/>
          </a:p>
          <a:p>
            <a:pPr marL="0" indent="0">
              <a:spcBef>
                <a:spcPts val="0"/>
              </a:spcBef>
            </a:pPr>
            <a:endParaRPr dirty="0"/>
          </a:p>
        </p:txBody>
      </p:sp>
      <p:pic>
        <p:nvPicPr>
          <p:cNvPr id="3" name="Picture 2" descr="Logo of VIEW">
            <a:extLst>
              <a:ext uri="{FF2B5EF4-FFF2-40B4-BE49-F238E27FC236}">
                <a16:creationId xmlns:a16="http://schemas.microsoft.com/office/drawing/2014/main" id="{EE3A277C-B806-4DF9-9070-FCE26E7EB00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521" y="5618746"/>
            <a:ext cx="1885603" cy="109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University of Birmingham, VICTAR Logo&#10;">
            <a:extLst>
              <a:ext uri="{FF2B5EF4-FFF2-40B4-BE49-F238E27FC236}">
                <a16:creationId xmlns:a16="http://schemas.microsoft.com/office/drawing/2014/main" id="{85F9CA9B-5590-1097-FEED-054419267E0E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124" y="5565747"/>
            <a:ext cx="3842391" cy="1099935"/>
          </a:xfrm>
          <a:prstGeom prst="rect">
            <a:avLst/>
          </a:prstGeom>
          <a:noFill/>
        </p:spPr>
      </p:pic>
      <p:pic>
        <p:nvPicPr>
          <p:cNvPr id="7" name="Picture 6" descr="Logo of Thomas Pocklington Trust&#10;">
            <a:extLst>
              <a:ext uri="{FF2B5EF4-FFF2-40B4-BE49-F238E27FC236}">
                <a16:creationId xmlns:a16="http://schemas.microsoft.com/office/drawing/2014/main" id="{6C73BB98-490C-BDA5-4167-8D41BEFDC363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2915" y="5618746"/>
            <a:ext cx="1295485" cy="9117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err="1"/>
              <a:t>Cyfeiriadau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1625611"/>
            <a:ext cx="8778240" cy="44264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 sz="2000" dirty="0">
                <a:effectLst/>
                <a:latin typeface="Arial"/>
                <a:ea typeface="Arial" panose="020B0604020202020204" pitchFamily="34" charset="0"/>
                <a:cs typeface="Arial"/>
              </a:rPr>
              <a:t>Hewett, R., Douglas, G., McLinden, M., James, L., Brydon, G., Chattaway, </a:t>
            </a:r>
            <a:r>
              <a:rPr lang="en-GB" sz="2000" dirty="0" err="1">
                <a:effectLst/>
                <a:latin typeface="Arial"/>
                <a:ea typeface="Arial" panose="020B0604020202020204" pitchFamily="34" charset="0"/>
                <a:cs typeface="Arial"/>
              </a:rPr>
              <a:t>T.,Cobb</a:t>
            </a:r>
            <a:r>
              <a:rPr lang="en-GB" sz="2000" dirty="0">
                <a:effectLst/>
                <a:latin typeface="Arial"/>
                <a:ea typeface="Arial" panose="020B0604020202020204" pitchFamily="34" charset="0"/>
                <a:cs typeface="Arial"/>
              </a:rPr>
              <a:t>, R., Keil, S., Raisanen, S., Sutherland, C., Taylor, J., (2022) </a:t>
            </a:r>
            <a:r>
              <a:rPr lang="en-GB" sz="2000" b="1" dirty="0">
                <a:effectLst/>
                <a:latin typeface="Arial"/>
                <a:ea typeface="Arial" panose="020B0604020202020204" pitchFamily="34" charset="0"/>
                <a:cs typeface="Arial"/>
              </a:rPr>
              <a:t>Curriculum</a:t>
            </a:r>
            <a:r>
              <a:rPr lang="en-GB" sz="2000" b="1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b="1" dirty="0">
                <a:effectLst/>
                <a:latin typeface="Arial"/>
                <a:ea typeface="Arial" panose="020B0604020202020204" pitchFamily="34" charset="0"/>
                <a:cs typeface="Arial"/>
              </a:rPr>
              <a:t>Framework for Children and young People with Vision Impairment[CFVI]:</a:t>
            </a:r>
            <a:r>
              <a:rPr lang="en-GB" sz="2000" b="1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b="1" dirty="0">
                <a:effectLst/>
                <a:latin typeface="Arial"/>
                <a:ea typeface="Arial" panose="020B0604020202020204" pitchFamily="34" charset="0"/>
                <a:cs typeface="Arial"/>
              </a:rPr>
              <a:t>Defining specialist skills development and best practice support to promote</a:t>
            </a:r>
            <a:r>
              <a:rPr lang="en-GB" sz="2000" b="1" dirty="0">
                <a:effectLst/>
                <a:latin typeface="Arial"/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b="1" dirty="0">
                <a:effectLst/>
                <a:latin typeface="Arial"/>
                <a:ea typeface="Arial" panose="020B0604020202020204" pitchFamily="34" charset="0"/>
                <a:cs typeface="Arial"/>
              </a:rPr>
              <a:t>equity, inclusion and personal agency. </a:t>
            </a:r>
            <a:r>
              <a:rPr lang="en-GB" sz="2000" dirty="0" err="1">
                <a:effectLst/>
                <a:latin typeface="Arial"/>
                <a:ea typeface="Arial" panose="020B0604020202020204" pitchFamily="34" charset="0"/>
                <a:cs typeface="Arial"/>
              </a:rPr>
              <a:t>Yr</a:t>
            </a:r>
            <a:r>
              <a:rPr lang="en-GB" sz="2000" b="1" dirty="0">
                <a:effectLst/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>
                <a:effectLst/>
                <a:latin typeface="Arial"/>
                <a:ea typeface="Arial" panose="020B0604020202020204" pitchFamily="34" charset="0"/>
                <a:cs typeface="Arial"/>
              </a:rPr>
              <a:t>RNIB</a:t>
            </a:r>
          </a:p>
          <a:p>
            <a:r>
              <a:rPr lang="en-GB" sz="2000" dirty="0">
                <a:latin typeface="Arial"/>
                <a:cs typeface="Arial"/>
              </a:rPr>
              <a:t>Hayton, J., a Wood, A. (2022). </a:t>
            </a:r>
            <a:r>
              <a:rPr lang="en-GB" sz="2000" b="1" dirty="0">
                <a:latin typeface="Arial"/>
                <a:cs typeface="Arial"/>
              </a:rPr>
              <a:t>Quality Standards: Delivery of Habilitation Training (Mobility and Independent Living Skills) for Children and Young People with Visual Impairment</a:t>
            </a:r>
            <a:r>
              <a:rPr lang="en-GB" sz="2000" dirty="0">
                <a:latin typeface="Arial"/>
                <a:cs typeface="Arial"/>
              </a:rPr>
              <a:t> (2il </a:t>
            </a:r>
            <a:r>
              <a:rPr lang="en-GB" sz="2000" dirty="0" err="1">
                <a:latin typeface="Arial"/>
                <a:cs typeface="Arial"/>
              </a:rPr>
              <a:t>argraffiad</a:t>
            </a:r>
            <a:r>
              <a:rPr lang="en-GB" sz="2000" dirty="0">
                <a:latin typeface="Arial"/>
                <a:cs typeface="Arial"/>
              </a:rPr>
              <a:t>). </a:t>
            </a:r>
            <a:r>
              <a:rPr lang="en-GB" sz="2000" dirty="0" err="1">
                <a:latin typeface="Arial"/>
                <a:cs typeface="Arial"/>
              </a:rPr>
              <a:t>Yr</a:t>
            </a:r>
            <a:r>
              <a:rPr lang="en-GB" sz="2000" dirty="0">
                <a:latin typeface="Arial"/>
                <a:cs typeface="Arial"/>
              </a:rPr>
              <a:t> RNIB</a:t>
            </a:r>
          </a:p>
          <a:p>
            <a:r>
              <a:rPr lang="en-GB" sz="2000" dirty="0">
                <a:latin typeface="Arial"/>
                <a:cs typeface="Arial"/>
              </a:rPr>
              <a:t>Willis, l., Mort, S., Turton, D., Priestley, L., Reed, K., Lambert, A., Adams, S. (2022). </a:t>
            </a:r>
            <a:r>
              <a:rPr lang="en-GB" sz="2000" b="1" dirty="0" err="1">
                <a:latin typeface="Arial"/>
                <a:cs typeface="Arial"/>
              </a:rPr>
              <a:t>Habilitation</a:t>
            </a:r>
            <a:r>
              <a:rPr lang="en-GB" sz="2000" b="1" dirty="0">
                <a:latin typeface="Arial"/>
                <a:cs typeface="Arial"/>
              </a:rPr>
              <a:t> Tracker 2.0: Keeping Track of Progress in </a:t>
            </a:r>
            <a:r>
              <a:rPr lang="en-GB" sz="2000" b="1" dirty="0" err="1">
                <a:latin typeface="Arial"/>
                <a:cs typeface="Arial"/>
              </a:rPr>
              <a:t>Habilitation</a:t>
            </a:r>
            <a:r>
              <a:rPr lang="en-GB" sz="2000" b="1" dirty="0">
                <a:latin typeface="Arial"/>
                <a:cs typeface="Arial"/>
              </a:rPr>
              <a:t>.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en-GB" sz="2000" dirty="0" err="1">
                <a:latin typeface="Arial"/>
                <a:cs typeface="Arial"/>
              </a:rPr>
              <a:t>Habilitation</a:t>
            </a:r>
            <a:r>
              <a:rPr lang="en-GB" sz="2000" dirty="0">
                <a:latin typeface="Arial"/>
                <a:cs typeface="Arial"/>
              </a:rPr>
              <a:t> VI UK </a:t>
            </a:r>
            <a:endParaRPr lang="en-GB" sz="2000" dirty="0"/>
          </a:p>
          <a:p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9374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01E79-7BD3-91E9-F8DC-E6EDD625A49F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1459604" y="354169"/>
            <a:ext cx="9940707" cy="107721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en-GB" sz="3200" dirty="0" err="1">
                <a:cs typeface="Arial"/>
              </a:rPr>
              <a:t>Fframwaith</a:t>
            </a:r>
            <a:r>
              <a:rPr lang="en-GB" sz="3200" dirty="0">
                <a:cs typeface="Arial"/>
              </a:rPr>
              <a:t> </a:t>
            </a:r>
            <a:r>
              <a:rPr lang="en-GB" sz="3200" dirty="0" err="1">
                <a:cs typeface="Arial"/>
              </a:rPr>
              <a:t>Cwricwlwm</a:t>
            </a:r>
            <a:r>
              <a:rPr lang="en-GB" sz="3200" dirty="0">
                <a:cs typeface="Arial"/>
              </a:rPr>
              <a:t> </a:t>
            </a:r>
            <a:r>
              <a:rPr lang="en-GB" sz="3200" dirty="0" err="1">
                <a:cs typeface="Arial"/>
              </a:rPr>
              <a:t>ar</a:t>
            </a:r>
            <a:r>
              <a:rPr lang="en-GB" sz="3200" dirty="0">
                <a:cs typeface="Arial"/>
              </a:rPr>
              <a:t> </a:t>
            </a:r>
            <a:r>
              <a:rPr lang="en-GB" sz="3200" dirty="0" err="1">
                <a:cs typeface="Arial"/>
              </a:rPr>
              <a:t>gyfer</a:t>
            </a:r>
            <a:r>
              <a:rPr lang="en-GB" sz="3200" dirty="0">
                <a:cs typeface="Arial"/>
              </a:rPr>
              <a:t> Plant a </a:t>
            </a:r>
            <a:r>
              <a:rPr lang="en-GB" sz="3200" dirty="0" err="1">
                <a:cs typeface="Arial"/>
              </a:rPr>
              <a:t>Phobl</a:t>
            </a:r>
            <a:r>
              <a:rPr lang="en-GB" sz="3200" dirty="0">
                <a:cs typeface="Arial"/>
              </a:rPr>
              <a:t> </a:t>
            </a:r>
            <a:r>
              <a:rPr lang="en-GB" sz="3200" dirty="0" err="1">
                <a:cs typeface="Arial"/>
              </a:rPr>
              <a:t>Ifanc</a:t>
            </a:r>
            <a:r>
              <a:rPr lang="en-GB" sz="3200" dirty="0">
                <a:cs typeface="Arial"/>
              </a:rPr>
              <a:t> </a:t>
            </a:r>
            <a:r>
              <a:rPr lang="en-GB" sz="3200" dirty="0" err="1">
                <a:cs typeface="Arial"/>
              </a:rPr>
              <a:t>â</a:t>
            </a:r>
            <a:r>
              <a:rPr lang="en-GB" sz="3200" dirty="0">
                <a:cs typeface="Arial"/>
              </a:rPr>
              <a:t> Nam </a:t>
            </a:r>
            <a:r>
              <a:rPr lang="en-GB" sz="3200" dirty="0" err="1">
                <a:cs typeface="Arial"/>
              </a:rPr>
              <a:t>ar</a:t>
            </a:r>
            <a:r>
              <a:rPr lang="en-GB" sz="3200" dirty="0">
                <a:cs typeface="Arial"/>
              </a:rPr>
              <a:t> y </a:t>
            </a:r>
            <a:r>
              <a:rPr lang="en-GB" sz="3200" dirty="0" err="1">
                <a:cs typeface="Arial"/>
              </a:rPr>
              <a:t>Golwg</a:t>
            </a:r>
            <a:r>
              <a:rPr lang="en-GB" sz="3200" dirty="0">
                <a:cs typeface="Arial"/>
              </a:rPr>
              <a:t> </a:t>
            </a:r>
            <a:r>
              <a:rPr lang="en-GB" sz="3200" dirty="0"/>
              <a:t>(2022, t.15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lt"/>
                <a:cs typeface="+mn-lt"/>
              </a:rPr>
              <a:t>) 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  <p:pic>
        <p:nvPicPr>
          <p:cNvPr id="7" name="Picture 6" descr="This image provides an illustration of the 11 areas of the CFVI, located around the ‘active child/young person’ and with the area of focus - habilitation independent living skills - highlighted in pink.&#10;">
            <a:extLst>
              <a:ext uri="{FF2B5EF4-FFF2-40B4-BE49-F238E27FC236}">
                <a16:creationId xmlns:a16="http://schemas.microsoft.com/office/drawing/2014/main" id="{992B8067-6F2F-A8C7-DC03-7AB372B4C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7038" y="1449824"/>
            <a:ext cx="6397692" cy="4855758"/>
          </a:xfrm>
          <a:prstGeom prst="rect">
            <a:avLst/>
          </a:prstGeom>
        </p:spPr>
      </p:pic>
      <p:pic>
        <p:nvPicPr>
          <p:cNvPr id="12" name="Picture 11" descr="This image shows the area of focus - habilitation independent living skills - highlighted in pink.">
            <a:extLst>
              <a:ext uri="{FF2B5EF4-FFF2-40B4-BE49-F238E27FC236}">
                <a16:creationId xmlns:a16="http://schemas.microsoft.com/office/drawing/2014/main" id="{C9111242-FCAA-FB69-FF63-2CBADED38E96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20000"/>
          </a:blip>
          <a:stretch>
            <a:fillRect/>
          </a:stretch>
        </p:blipFill>
        <p:spPr>
          <a:xfrm>
            <a:off x="5874107" y="5411875"/>
            <a:ext cx="1279440" cy="1008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992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B00C3-789B-B656-4AAE-6B43BBD15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err="1"/>
              <a:t>Amcanion</a:t>
            </a:r>
            <a:r>
              <a:rPr lang="en-GB" sz="3000" dirty="0"/>
              <a:t> </a:t>
            </a:r>
            <a:r>
              <a:rPr lang="en-GB" sz="3000" dirty="0" err="1"/>
              <a:t>Hyfforddi</a:t>
            </a:r>
            <a:r>
              <a:rPr lang="en-GB" sz="3000" dirty="0"/>
              <a:t> </a:t>
            </a:r>
            <a:r>
              <a:rPr lang="en-GB" sz="3000" dirty="0">
                <a:latin typeface="Arial"/>
                <a:cs typeface="Arial"/>
              </a:rPr>
              <a:t>(1)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C03E8-EBA3-BDBE-0065-18A8A57F2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5733" y="1154179"/>
            <a:ext cx="9476509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en-GB" sz="2000" dirty="0">
              <a:latin typeface="+mn-lt"/>
            </a:endParaRPr>
          </a:p>
          <a:p>
            <a:pPr marL="0" indent="0">
              <a:buNone/>
            </a:pPr>
            <a:r>
              <a:rPr lang="en-GB" sz="2000" dirty="0" err="1">
                <a:cs typeface="Arial"/>
              </a:rPr>
              <a:t>Amcanion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yr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adnodd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hyfforddi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hwn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yw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darparu</a:t>
            </a:r>
            <a:r>
              <a:rPr lang="en-GB" sz="2000" dirty="0">
                <a:cs typeface="Arial"/>
              </a:rPr>
              <a:t>:</a:t>
            </a:r>
          </a:p>
          <a:p>
            <a:pPr marL="0" indent="0">
              <a:buNone/>
            </a:pPr>
            <a:endParaRPr lang="en-GB" sz="2000" dirty="0">
              <a:cs typeface="Arial"/>
            </a:endParaRP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cyflwyniad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i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Faes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6</a:t>
            </a:r>
            <a:r>
              <a:rPr lang="en-GB" sz="2000" dirty="0">
                <a:cs typeface="Arial"/>
              </a:rPr>
              <a:t> y CFVI – </a:t>
            </a:r>
            <a:r>
              <a:rPr lang="en-GB" sz="2000" dirty="0" err="1">
                <a:cs typeface="Arial"/>
              </a:rPr>
              <a:t>Cymhwyso</a:t>
            </a:r>
            <a:r>
              <a:rPr lang="en-GB" sz="2000" dirty="0">
                <a:cs typeface="Arial"/>
              </a:rPr>
              <a:t>: </a:t>
            </a:r>
            <a:r>
              <a:rPr lang="en-GB" sz="2000" dirty="0" err="1">
                <a:cs typeface="Arial"/>
              </a:rPr>
              <a:t>Sgiliau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Byw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yn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Annibynnol</a:t>
            </a:r>
            <a:r>
              <a:rPr lang="en-GB" sz="2000" dirty="0">
                <a:cs typeface="Arial"/>
              </a:rPr>
              <a:t> (ILS).</a:t>
            </a: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GB" sz="2000" dirty="0" err="1">
                <a:ea typeface="Times New Roman" panose="02020603050405020304" pitchFamily="18" charset="0"/>
                <a:cs typeface="Arial"/>
              </a:rPr>
              <a:t>trosolwg</a:t>
            </a:r>
            <a:r>
              <a:rPr lang="en-GB" sz="2000" dirty="0">
                <a:ea typeface="Times New Roman" panose="02020603050405020304" pitchFamily="18" charset="0"/>
                <a:cs typeface="Arial"/>
              </a:rPr>
              <a:t> o </a:t>
            </a:r>
            <a:r>
              <a:rPr lang="en-GB" sz="2000" dirty="0" err="1">
                <a:ea typeface="Times New Roman" panose="02020603050405020304" pitchFamily="18" charset="0"/>
                <a:cs typeface="Arial"/>
              </a:rPr>
              <a:t>beth</a:t>
            </a:r>
            <a:r>
              <a:rPr lang="en-GB" sz="2000" dirty="0"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Arial"/>
              </a:rPr>
              <a:t>yw</a:t>
            </a:r>
            <a:r>
              <a:rPr lang="en-GB" sz="2000" dirty="0"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Arial"/>
              </a:rPr>
              <a:t>ystyr</a:t>
            </a:r>
            <a:r>
              <a:rPr lang="en-GB" sz="2000" dirty="0">
                <a:ea typeface="Times New Roman" panose="02020603050405020304" pitchFamily="18" charset="0"/>
                <a:cs typeface="Arial"/>
              </a:rPr>
              <a:t> ‘</a:t>
            </a:r>
            <a:r>
              <a:rPr lang="en-GB" sz="2000" dirty="0" err="1">
                <a:ea typeface="Times New Roman" panose="02020603050405020304" pitchFamily="18" charset="0"/>
                <a:cs typeface="Arial"/>
              </a:rPr>
              <a:t>cymhwyso</a:t>
            </a:r>
            <a:r>
              <a:rPr lang="en-GB" sz="2000" dirty="0">
                <a:ea typeface="Times New Roman" panose="02020603050405020304" pitchFamily="18" charset="0"/>
                <a:cs typeface="Arial"/>
              </a:rPr>
              <a:t>’, </a:t>
            </a:r>
            <a:r>
              <a:rPr lang="en-GB" sz="2000" dirty="0" err="1">
                <a:ea typeface="Times New Roman" panose="02020603050405020304" pitchFamily="18" charset="0"/>
                <a:cs typeface="Arial"/>
              </a:rPr>
              <a:t>sut</a:t>
            </a:r>
            <a:r>
              <a:rPr lang="en-GB" sz="2000" dirty="0"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Arial"/>
              </a:rPr>
              <a:t>mae’n</a:t>
            </a:r>
            <a:r>
              <a:rPr lang="en-GB" sz="2000" dirty="0"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Arial"/>
              </a:rPr>
              <a:t>wahanol</a:t>
            </a:r>
            <a:r>
              <a:rPr lang="en-GB" sz="2000" dirty="0"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Arial"/>
              </a:rPr>
              <a:t>i</a:t>
            </a:r>
            <a:r>
              <a:rPr lang="en-GB" sz="2000" dirty="0">
                <a:ea typeface="Times New Roman" panose="02020603050405020304" pitchFamily="18" charset="0"/>
                <a:cs typeface="Arial"/>
              </a:rPr>
              <a:t> ‘</a:t>
            </a:r>
            <a:r>
              <a:rPr lang="en-GB" sz="2000" dirty="0" err="1">
                <a:ea typeface="Times New Roman" panose="02020603050405020304" pitchFamily="18" charset="0"/>
                <a:cs typeface="Arial"/>
              </a:rPr>
              <a:t>adfer</a:t>
            </a:r>
            <a:r>
              <a:rPr lang="en-GB" sz="2000" dirty="0">
                <a:ea typeface="Times New Roman" panose="02020603050405020304" pitchFamily="18" charset="0"/>
                <a:cs typeface="Arial"/>
              </a:rPr>
              <a:t>’, a </a:t>
            </a:r>
            <a:r>
              <a:rPr lang="en-GB" sz="2000" dirty="0" err="1">
                <a:ea typeface="Times New Roman" panose="02020603050405020304" pitchFamily="18" charset="0"/>
                <a:cs typeface="Arial"/>
              </a:rPr>
              <a:t>ble</a:t>
            </a:r>
            <a:r>
              <a:rPr lang="en-GB" sz="2000" dirty="0"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Arial"/>
              </a:rPr>
              <a:t>mae</a:t>
            </a:r>
            <a:r>
              <a:rPr lang="en-GB" sz="2000" dirty="0"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Arial"/>
              </a:rPr>
              <a:t>mewnbwn</a:t>
            </a:r>
            <a:r>
              <a:rPr lang="en-GB" sz="2000" dirty="0"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Arial"/>
              </a:rPr>
              <a:t>arbenigol</a:t>
            </a:r>
            <a:r>
              <a:rPr lang="en-GB" sz="2000" dirty="0"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Arial"/>
              </a:rPr>
              <a:t>wedi’i</a:t>
            </a:r>
            <a:r>
              <a:rPr lang="en-GB" sz="2000" dirty="0"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Arial"/>
              </a:rPr>
              <a:t>leoli</a:t>
            </a:r>
            <a:r>
              <a:rPr lang="en-GB" sz="2000" dirty="0">
                <a:ea typeface="Times New Roman" panose="02020603050405020304" pitchFamily="18" charset="0"/>
                <a:cs typeface="Arial"/>
              </a:rPr>
              <a:t> o </a:t>
            </a:r>
            <a:r>
              <a:rPr lang="en-GB" sz="2000" dirty="0" err="1">
                <a:ea typeface="Times New Roman" panose="02020603050405020304" pitchFamily="18" charset="0"/>
                <a:cs typeface="Arial"/>
              </a:rPr>
              <a:t>fewn</a:t>
            </a:r>
            <a:r>
              <a:rPr lang="en-GB" sz="2000" dirty="0">
                <a:ea typeface="Times New Roman" panose="02020603050405020304" pitchFamily="18" charset="0"/>
                <a:cs typeface="Arial"/>
              </a:rPr>
              <a:t> y </a:t>
            </a:r>
            <a:r>
              <a:rPr lang="en-GB" sz="2000" dirty="0" err="1">
                <a:ea typeface="Times New Roman" panose="02020603050405020304" pitchFamily="18" charset="0"/>
                <a:cs typeface="Arial"/>
              </a:rPr>
              <a:t>cwricwlwm</a:t>
            </a:r>
            <a:r>
              <a:rPr lang="en-GB" sz="2000" dirty="0">
                <a:ea typeface="Times New Roman" panose="02020603050405020304" pitchFamily="18" charset="0"/>
                <a:cs typeface="Arial"/>
              </a:rPr>
              <a:t> </a:t>
            </a:r>
            <a:r>
              <a:rPr lang="en-GB" sz="2000" dirty="0" err="1">
                <a:ea typeface="Times New Roman" panose="02020603050405020304" pitchFamily="18" charset="0"/>
                <a:cs typeface="Arial"/>
              </a:rPr>
              <a:t>ehangach</a:t>
            </a:r>
            <a:r>
              <a:rPr lang="en-GB" sz="2000" dirty="0">
                <a:ea typeface="Times New Roman" panose="02020603050405020304" pitchFamily="18" charset="0"/>
                <a:cs typeface="Arial"/>
              </a:rPr>
              <a:t>. </a:t>
            </a: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GB" sz="2000" dirty="0" err="1">
                <a:cs typeface="Arial"/>
              </a:rPr>
              <a:t>enghreifftiau</a:t>
            </a:r>
            <a:r>
              <a:rPr lang="en-GB" sz="2000" dirty="0">
                <a:cs typeface="Arial"/>
              </a:rPr>
              <a:t> o </a:t>
            </a:r>
            <a:r>
              <a:rPr lang="en-GB" sz="2000" dirty="0" err="1">
                <a:cs typeface="Arial"/>
              </a:rPr>
              <a:t>rwystrau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posibl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i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hwyluso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cynhwysiant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ar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gyfer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dysgwyr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sydd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â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nam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ar</a:t>
            </a:r>
            <a:r>
              <a:rPr lang="en-GB" sz="2000" dirty="0">
                <a:cs typeface="Arial"/>
              </a:rPr>
              <a:t> y </a:t>
            </a:r>
            <a:r>
              <a:rPr lang="en-GB" sz="2000" dirty="0" err="1">
                <a:cs typeface="Arial"/>
              </a:rPr>
              <a:t>golwg</a:t>
            </a:r>
            <a:r>
              <a:rPr lang="en-GB" sz="2000" dirty="0">
                <a:cs typeface="Arial"/>
              </a:rPr>
              <a:t> a </a:t>
            </a:r>
            <a:r>
              <a:rPr lang="en-GB" sz="2000" dirty="0" err="1">
                <a:cs typeface="Arial"/>
              </a:rPr>
              <a:t>dulliau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ymyrraeth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wedi'i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thargedu</a:t>
            </a:r>
            <a:r>
              <a:rPr lang="en-GB" sz="2000" dirty="0">
                <a:cs typeface="Arial"/>
              </a:rPr>
              <a:t> y </a:t>
            </a:r>
            <a:r>
              <a:rPr lang="en-GB" sz="2000" dirty="0" err="1">
                <a:cs typeface="Arial"/>
              </a:rPr>
              <a:t>gallwn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eu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defnyddio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i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helpu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i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leihau'r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rhain</a:t>
            </a:r>
            <a:r>
              <a:rPr lang="en-GB" sz="2000" dirty="0">
                <a:cs typeface="Arial"/>
              </a:rPr>
              <a:t>.</a:t>
            </a:r>
          </a:p>
          <a:p>
            <a:pPr marL="342900" lvl="0" indent="-342900" fontAlgn="base">
              <a:buFont typeface="Symbol" panose="05050102010706020507" pitchFamily="18" charset="2"/>
              <a:buChar char=""/>
            </a:pPr>
            <a:r>
              <a:rPr lang="en-GB" sz="2000" dirty="0" err="1">
                <a:cs typeface="Arial"/>
              </a:rPr>
              <a:t>rhai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dolenni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i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adnoddau</a:t>
            </a:r>
            <a:r>
              <a:rPr lang="en-GB" sz="2000" dirty="0">
                <a:cs typeface="Arial"/>
              </a:rPr>
              <a:t>/</a:t>
            </a:r>
            <a:r>
              <a:rPr lang="en-GB" sz="2000" dirty="0" err="1">
                <a:cs typeface="Arial"/>
              </a:rPr>
              <a:t>gwefannau</a:t>
            </a:r>
            <a:r>
              <a:rPr lang="en-GB" sz="2000" dirty="0">
                <a:cs typeface="Arial"/>
              </a:rPr>
              <a:t> </a:t>
            </a:r>
            <a:r>
              <a:rPr lang="en-GB" sz="2000" dirty="0" err="1">
                <a:cs typeface="Arial"/>
              </a:rPr>
              <a:t>defnyddiol</a:t>
            </a:r>
            <a:r>
              <a:rPr lang="en-GB" sz="2000" dirty="0">
                <a:cs typeface="Arial"/>
              </a:rPr>
              <a:t>. </a:t>
            </a:r>
          </a:p>
          <a:p>
            <a:pPr marL="0" indent="0">
              <a:buNone/>
            </a:pPr>
            <a:br>
              <a:rPr lang="en-GB" sz="2000" dirty="0">
                <a:effectLst/>
                <a:latin typeface="+mn-lt"/>
              </a:rPr>
            </a:br>
            <a:endParaRPr lang="en-GB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208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949B1-3D6F-442B-7AB8-BE33C086F6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000" dirty="0" err="1"/>
              <a:t>Amcanion</a:t>
            </a:r>
            <a:r>
              <a:rPr lang="en-GB" sz="3000" dirty="0"/>
              <a:t> </a:t>
            </a:r>
            <a:r>
              <a:rPr lang="en-GB" sz="3000" dirty="0" err="1"/>
              <a:t>Hyfforddi</a:t>
            </a:r>
            <a:r>
              <a:rPr lang="en-GB" sz="3000" dirty="0"/>
              <a:t> </a:t>
            </a:r>
            <a:r>
              <a:rPr lang="en-GB" sz="3000" dirty="0">
                <a:latin typeface="Arial"/>
                <a:cs typeface="Arial"/>
              </a:rPr>
              <a:t>(2)</a:t>
            </a:r>
            <a:endParaRPr lang="en-GB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7FEBBB-19F8-D15E-B5EE-154031F5F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just">
              <a:buNone/>
            </a:pP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Sleid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mae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posib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ei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haddasu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os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oes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angen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(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edrychwch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ar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nodiadau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ar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gyfer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sleid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flaenorol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sy'n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rhoi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enghreifftiau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o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amcanion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hyfforddi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y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gallech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eu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hystyried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,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yn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dibynnu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 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ar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 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natur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eich</a:t>
            </a:r>
            <a:r>
              <a:rPr lang="en-GB" sz="2000" dirty="0">
                <a:latin typeface="Arial"/>
                <a:ea typeface="Arial" panose="020B0604020202020204" pitchFamily="34" charset="0"/>
                <a:cs typeface="Arial"/>
              </a:rPr>
              <a:t> </a:t>
            </a:r>
            <a:r>
              <a:rPr lang="en-GB" sz="2000" dirty="0" err="1">
                <a:latin typeface="Arial"/>
                <a:ea typeface="Arial" panose="020B0604020202020204" pitchFamily="34" charset="0"/>
                <a:cs typeface="Arial"/>
              </a:rPr>
              <a:t>cyflwyniad</a:t>
            </a:r>
            <a:r>
              <a:rPr lang="en-GB" sz="2000" dirty="0">
                <a:latin typeface="Arial"/>
                <a:cs typeface="Arial"/>
              </a:rPr>
              <a:t>).</a:t>
            </a:r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331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C66D0-3F07-EB44-11A2-A96C028CA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1440" y="365125"/>
            <a:ext cx="10109056" cy="1347027"/>
          </a:xfrm>
        </p:spPr>
        <p:txBody>
          <a:bodyPr>
            <a:normAutofit/>
          </a:bodyPr>
          <a:lstStyle/>
          <a:p>
            <a:r>
              <a:rPr lang="en-GB" sz="3000" dirty="0"/>
              <a:t>Am y </a:t>
            </a:r>
            <a:r>
              <a:rPr lang="en-GB" sz="3000" dirty="0" err="1"/>
              <a:t>maes</a:t>
            </a:r>
            <a:r>
              <a:rPr lang="en-GB" sz="3000" dirty="0"/>
              <a:t> </a:t>
            </a:r>
            <a:r>
              <a:rPr lang="en-GB" sz="3000" dirty="0" err="1"/>
              <a:t>hwn</a:t>
            </a:r>
            <a:r>
              <a:rPr lang="en-GB" sz="3000" dirty="0">
                <a:latin typeface="Arial"/>
                <a:cs typeface="Arial"/>
              </a:rPr>
              <a:t>: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Cymhwyso</a:t>
            </a:r>
            <a:r>
              <a:rPr lang="en-GB" sz="3000" dirty="0">
                <a:latin typeface="Arial"/>
                <a:cs typeface="Arial"/>
              </a:rPr>
              <a:t>: </a:t>
            </a:r>
            <a:r>
              <a:rPr lang="en-GB" sz="3000" dirty="0" err="1">
                <a:latin typeface="Arial"/>
                <a:cs typeface="Arial"/>
              </a:rPr>
              <a:t>Sgiliau</a:t>
            </a:r>
            <a:r>
              <a:rPr lang="en-GB" sz="3000" dirty="0">
                <a:latin typeface="Arial"/>
                <a:cs typeface="Arial"/>
              </a:rPr>
              <a:t> </a:t>
            </a:r>
            <a:r>
              <a:rPr lang="en-GB" sz="3000" dirty="0" err="1">
                <a:latin typeface="Arial"/>
                <a:cs typeface="Arial"/>
              </a:rPr>
              <a:t>Byw</a:t>
            </a:r>
            <a:r>
              <a:rPr lang="en-GB" sz="3000" dirty="0">
                <a:latin typeface="Arial"/>
                <a:cs typeface="Arial"/>
              </a:rPr>
              <a:t> </a:t>
            </a:r>
            <a:r>
              <a:rPr lang="en-GB" sz="3000" dirty="0" err="1">
                <a:latin typeface="Arial"/>
                <a:cs typeface="Arial"/>
              </a:rPr>
              <a:t>yn</a:t>
            </a:r>
            <a:r>
              <a:rPr lang="en-GB" sz="3000" dirty="0">
                <a:latin typeface="Arial"/>
                <a:cs typeface="Arial"/>
              </a:rPr>
              <a:t> </a:t>
            </a:r>
            <a:r>
              <a:rPr lang="en-GB" sz="3000" dirty="0" err="1">
                <a:latin typeface="Arial"/>
                <a:cs typeface="Arial"/>
              </a:rPr>
              <a:t>Annibynnol</a:t>
            </a:r>
            <a:r>
              <a:rPr lang="en-GB" sz="3000" dirty="0">
                <a:latin typeface="Arial"/>
                <a:cs typeface="Arial"/>
              </a:rPr>
              <a:t> (ILS)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C4E53-6986-902D-133A-420D45663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5191" y="1280436"/>
            <a:ext cx="967976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 algn="just">
              <a:spcBef>
                <a:spcPts val="1200"/>
              </a:spcBef>
              <a:spcAft>
                <a:spcPts val="1200"/>
              </a:spcAft>
              <a:buNone/>
            </a:pPr>
            <a:endParaRPr lang="en-GB" sz="1800" dirty="0">
              <a:solidFill>
                <a:srgbClr val="575757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Mae’r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maes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hwn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fframwaith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cydnabod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pwysigrwydd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addysgu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plant a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phobl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ifanc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sydd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â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nam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golwg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ddatblygu’r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sgiliau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ddydd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ddydd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sydd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eu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hangen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arnynt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er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mwyn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byw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bywyd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mor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annibynnol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â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phosibl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Bydd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llawer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o’r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addysgu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a’r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gefnogaeth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cael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eu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cyflawni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gan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neu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o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gyfarwyddyd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Arbenigwr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Cymhwyso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Cymwys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Cofrestredig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(QRHS) a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fydd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yn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gweithio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mewn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cysylltiad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â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theuluoedd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gofalwyr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gweithwyr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proffesiynol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fel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therapyddion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galwedigaethol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ac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athrawon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000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arbenigol</a:t>
            </a:r>
            <a:r>
              <a:rPr lang="en-GB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  <a:endParaRPr lang="en-GB" sz="2000" dirty="0">
              <a:effectLst/>
              <a:latin typeface="Ingra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652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B44E-DAC3-7C86-90C6-6550805FB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err="1">
                <a:latin typeface="Arial"/>
                <a:cs typeface="Arial"/>
              </a:rPr>
              <a:t>Nodi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rhwystrau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posibl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i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fynediad</a:t>
            </a:r>
            <a:r>
              <a:rPr lang="en-GB" sz="3200" dirty="0">
                <a:latin typeface="Arial"/>
                <a:cs typeface="Arial"/>
              </a:rPr>
              <a:t> (1)</a:t>
            </a:r>
            <a:br>
              <a:rPr lang="en-GB" sz="3200" b="0" i="0" u="none" strike="noStrike" dirty="0">
                <a:effectLst/>
                <a:latin typeface="Arial" panose="020B0604020202020204" pitchFamily="34" charset="0"/>
              </a:rPr>
            </a:br>
            <a:endParaRPr lang="en-GB" sz="32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0884FBB-16A1-1C79-F909-B229AC3945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4994774"/>
              </p:ext>
            </p:extLst>
          </p:nvPr>
        </p:nvGraphicFramePr>
        <p:xfrm>
          <a:off x="1156952" y="1497505"/>
          <a:ext cx="9062357" cy="4582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140">
                  <a:extLst>
                    <a:ext uri="{9D8B030D-6E8A-4147-A177-3AD203B41FA5}">
                      <a16:colId xmlns:a16="http://schemas.microsoft.com/office/drawing/2014/main" val="184978815"/>
                    </a:ext>
                  </a:extLst>
                </a:gridCol>
                <a:gridCol w="5811217">
                  <a:extLst>
                    <a:ext uri="{9D8B030D-6E8A-4147-A177-3AD203B41FA5}">
                      <a16:colId xmlns:a16="http://schemas.microsoft.com/office/drawing/2014/main" val="1007468663"/>
                    </a:ext>
                  </a:extLst>
                </a:gridCol>
              </a:tblGrid>
              <a:tr h="342846">
                <a:tc>
                  <a:txBody>
                    <a:bodyPr/>
                    <a:lstStyle/>
                    <a:p>
                      <a:r>
                        <a:rPr lang="en-GB" dirty="0" err="1"/>
                        <a:t>Sefyllfa</a:t>
                      </a:r>
                      <a:endParaRPr lang="en-GB" dirty="0"/>
                    </a:p>
                  </a:txBody>
                  <a:tcPr>
                    <a:solidFill>
                      <a:srgbClr val="E500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Beth </a:t>
                      </a:r>
                      <a:r>
                        <a:rPr lang="en-GB" dirty="0" err="1"/>
                        <a:t>mae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golwg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ddweud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wrth</a:t>
                      </a:r>
                      <a:r>
                        <a:rPr lang="en-GB" dirty="0"/>
                        <a:t> y </a:t>
                      </a:r>
                      <a:r>
                        <a:rPr lang="en-GB" dirty="0" err="1"/>
                        <a:t>myfyriwr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y </a:t>
                      </a:r>
                      <a:r>
                        <a:rPr lang="en-GB" dirty="0" err="1"/>
                        <a:t>sefyllfa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yma</a:t>
                      </a:r>
                      <a:r>
                        <a:rPr lang="en-GB" dirty="0"/>
                        <a:t>?</a:t>
                      </a:r>
                    </a:p>
                  </a:txBody>
                  <a:tcPr>
                    <a:solidFill>
                      <a:srgbClr val="E500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636063"/>
                  </a:ext>
                </a:extLst>
              </a:tr>
              <a:tr h="3942723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dirty="0" err="1"/>
                        <a:t>Plentyn</a:t>
                      </a:r>
                      <a:r>
                        <a:rPr lang="en-GB" dirty="0"/>
                        <a:t> CA1 </a:t>
                      </a:r>
                      <a:r>
                        <a:rPr lang="en-GB" b="1" dirty="0" err="1"/>
                        <a:t>heb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nam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ar</a:t>
                      </a:r>
                      <a:r>
                        <a:rPr lang="en-GB" dirty="0"/>
                        <a:t> y </a:t>
                      </a:r>
                      <a:r>
                        <a:rPr lang="en-GB" dirty="0" err="1"/>
                        <a:t>golwg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paratoi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ar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gyfer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Addysg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Gorfforol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y </a:t>
                      </a:r>
                      <a:r>
                        <a:rPr lang="en-GB" dirty="0" err="1"/>
                        <a:t>dosbarth</a:t>
                      </a:r>
                      <a:r>
                        <a:rPr lang="en-GB" dirty="0"/>
                        <a:t>.</a:t>
                      </a:r>
                      <a:endParaRPr lang="en-GB" dirty="0">
                        <a:noFill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err="1"/>
                        <a:t>ble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mae'r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teclyn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cau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ar</a:t>
                      </a:r>
                      <a:r>
                        <a:rPr lang="en-GB" dirty="0"/>
                        <a:t> fag </a:t>
                      </a:r>
                      <a:r>
                        <a:rPr lang="en-GB" dirty="0" err="1"/>
                        <a:t>cit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addysg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gorfforol</a:t>
                      </a:r>
                      <a:r>
                        <a:rPr lang="en-GB" dirty="0"/>
                        <a:t>; </a:t>
                      </a:r>
                      <a:r>
                        <a:rPr lang="en-GB" dirty="0" err="1"/>
                        <a:t>ystod</a:t>
                      </a:r>
                      <a:r>
                        <a:rPr lang="en-GB" dirty="0"/>
                        <a:t> o </a:t>
                      </a:r>
                      <a:r>
                        <a:rPr lang="en-GB" dirty="0" err="1"/>
                        <a:t>declynnau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cau</a:t>
                      </a:r>
                      <a:r>
                        <a:rPr lang="en-GB" dirty="0"/>
                        <a:t> y </a:t>
                      </a:r>
                      <a:r>
                        <a:rPr lang="en-GB" dirty="0" err="1"/>
                        <a:t>gallai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fod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gan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eraill</a:t>
                      </a:r>
                      <a:r>
                        <a:rPr lang="en-GB" dirty="0"/>
                        <a:t>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err="1"/>
                        <a:t>gallu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adnabod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eitemau</a:t>
                      </a:r>
                      <a:r>
                        <a:rPr lang="en-GB" dirty="0"/>
                        <a:t> o </a:t>
                      </a:r>
                      <a:r>
                        <a:rPr lang="en-GB" dirty="0" err="1"/>
                        <a:t>ddillad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y bag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gyflym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a’r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ffordd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gywir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o'u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gwisgo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e.e</a:t>
                      </a:r>
                      <a:r>
                        <a:rPr lang="en-GB" dirty="0"/>
                        <a:t>. </a:t>
                      </a:r>
                      <a:r>
                        <a:rPr lang="en-GB" dirty="0" err="1"/>
                        <a:t>sicrhau</a:t>
                      </a:r>
                      <a:r>
                        <a:rPr lang="en-GB" dirty="0"/>
                        <a:t> bod </a:t>
                      </a:r>
                      <a:r>
                        <a:rPr lang="en-GB" dirty="0" err="1"/>
                        <a:t>crys</a:t>
                      </a:r>
                      <a:r>
                        <a:rPr lang="en-GB" dirty="0"/>
                        <a:t>-T </a:t>
                      </a:r>
                      <a:r>
                        <a:rPr lang="en-GB" dirty="0" err="1"/>
                        <a:t>gwddw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crwn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cael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wisgo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y </a:t>
                      </a:r>
                      <a:r>
                        <a:rPr lang="en-GB" dirty="0" err="1"/>
                        <a:t>ffordd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gywir</a:t>
                      </a:r>
                      <a:r>
                        <a:rPr lang="en-GB" dirty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err="1"/>
                        <a:t>ble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maen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nhw'n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rhoi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dillad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ysgol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wrth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iddyn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nhw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newid</a:t>
                      </a:r>
                      <a:r>
                        <a:rPr lang="en-GB" dirty="0"/>
                        <a:t>. </a:t>
                      </a:r>
                      <a:r>
                        <a:rPr lang="en-GB" dirty="0" err="1"/>
                        <a:t>efallai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na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fydd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angen</a:t>
                      </a:r>
                      <a:r>
                        <a:rPr lang="en-GB" dirty="0"/>
                        <a:t> bod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rhy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drefnus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y </a:t>
                      </a:r>
                      <a:r>
                        <a:rPr lang="en-GB" dirty="0" err="1"/>
                        <a:t>cyswllt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hwn</a:t>
                      </a:r>
                      <a:r>
                        <a:rPr lang="en-GB" dirty="0"/>
                        <a:t> ac y </a:t>
                      </a:r>
                      <a:r>
                        <a:rPr lang="en-GB" dirty="0" err="1"/>
                        <a:t>byddant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hawdd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canfod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wrth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ddychwelyd</a:t>
                      </a:r>
                      <a:r>
                        <a:rPr lang="en-GB" dirty="0"/>
                        <a:t> o AG.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bod </a:t>
                      </a:r>
                      <a:r>
                        <a:rPr lang="en-GB" dirty="0" err="1"/>
                        <a:t>eraill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annibynnol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wrth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wisgo</a:t>
                      </a:r>
                      <a:r>
                        <a:rPr lang="en-GB" dirty="0"/>
                        <a:t> a </a:t>
                      </a:r>
                      <a:r>
                        <a:rPr lang="en-GB" dirty="0" err="1"/>
                        <a:t>dadwisgo</a:t>
                      </a:r>
                      <a:r>
                        <a:rPr lang="en-GB" dirty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pa </a:t>
                      </a:r>
                      <a:r>
                        <a:rPr lang="en-GB" dirty="0" err="1"/>
                        <a:t>mor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gyflym</a:t>
                      </a:r>
                      <a:r>
                        <a:rPr lang="en-GB" dirty="0"/>
                        <a:t> y </a:t>
                      </a:r>
                      <a:r>
                        <a:rPr lang="en-GB" dirty="0" err="1"/>
                        <a:t>mae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eraill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gwisgo</a:t>
                      </a:r>
                      <a:r>
                        <a:rPr lang="en-GB" dirty="0"/>
                        <a:t>/</a:t>
                      </a:r>
                      <a:r>
                        <a:rPr lang="en-GB" dirty="0" err="1"/>
                        <a:t>dadwisgo</a:t>
                      </a:r>
                      <a:r>
                        <a:rPr lang="en-GB" dirty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 err="1"/>
                        <a:t>sut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mae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cit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myfyrwyr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eraill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edrych</a:t>
                      </a:r>
                      <a:r>
                        <a:rPr lang="en-GB" dirty="0"/>
                        <a:t> (</a:t>
                      </a:r>
                      <a:r>
                        <a:rPr lang="en-GB" dirty="0" err="1"/>
                        <a:t>os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nad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oes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cit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ysgol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swyddogol</a:t>
                      </a:r>
                      <a:r>
                        <a:rPr lang="en-GB" dirty="0"/>
                        <a:t>).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dirty="0"/>
                        <a:t>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540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8756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B44E-DAC3-7C86-90C6-6550805FB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err="1">
                <a:latin typeface="Arial"/>
                <a:cs typeface="Arial"/>
              </a:rPr>
              <a:t>Nodi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rhwystrau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posibl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i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fynediad</a:t>
            </a:r>
            <a:r>
              <a:rPr lang="en-GB" sz="3200" dirty="0">
                <a:latin typeface="Arial"/>
                <a:cs typeface="Arial"/>
              </a:rPr>
              <a:t> (2)</a:t>
            </a:r>
            <a:br>
              <a:rPr lang="en-GB" sz="3200" b="0" i="0" u="none" strike="noStrike" dirty="0">
                <a:effectLst/>
                <a:latin typeface="Arial" panose="020B0604020202020204" pitchFamily="34" charset="0"/>
              </a:rPr>
            </a:br>
            <a:endParaRPr lang="en-GB" sz="3200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80884FBB-16A1-1C79-F909-B229AC3945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7300687"/>
              </p:ext>
            </p:extLst>
          </p:nvPr>
        </p:nvGraphicFramePr>
        <p:xfrm>
          <a:off x="1371600" y="1690688"/>
          <a:ext cx="9062357" cy="4582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140">
                  <a:extLst>
                    <a:ext uri="{9D8B030D-6E8A-4147-A177-3AD203B41FA5}">
                      <a16:colId xmlns:a16="http://schemas.microsoft.com/office/drawing/2014/main" val="184978815"/>
                    </a:ext>
                  </a:extLst>
                </a:gridCol>
                <a:gridCol w="5811217">
                  <a:extLst>
                    <a:ext uri="{9D8B030D-6E8A-4147-A177-3AD203B41FA5}">
                      <a16:colId xmlns:a16="http://schemas.microsoft.com/office/drawing/2014/main" val="1007468663"/>
                    </a:ext>
                  </a:extLst>
                </a:gridCol>
              </a:tblGrid>
              <a:tr h="342846">
                <a:tc>
                  <a:txBody>
                    <a:bodyPr/>
                    <a:lstStyle/>
                    <a:p>
                      <a:r>
                        <a:rPr lang="en-GB" dirty="0" err="1"/>
                        <a:t>Sefyllfa</a:t>
                      </a:r>
                      <a:endParaRPr lang="en-GB" dirty="0"/>
                    </a:p>
                  </a:txBody>
                  <a:tcPr>
                    <a:solidFill>
                      <a:srgbClr val="E500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Strategaethau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cynhwysol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leihau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rhwystrau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fynediad</a:t>
                      </a:r>
                      <a:endParaRPr lang="en-GB" dirty="0"/>
                    </a:p>
                  </a:txBody>
                  <a:tcPr>
                    <a:solidFill>
                      <a:srgbClr val="E500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5636063"/>
                  </a:ext>
                </a:extLst>
              </a:tr>
              <a:tr h="3942723">
                <a:tc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GB" dirty="0" err="1"/>
                        <a:t>Plentyn</a:t>
                      </a:r>
                      <a:r>
                        <a:rPr lang="en-GB" dirty="0"/>
                        <a:t> CA1 </a:t>
                      </a:r>
                      <a:r>
                        <a:rPr lang="en-GB" b="1" dirty="0" err="1"/>
                        <a:t>gyda</a:t>
                      </a:r>
                      <a:r>
                        <a:rPr lang="en-GB" b="1" dirty="0"/>
                        <a:t> </a:t>
                      </a:r>
                      <a:r>
                        <a:rPr lang="en-GB" dirty="0" err="1"/>
                        <a:t>nam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ar</a:t>
                      </a:r>
                      <a:r>
                        <a:rPr lang="en-GB" dirty="0"/>
                        <a:t> y </a:t>
                      </a:r>
                      <a:r>
                        <a:rPr lang="en-GB" dirty="0" err="1"/>
                        <a:t>golwg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paratoi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ar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gyfer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Addysg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Gorfforol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y </a:t>
                      </a:r>
                      <a:r>
                        <a:rPr lang="en-GB" dirty="0" err="1"/>
                        <a:t>dosbarth</a:t>
                      </a:r>
                      <a:r>
                        <a:rPr lang="en-GB" dirty="0"/>
                        <a:t>.</a:t>
                      </a:r>
                      <a:endParaRPr lang="en-GB" dirty="0">
                        <a:noFill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dirty="0"/>
                        <a:t>?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8540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816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C8B44E-DAC3-7C86-90C6-6550805FB8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 err="1">
                <a:latin typeface="Arial"/>
                <a:cs typeface="Arial"/>
              </a:rPr>
              <a:t>Nodi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rhwystrau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posibl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i</a:t>
            </a:r>
            <a:r>
              <a:rPr lang="en-GB" sz="3200" dirty="0">
                <a:latin typeface="Arial"/>
                <a:cs typeface="Arial"/>
              </a:rPr>
              <a:t> </a:t>
            </a:r>
            <a:r>
              <a:rPr lang="en-GB" sz="3200" dirty="0" err="1">
                <a:latin typeface="Arial"/>
                <a:cs typeface="Arial"/>
              </a:rPr>
              <a:t>fynediad</a:t>
            </a:r>
            <a:r>
              <a:rPr lang="en-GB" sz="3200" dirty="0">
                <a:latin typeface="Arial"/>
                <a:cs typeface="Arial"/>
              </a:rPr>
              <a:t> (3)</a:t>
            </a:r>
            <a:br>
              <a:rPr lang="en-GB" sz="3200" b="0" i="0" u="none" strike="noStrike" dirty="0">
                <a:effectLst/>
                <a:latin typeface="Arial" panose="020B0604020202020204" pitchFamily="34" charset="0"/>
              </a:rPr>
            </a:br>
            <a:endParaRPr lang="en-GB" sz="3200" dirty="0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62F667F7-ADE4-6458-7AAA-484C116ED0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0852276"/>
              </p:ext>
            </p:extLst>
          </p:nvPr>
        </p:nvGraphicFramePr>
        <p:xfrm>
          <a:off x="1282262" y="1697424"/>
          <a:ext cx="8857101" cy="4000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8457">
                  <a:extLst>
                    <a:ext uri="{9D8B030D-6E8A-4147-A177-3AD203B41FA5}">
                      <a16:colId xmlns:a16="http://schemas.microsoft.com/office/drawing/2014/main" val="2784912112"/>
                    </a:ext>
                  </a:extLst>
                </a:gridCol>
                <a:gridCol w="4388644">
                  <a:extLst>
                    <a:ext uri="{9D8B030D-6E8A-4147-A177-3AD203B41FA5}">
                      <a16:colId xmlns:a16="http://schemas.microsoft.com/office/drawing/2014/main" val="510801584"/>
                    </a:ext>
                  </a:extLst>
                </a:gridCol>
              </a:tblGrid>
              <a:tr h="419100">
                <a:tc>
                  <a:txBody>
                    <a:bodyPr/>
                    <a:lstStyle/>
                    <a:p>
                      <a:r>
                        <a:rPr lang="en-GB" sz="2100" dirty="0" err="1"/>
                        <a:t>Proffil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byr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plentyn</a:t>
                      </a:r>
                      <a:r>
                        <a:rPr lang="en-GB" sz="2100" dirty="0"/>
                        <a:t> / person </a:t>
                      </a:r>
                      <a:r>
                        <a:rPr lang="en-GB" sz="2100" dirty="0" err="1"/>
                        <a:t>ifanc</a:t>
                      </a:r>
                      <a:r>
                        <a:rPr lang="en-GB" sz="2100" dirty="0"/>
                        <a:t> </a:t>
                      </a:r>
                    </a:p>
                  </a:txBody>
                  <a:tcPr marT="50292" marB="50292">
                    <a:solidFill>
                      <a:srgbClr val="E500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100" dirty="0" err="1"/>
                        <a:t>Sefyllfa</a:t>
                      </a:r>
                      <a:r>
                        <a:rPr lang="en-GB" sz="2100" dirty="0"/>
                        <a:t> </a:t>
                      </a:r>
                    </a:p>
                  </a:txBody>
                  <a:tcPr marT="50292" marB="50292">
                    <a:solidFill>
                      <a:srgbClr val="E500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872773"/>
                  </a:ext>
                </a:extLst>
              </a:tr>
              <a:tr h="1056132">
                <a:tc>
                  <a:txBody>
                    <a:bodyPr/>
                    <a:lstStyle/>
                    <a:p>
                      <a:r>
                        <a:rPr lang="en-GB" sz="2100" dirty="0" err="1"/>
                        <a:t>Ychwanegwch</a:t>
                      </a:r>
                      <a:r>
                        <a:rPr lang="en-GB" sz="2100" dirty="0"/>
                        <a:t> </a:t>
                      </a:r>
                      <a:r>
                        <a:rPr lang="en-GB" sz="2100" dirty="0" err="1"/>
                        <a:t>yma</a:t>
                      </a:r>
                      <a:r>
                        <a:rPr lang="en-GB" sz="2100" dirty="0"/>
                        <a:t> </a:t>
                      </a:r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100" dirty="0"/>
                        <a:t>?</a:t>
                      </a:r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59081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8964172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4476235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158120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287306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830699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endParaRPr lang="en-GB" sz="210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2100" dirty="0"/>
                    </a:p>
                  </a:txBody>
                  <a:tcPr marT="50292" marB="50292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3434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958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EEB5BB77-8864-CE48-B4A0-09E373C8FD63}" vid="{5DBD3EE2-C97D-0043-A71C-F1402DF63A15}"/>
    </a:ext>
  </a:extLst>
</a:theme>
</file>

<file path=ppt/theme/theme2.xml><?xml version="1.0" encoding="utf-8"?>
<a:theme xmlns:a="http://schemas.openxmlformats.org/drawingml/2006/main" name="Image Master No lo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1F86D75237844CA4C49FA23BF2B913" ma:contentTypeVersion="18" ma:contentTypeDescription="Create a new document." ma:contentTypeScope="" ma:versionID="33bad68cd5aeab28cde5e4a126aedfe6">
  <xsd:schema xmlns:xsd="http://www.w3.org/2001/XMLSchema" xmlns:xs="http://www.w3.org/2001/XMLSchema" xmlns:p="http://schemas.microsoft.com/office/2006/metadata/properties" xmlns:ns2="1f036f6a-d838-46b0-a927-7b6573ba0a66" xmlns:ns3="1aac3a66-020c-4d2c-922c-84188483fa28" targetNamespace="http://schemas.microsoft.com/office/2006/metadata/properties" ma:root="true" ma:fieldsID="75a6f948bec88b4e366ce30c5244179d" ns2:_="" ns3:_="">
    <xsd:import namespace="1f036f6a-d838-46b0-a927-7b6573ba0a66"/>
    <xsd:import namespace="1aac3a66-020c-4d2c-922c-84188483fa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Reviewed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036f6a-d838-46b0-a927-7b6573ba0a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d111f871-a67d-48ae-9ce3-a2c6c977fa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Reviewed" ma:index="23" nillable="true" ma:displayName="Reviewed" ma:format="Dropdown" ma:internalName="Reviewed">
      <xsd:simpleType>
        <xsd:restriction base="dms:Text">
          <xsd:maxLength value="255"/>
        </xsd:restriction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c3a66-020c-4d2c-922c-84188483fa2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869462e-6ebd-4057-85cf-2a35c839ad98}" ma:internalName="TaxCatchAll" ma:showField="CatchAllData" ma:web="1aac3a66-020c-4d2c-922c-84188483fa2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aac3a66-020c-4d2c-922c-84188483fa28" xsi:nil="true"/>
    <lcf76f155ced4ddcb4097134ff3c332f xmlns="1f036f6a-d838-46b0-a927-7b6573ba0a66">
      <Terms xmlns="http://schemas.microsoft.com/office/infopath/2007/PartnerControls"/>
    </lcf76f155ced4ddcb4097134ff3c332f>
    <Reviewed xmlns="1f036f6a-d838-46b0-a927-7b6573ba0a6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25CAB47-7983-4B03-A16F-E555F21023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036f6a-d838-46b0-a927-7b6573ba0a66"/>
    <ds:schemaRef ds:uri="1aac3a66-020c-4d2c-922c-84188483fa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410E9FE-FD13-449F-8129-CE2405B4AC8F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1aac3a66-020c-4d2c-922c-84188483fa28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1f036f6a-d838-46b0-a927-7b6573ba0a66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EDC4D8A-2310-43D8-AE3A-5FDAF2E3B5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571</TotalTime>
  <Words>7278</Words>
  <Application>Microsoft Office PowerPoint</Application>
  <PresentationFormat>Widescreen</PresentationFormat>
  <Paragraphs>426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Calibri Light</vt:lpstr>
      <vt:lpstr>Ingra</vt:lpstr>
      <vt:lpstr>Noto Sans</vt:lpstr>
      <vt:lpstr>Symbol</vt:lpstr>
      <vt:lpstr>Symbol,Sans-Serif</vt:lpstr>
      <vt:lpstr>Times New Roman</vt:lpstr>
      <vt:lpstr>Office Theme</vt:lpstr>
      <vt:lpstr>Image Master No logo</vt:lpstr>
      <vt:lpstr>Fframwaith Cwricwlwm ar gyfer Plant a Phobl Ifanc â Nam ar y Golwg (CFVI): Adnodd Hyfforddiant Craidd 7    Maes 6 Cymhwyso : Sgiliau Byw yn Annibynnol (ILS) </vt:lpstr>
      <vt:lpstr>Partneriaid y Prosiect</vt:lpstr>
      <vt:lpstr>Fframwaith Cwricwlwm ar gyfer Plant a Phobl Ifanc â Nam ar y Golwg (2022, t.15) </vt:lpstr>
      <vt:lpstr>Amcanion Hyfforddi (1)</vt:lpstr>
      <vt:lpstr>Amcanion Hyfforddi (2)</vt:lpstr>
      <vt:lpstr>Am y maes hwn: Cymhwyso: Sgiliau Byw yn Annibynnol (ILS)</vt:lpstr>
      <vt:lpstr>Nodi rhwystrau posibl i fynediad (1) </vt:lpstr>
      <vt:lpstr>Nodi rhwystrau posibl i fynediad (2) </vt:lpstr>
      <vt:lpstr>Nodi rhwystrau posibl i fynediad (3) </vt:lpstr>
      <vt:lpstr>Pam mae ffocws ar y maes hwn yn bwysig (1)</vt:lpstr>
      <vt:lpstr>Pam mae ffocws ar y maes hwn yn bwysig (2)</vt:lpstr>
      <vt:lpstr>Pam mae ffocws ar y maes hwn yn bwysig (3)</vt:lpstr>
      <vt:lpstr>Pam mae ffocws ar y maes hwn yn bwysig (4)</vt:lpstr>
      <vt:lpstr>Enghreifftiau o ddulliau ymyrraeth wedi'i thargedu ar gyfer Maes 6 wedi'u rhestru yn y CFVI (1)</vt:lpstr>
      <vt:lpstr>Enghreifftiau o ddulliau ymyrraeth wedi'i thargedu ar gyfer Maes 6 wedi'u rhestru yn y CFVI (2)</vt:lpstr>
      <vt:lpstr>Enghreifftiau o ddulliau ymyrraeth wedi'i thargedu ar gyfer Maes 6 wedi'u rhestru yn y CFVI (3)</vt:lpstr>
      <vt:lpstr>Pam mae ffocws ar y maes hwn yn bwysig i (enw'r plentyn/person ifanc); pa ymyriadau sydd ar waith?</vt:lpstr>
      <vt:lpstr>Crynhoi</vt:lpstr>
      <vt:lpstr>Pa adnoddau sydd ar gael</vt:lpstr>
      <vt:lpstr>Cyfeiriadau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Di Chiara</dc:creator>
  <cp:lastModifiedBy>Juliette Taylor</cp:lastModifiedBy>
  <cp:revision>226</cp:revision>
  <cp:lastPrinted>2023-08-03T09:34:34Z</cp:lastPrinted>
  <dcterms:created xsi:type="dcterms:W3CDTF">2022-11-17T11:49:18Z</dcterms:created>
  <dcterms:modified xsi:type="dcterms:W3CDTF">2023-12-04T09:15:22Z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0x010100521F86D75237844CA4C49FA23BF2B913</vt:lpwstr>
  </property>
  <property fmtid="{D5CDD505-2E9C-101B-9397-08002B2CF9AE}" pid="3" name="MediaServiceImageTags">
    <vt:lpwstr/>
  </property>
</Properties>
</file>