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8" r:id="rId5"/>
  </p:sldMasterIdLst>
  <p:notesMasterIdLst>
    <p:notesMasterId r:id="rId27"/>
  </p:notesMasterIdLst>
  <p:sldIdLst>
    <p:sldId id="291" r:id="rId6"/>
    <p:sldId id="274" r:id="rId7"/>
    <p:sldId id="262" r:id="rId8"/>
    <p:sldId id="257" r:id="rId9"/>
    <p:sldId id="269" r:id="rId10"/>
    <p:sldId id="303" r:id="rId11"/>
    <p:sldId id="295" r:id="rId12"/>
    <p:sldId id="309" r:id="rId13"/>
    <p:sldId id="304" r:id="rId14"/>
    <p:sldId id="308" r:id="rId15"/>
    <p:sldId id="299" r:id="rId16"/>
    <p:sldId id="305" r:id="rId17"/>
    <p:sldId id="307" r:id="rId18"/>
    <p:sldId id="306" r:id="rId19"/>
    <p:sldId id="285" r:id="rId20"/>
    <p:sldId id="300" r:id="rId21"/>
    <p:sldId id="301" r:id="rId22"/>
    <p:sldId id="289" r:id="rId23"/>
    <p:sldId id="288" r:id="rId24"/>
    <p:sldId id="283" r:id="rId25"/>
    <p:sldId id="26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F27E99-A28F-CC4D-96DE-E9684AC82502}" name="Linda James" initials="LJ" userId="S::Linda.James@rnib.org.uk::80218d6f-7c44-4d8e-b95c-06dddfb71ab5" providerId="AD"/>
  <p188:author id="{260D9CA8-3F88-443D-7FC0-34F2B9CE6D64}" name="Mike" initials="M" userId="S::mike@mtmclinden.onmicrosoft.com::bfcf84d1-8f6d-47b2-8e25-8854b42db9c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Keil" initials="SK" lastIdx="17" clrIdx="0"/>
  <p:cmAuthor id="2" name="Rory Cobb" initials="RC" lastIdx="5" clrIdx="1"/>
  <p:cmAuthor id="3" name="Linda James" initials="LJ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0000"/>
    <a:srgbClr val="0098B9"/>
    <a:srgbClr val="E50071"/>
    <a:srgbClr val="EDADBF"/>
    <a:srgbClr val="E02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48" autoAdjust="0"/>
    <p:restoredTop sz="27856" autoAdjust="0"/>
  </p:normalViewPr>
  <p:slideViewPr>
    <p:cSldViewPr snapToGrid="0">
      <p:cViewPr varScale="1">
        <p:scale>
          <a:sx n="31" d="100"/>
          <a:sy n="31" d="100"/>
        </p:scale>
        <p:origin x="319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8C46F-9DC0-4BFA-B9A2-7EB6535BD32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31439-7C6A-4E4D-B290-0D604FA9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5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idedogs.org.uk/-/media/project/guidedogs/guidedogsdotorg/files/services-we-provide/mobility-training/summaryofthequalitystandardsforthedeliveryofhabilitationtrainingtochildrenandyoungpeoplewithvisionim.pdf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Cyflwyniadau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fel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bo'n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briodol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i'r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sesiwn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cyflwyniad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hwn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un o 12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adnodd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ymwneud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â’r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CFVI ac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canolbwyntio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Faes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5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Cymhwyso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–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Cyfeiriadedd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Symudedd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(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CaS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fframwaith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 </a:t>
            </a: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 </a:t>
            </a:r>
            <a:endParaRPr lang="en-GB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400" dirty="0">
              <a:latin typeface="Arial"/>
              <a:ea typeface="Arial"/>
              <a:cs typeface="Arial"/>
              <a:sym typeface="Arial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021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trafodaeth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hoffech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ganolbwyntio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fewnbwn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alluogi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ymarferyddion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arbenigol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allai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gysylltiedig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chefnogi’r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mewnbwn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Syniadau</a:t>
            </a:r>
            <a:r>
              <a:rPr lang="en-GB" sz="12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pellach</a:t>
            </a:r>
            <a:endParaRPr lang="en-GB" sz="1200" b="1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blynyddoedd</a:t>
            </a:r>
            <a:r>
              <a:rPr lang="en-GB" sz="12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cynnar</a:t>
            </a:r>
            <a:r>
              <a:rPr lang="en-GB" sz="12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deall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ble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eistedd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carped.  								            				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Beth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ddweud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00150" indent="-285750">
              <a:buFont typeface="Arial" panose="020B0604020202020204" pitchFamily="34" charset="0"/>
              <a:buChar char="•"/>
            </a:pP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ble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gweddill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dosbarth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eistedd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200150" indent="-285750">
              <a:buFont typeface="Arial" panose="020B0604020202020204" pitchFamily="34" charset="0"/>
              <a:buChar char="•"/>
            </a:pP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gyfeiriad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ddylai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wynebu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200150" indent="-285750">
              <a:buFont typeface="Arial" panose="020B0604020202020204" pitchFamily="34" charset="0"/>
              <a:buChar char="•"/>
            </a:pP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disgwyliadau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eistedd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200150" indent="-285750">
              <a:buFont typeface="Arial" panose="020B0604020202020204" pitchFamily="34" charset="0"/>
              <a:buChar char="•"/>
            </a:pP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yw’r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rheswm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neu’r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cymhelliant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dros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eistedd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glywed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gweld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athro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sgrin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ystod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1200150" indent="-285750">
              <a:buFont typeface="Arial" panose="020B0604020202020204" pitchFamily="34" charset="0"/>
              <a:buChar char="•"/>
            </a:pP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ble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mae’r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gofod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perthynas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ag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ardaloedd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perthnasol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gofod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bwrdd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hambwrdd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tywod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pegiau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cotiau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drws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200150" indent="-285750">
              <a:buFont typeface="Arial" panose="020B0604020202020204" pitchFamily="34" charset="0"/>
              <a:buChar char="•"/>
            </a:pPr>
            <a:endParaRPr lang="en-GB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GB" sz="12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Senario</a:t>
            </a:r>
            <a:r>
              <a:rPr lang="en-GB" sz="1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</a:t>
            </a:r>
            <a:r>
              <a:rPr lang="en-GB" sz="1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allan</a:t>
            </a:r>
            <a:r>
              <a:rPr lang="en-GB" sz="1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i’r</a:t>
            </a:r>
            <a:r>
              <a:rPr lang="en-GB" sz="1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ysgol</a:t>
            </a:r>
            <a:r>
              <a:rPr lang="en-GB" sz="1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cwrdd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å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ffrindiau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caffi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bwyty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lleol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Beth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ddweud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phobl</a:t>
            </a:r>
            <a:r>
              <a:rPr lang="en-GB" sz="1200" baseline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ddod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drws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drwy’r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fynedfa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mae’r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byrddau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wedi’u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gosod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allai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llawr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rhwystrau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bagiau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llaw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ddod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ffrindiau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pan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ydyn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yng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ngolwg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drws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Ble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nhw’n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eistedd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perthynas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â'r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cownter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Gweld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fwydlen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</a:t>
            </a:r>
            <a:r>
              <a:rPr lang="en-GB" sz="1200" baseline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/man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talu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ystafell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ymolchi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Rheoli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drysau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gadael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agor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coridor</a:t>
            </a:r>
            <a:endParaRPr lang="en-GB" sz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buFont typeface="Symbol" panose="05050102010706020507" pitchFamily="18" charset="2"/>
              <a:buNone/>
            </a:pPr>
            <a:r>
              <a:rPr lang="en-GB" sz="1200" b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Siaradwr</a:t>
            </a:r>
            <a:endParaRPr lang="en-GB" sz="1200" b="1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buFont typeface="Symbol" panose="05050102010706020507" pitchFamily="18" charset="2"/>
              <a:buNone/>
            </a:pP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trafodaeth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canolbwyntiwch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ddealltwriaeth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pam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iddo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eistedd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croesi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goesau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wynebu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ffordd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benodol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ogystal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ag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ymarferoldeb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man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cywir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Font typeface="Symbol" panose="05050102010706020507" pitchFamily="18" charset="2"/>
              <a:buNone/>
            </a:pPr>
            <a:endParaRPr lang="en-GB" sz="1200" i="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buFont typeface="Symbol" panose="05050102010706020507" pitchFamily="18" charset="2"/>
              <a:buNone/>
            </a:pP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Eglurwch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symud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ddiogel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ystod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eang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synhwyraidd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ddatblygir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fabandod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canfod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mat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rwber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draed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carped),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ogystal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â’r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elwir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llusgo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llaw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thechnegau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amddiffyn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corff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. Mae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datrys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problemau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hanfodol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symud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ddiogel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Font typeface="Symbol" panose="05050102010706020507" pitchFamily="18" charset="2"/>
              <a:buNone/>
            </a:pPr>
            <a:endParaRPr lang="en-GB" sz="1200" i="1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buFont typeface="Symbol" panose="05050102010706020507" pitchFamily="18" charset="2"/>
              <a:buNone/>
            </a:pPr>
            <a:r>
              <a:rPr lang="en-GB" sz="12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GB" sz="12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Senario</a:t>
            </a:r>
            <a:r>
              <a:rPr lang="en-GB" sz="12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cadair</a:t>
            </a:r>
            <a:r>
              <a:rPr lang="en-GB" sz="12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olwyn</a:t>
            </a:r>
            <a:r>
              <a:rPr lang="en-GB" sz="12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GB" sz="1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symud</a:t>
            </a:r>
            <a:r>
              <a:rPr lang="en-GB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un </a:t>
            </a:r>
            <a:r>
              <a:rPr lang="en-GB" sz="1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ystafell</a:t>
            </a:r>
            <a:r>
              <a:rPr lang="en-GB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ddosbarth</a:t>
            </a:r>
            <a:r>
              <a:rPr lang="en-GB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ardal</a:t>
            </a:r>
            <a:r>
              <a:rPr lang="en-GB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o'r</a:t>
            </a:r>
            <a:r>
              <a:rPr lang="en-GB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ysgol</a:t>
            </a:r>
            <a:r>
              <a:rPr lang="en-GB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GB" sz="1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arall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lvl="0" indent="0">
              <a:buFont typeface="Symbol" panose="05050102010706020507" pitchFamily="18" charset="2"/>
              <a:buNone/>
            </a:pPr>
            <a:b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Beth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ddweud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Oes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arnaf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cymorth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oedolyn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allaf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symud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dosbarth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nesaf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annibynnol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ystafell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ddosbarth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nesaf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Ydw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gwybod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ffordd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Oes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rhif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ystafell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gyfeiriad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waliau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drws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dirnodau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fyddaf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ffordd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Oes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ddefnyddio'r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lifft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lifft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agosaf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Pa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fotwm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wasgu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fyddaf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eistedd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Ydw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aros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nghadair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olwyn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trosglwyddo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eistedd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cadair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arnaf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cefnogaeth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adnoddau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Oes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gasglu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unrhyw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gwmpas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dosbarth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Ydw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gwybod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pethau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allaf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symud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hawdd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gwmpas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dosbarth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h.y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ydi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unrhyw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lwybr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coridor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glir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)?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allaf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symud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gwmpas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dodrefn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seddi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Font typeface="Symbol" panose="05050102010706020507" pitchFamily="18" charset="2"/>
              <a:buNone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Gellir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defnyddio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wedyn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defnyddwyr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cadair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olwyn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profiad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wahanol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Pa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hyfforddiant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strategaethau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hangen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efallai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Gallai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trafodaeth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gyffredinol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ynghylch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plant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phobl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defnyddio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cadair</a:t>
            </a:r>
            <a:r>
              <a:rPr lang="en-GB" sz="1200" baseline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olwyn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ciwiau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llafar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gyffwrdd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bwysleisio'r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ddefnyddio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technegau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llusgo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efallai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ochr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ochr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ag AMSER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ryngweithio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â'u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hamgylchedd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Gallai'r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drafodaeth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ganolbwyntio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hefyd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cefnogi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dealltwriaeth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amgylchedd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a'r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llwybrau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trwyddo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ogystal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rhagweld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cyfresu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cyfranogiad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gallu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Font typeface="Symbol" panose="05050102010706020507" pitchFamily="18" charset="2"/>
              <a:buNone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43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21285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haddasu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95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Gofynnwch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cwestiwn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Gallant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ymateb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cynulleidfa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gosod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grwpiau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trafod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gyfnod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cyfyngedig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bostio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nodiadau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post-it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ymatebion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Gwnewch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rhesymau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bwysig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bob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pherson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berthnasol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plant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bobl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hynny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82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/>
                <a:cs typeface="Arial"/>
              </a:rPr>
              <a:t>Nodiadau'r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Siaradwr</a:t>
            </a:r>
            <a:endParaRPr lang="en-GB" b="1" dirty="0">
              <a:latin typeface="Arial"/>
              <a:cs typeface="Arial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/>
                <a:cs typeface="Arial"/>
              </a:rPr>
              <a:t>Siaradwch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drwy'r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pwyntiau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bwled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gyda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chyfeiriadau</a:t>
            </a:r>
            <a:r>
              <a:rPr lang="en-GB" dirty="0">
                <a:latin typeface="Arial"/>
                <a:cs typeface="Arial"/>
              </a:rPr>
              <a:t> a </a:t>
            </a:r>
            <a:r>
              <a:rPr lang="en-GB" dirty="0" err="1">
                <a:latin typeface="Arial"/>
                <a:cs typeface="Arial"/>
              </a:rPr>
              <a:t>dangoswch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gydag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enghreifftiau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yw'n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bosibl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sut</a:t>
            </a:r>
            <a:r>
              <a:rPr lang="en-GB" dirty="0">
                <a:latin typeface="Arial"/>
                <a:cs typeface="Arial"/>
              </a:rPr>
              <a:t> gall plant/</a:t>
            </a:r>
            <a:r>
              <a:rPr lang="en-GB" dirty="0" err="1">
                <a:latin typeface="Arial"/>
                <a:cs typeface="Arial"/>
              </a:rPr>
              <a:t>pobl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ifanc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ddysgu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sgiliau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cyfeiriadedd</a:t>
            </a:r>
            <a:r>
              <a:rPr lang="en-GB" dirty="0">
                <a:latin typeface="Arial"/>
                <a:cs typeface="Arial"/>
              </a:rPr>
              <a:t> a </a:t>
            </a:r>
            <a:r>
              <a:rPr lang="en-GB" dirty="0" err="1">
                <a:latin typeface="Arial"/>
                <a:cs typeface="Arial"/>
              </a:rPr>
              <a:t>symudedd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ddigwyddiadol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drwy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olwg</a:t>
            </a:r>
            <a:r>
              <a:rPr lang="en-GB" dirty="0">
                <a:latin typeface="Arial"/>
                <a:cs typeface="Arial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/>
                <a:cs typeface="Arial"/>
              </a:rPr>
              <a:t>Eglurwch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bydd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gwaith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CaS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dechrau</a:t>
            </a:r>
            <a:r>
              <a:rPr lang="en-GB" dirty="0">
                <a:latin typeface="Arial"/>
                <a:cs typeface="Arial"/>
              </a:rPr>
              <a:t> pan </a:t>
            </a:r>
            <a:r>
              <a:rPr lang="en-GB" dirty="0" err="1">
                <a:latin typeface="Arial"/>
                <a:cs typeface="Arial"/>
              </a:rPr>
              <a:t>fydd</a:t>
            </a:r>
            <a:r>
              <a:rPr lang="en-GB" dirty="0">
                <a:latin typeface="Arial"/>
                <a:cs typeface="Arial"/>
              </a:rPr>
              <a:t> plant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fabanod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err="1">
                <a:latin typeface="Arial"/>
                <a:cs typeface="Arial"/>
              </a:rPr>
              <a:t>codi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plentyn</a:t>
            </a:r>
            <a:r>
              <a:rPr lang="en-GB" dirty="0">
                <a:latin typeface="Arial"/>
                <a:cs typeface="Arial"/>
              </a:rPr>
              <a:t> a </a:t>
            </a:r>
            <a:r>
              <a:rPr lang="en-GB" dirty="0" err="1">
                <a:latin typeface="Arial"/>
                <a:cs typeface="Arial"/>
              </a:rPr>
              <a:t>symud</a:t>
            </a:r>
            <a:r>
              <a:rPr lang="en-GB" dirty="0">
                <a:latin typeface="Arial"/>
                <a:cs typeface="Arial"/>
              </a:rPr>
              <a:t> a </a:t>
            </a:r>
            <a:r>
              <a:rPr lang="en-GB" dirty="0" err="1">
                <a:latin typeface="Arial"/>
                <a:cs typeface="Arial"/>
              </a:rPr>
              <a:t>rhoi'r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cymhelliant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iddo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wneud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hynny</a:t>
            </a:r>
            <a:r>
              <a:rPr lang="en-GB" dirty="0">
                <a:latin typeface="Arial"/>
                <a:cs typeface="Arial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/>
                <a:cs typeface="Arial"/>
              </a:rPr>
              <a:t>Gwahoddwch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gynulleidfa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ddarparu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rhai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enghreifftiau</a:t>
            </a:r>
            <a:r>
              <a:rPr lang="en-GB" dirty="0">
                <a:latin typeface="Arial"/>
                <a:cs typeface="Arial"/>
              </a:rPr>
              <a:t> o </a:t>
            </a:r>
            <a:r>
              <a:rPr lang="en-GB" dirty="0" err="1">
                <a:latin typeface="Arial"/>
                <a:cs typeface="Arial"/>
              </a:rPr>
              <a:t>sgiliau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cyfeiriadedd</a:t>
            </a:r>
            <a:r>
              <a:rPr lang="en-GB" dirty="0">
                <a:latin typeface="Arial"/>
                <a:cs typeface="Arial"/>
              </a:rPr>
              <a:t> a </a:t>
            </a:r>
            <a:r>
              <a:rPr lang="en-GB" dirty="0" err="1">
                <a:latin typeface="Arial"/>
                <a:cs typeface="Arial"/>
              </a:rPr>
              <a:t>symudedd</a:t>
            </a:r>
            <a:r>
              <a:rPr lang="en-GB" dirty="0">
                <a:latin typeface="Arial"/>
                <a:cs typeface="Arial"/>
              </a:rPr>
              <a:t> y gall plant/</a:t>
            </a:r>
            <a:r>
              <a:rPr lang="en-GB" dirty="0" err="1">
                <a:latin typeface="Arial"/>
                <a:cs typeface="Arial"/>
              </a:rPr>
              <a:t>pobl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ifanc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dysgu’n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ddigwyddiadol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drwy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wylio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eraill</a:t>
            </a:r>
            <a:r>
              <a:rPr lang="en-GB" dirty="0">
                <a:latin typeface="Arial"/>
                <a:cs typeface="Arial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/>
                <a:cs typeface="Arial"/>
              </a:rPr>
              <a:t>Eglurwch</a:t>
            </a:r>
            <a:r>
              <a:rPr lang="en-GB" dirty="0">
                <a:latin typeface="Arial"/>
                <a:cs typeface="Arial"/>
              </a:rPr>
              <a:t> bod </a:t>
            </a:r>
            <a:r>
              <a:rPr lang="en-GB" dirty="0" err="1">
                <a:latin typeface="Arial"/>
                <a:cs typeface="Arial"/>
              </a:rPr>
              <a:t>symudedd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symud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rhwng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unrhyw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bwynt</a:t>
            </a:r>
            <a:r>
              <a:rPr lang="en-GB" dirty="0">
                <a:latin typeface="Arial"/>
                <a:cs typeface="Arial"/>
              </a:rPr>
              <a:t> ac y gall </a:t>
            </a:r>
            <a:r>
              <a:rPr lang="en-GB" dirty="0" err="1">
                <a:latin typeface="Arial"/>
                <a:cs typeface="Arial"/>
              </a:rPr>
              <a:t>pellteroedd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amrywio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e.e</a:t>
            </a:r>
            <a:r>
              <a:rPr lang="en-GB" dirty="0">
                <a:latin typeface="Arial"/>
                <a:cs typeface="Arial"/>
              </a:rPr>
              <a:t>. peg </a:t>
            </a:r>
            <a:r>
              <a:rPr lang="en-GB" dirty="0" err="1">
                <a:latin typeface="Arial"/>
                <a:cs typeface="Arial"/>
              </a:rPr>
              <a:t>ystafell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gotiau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ddrws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ystafell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ddosbarth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o'r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cartref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i'r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ysgol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o'r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cartref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i'r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sinema</a:t>
            </a:r>
            <a:r>
              <a:rPr lang="en-GB" dirty="0">
                <a:latin typeface="Arial"/>
                <a:cs typeface="Arial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err="1">
                <a:latin typeface="Arial"/>
                <a:cs typeface="Arial"/>
              </a:rPr>
              <a:t>Gweithgareddau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dewisol</a:t>
            </a:r>
            <a:endParaRPr lang="en-GB" b="1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/>
                <a:cs typeface="Arial"/>
              </a:rPr>
              <a:t>Efallai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byddwch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eisiau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ymgorffori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rhai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gweithgareddau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ymarferol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ar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pwynt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hwn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dynnu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sylw</a:t>
            </a:r>
            <a:r>
              <a:rPr lang="en-GB" dirty="0">
                <a:latin typeface="Arial"/>
                <a:cs typeface="Arial"/>
              </a:rPr>
              <a:t> at y </a:t>
            </a:r>
            <a:r>
              <a:rPr lang="en-GB" dirty="0" err="1">
                <a:latin typeface="Arial"/>
                <a:cs typeface="Arial"/>
              </a:rPr>
              <a:t>pwyntiau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e.e</a:t>
            </a:r>
            <a:r>
              <a:rPr lang="en-GB" dirty="0">
                <a:latin typeface="Arial"/>
                <a:cs typeface="Arial"/>
              </a:rPr>
              <a:t>. </a:t>
            </a:r>
            <a:r>
              <a:rPr lang="en-GB" dirty="0" err="1">
                <a:latin typeface="Arial"/>
                <a:cs typeface="Arial"/>
              </a:rPr>
              <a:t>arddangosfa</a:t>
            </a:r>
            <a:r>
              <a:rPr lang="en-GB" dirty="0">
                <a:latin typeface="Arial"/>
                <a:cs typeface="Arial"/>
              </a:rPr>
              <a:t> o </a:t>
            </a:r>
            <a:r>
              <a:rPr lang="en-GB" dirty="0" err="1">
                <a:latin typeface="Arial"/>
                <a:cs typeface="Arial"/>
              </a:rPr>
              <a:t>ffyn</a:t>
            </a:r>
            <a:r>
              <a:rPr lang="en-GB" dirty="0">
                <a:latin typeface="Arial"/>
                <a:cs typeface="Arial"/>
              </a:rPr>
              <a:t> symbol </a:t>
            </a:r>
            <a:r>
              <a:rPr lang="en-GB" dirty="0" err="1">
                <a:latin typeface="Arial"/>
                <a:cs typeface="Arial"/>
              </a:rPr>
              <a:t>neu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ddefnyddio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ffon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hir</a:t>
            </a:r>
            <a:r>
              <a:rPr lang="en-GB" dirty="0">
                <a:latin typeface="Arial"/>
                <a:cs typeface="Arial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dilyn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gweithgareddau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gallwch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wahodd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aelodau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rannu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profiadau</a:t>
            </a:r>
            <a:r>
              <a:rPr lang="en-GB" dirty="0">
                <a:latin typeface="Arial"/>
                <a:cs typeface="Arial"/>
              </a:rPr>
              <a:t> o </a:t>
            </a:r>
            <a:r>
              <a:rPr lang="en-GB" dirty="0" err="1">
                <a:latin typeface="Arial"/>
                <a:cs typeface="Arial"/>
              </a:rPr>
              <a:t>sut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gwnaethant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gyflawni'r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dasg</a:t>
            </a:r>
            <a:r>
              <a:rPr lang="en-GB" dirty="0">
                <a:latin typeface="Arial"/>
                <a:cs typeface="Arial"/>
              </a:rPr>
              <a:t> a </a:t>
            </a:r>
            <a:r>
              <a:rPr lang="en-GB" dirty="0" err="1">
                <a:latin typeface="Arial"/>
                <a:cs typeface="Arial"/>
              </a:rPr>
              <a:t>beth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fyddai'n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gwneud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pob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tasg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haws </a:t>
            </a:r>
            <a:r>
              <a:rPr lang="en-GB" dirty="0" err="1">
                <a:latin typeface="Arial"/>
                <a:cs typeface="Arial"/>
              </a:rPr>
              <a:t>ymdopi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â</a:t>
            </a:r>
            <a:r>
              <a:rPr lang="en-GB" dirty="0">
                <a:latin typeface="Arial"/>
                <a:cs typeface="Arial"/>
              </a:rPr>
              <a:t> hi </a:t>
            </a:r>
            <a:r>
              <a:rPr lang="en-GB" dirty="0" err="1">
                <a:latin typeface="Arial"/>
                <a:cs typeface="Arial"/>
              </a:rPr>
              <a:t>pe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baent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dysgu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sut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i'w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gwneud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gyda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golwg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gwan</a:t>
            </a:r>
            <a:r>
              <a:rPr lang="en-GB" dirty="0">
                <a:latin typeface="Arial"/>
                <a:cs typeface="Arial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/>
                <a:cs typeface="Arial"/>
              </a:rPr>
              <a:t>Gallwch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hefyd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ofyn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aelodau’r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gynulleidfa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sy’n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gwisgo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sbectol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lensys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cyffwrdd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siarad</a:t>
            </a:r>
            <a:r>
              <a:rPr lang="en-GB" dirty="0">
                <a:latin typeface="Arial"/>
                <a:cs typeface="Arial"/>
              </a:rPr>
              <a:t> am </a:t>
            </a:r>
            <a:r>
              <a:rPr lang="en-GB" dirty="0" err="1">
                <a:latin typeface="Arial"/>
                <a:cs typeface="Arial"/>
              </a:rPr>
              <a:t>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cyfeiriadedd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a’u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symudedd</a:t>
            </a:r>
            <a:r>
              <a:rPr lang="en-GB" dirty="0">
                <a:latin typeface="Arial"/>
                <a:cs typeface="Arial"/>
              </a:rPr>
              <a:t> pan </a:t>
            </a:r>
            <a:r>
              <a:rPr lang="en-GB" dirty="0" err="1">
                <a:latin typeface="Arial"/>
                <a:cs typeface="Arial"/>
              </a:rPr>
              <a:t>nad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ydynt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gwisgo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e.e</a:t>
            </a:r>
            <a:r>
              <a:rPr lang="en-GB" dirty="0">
                <a:latin typeface="Arial"/>
                <a:cs typeface="Arial"/>
              </a:rPr>
              <a:t>. </a:t>
            </a:r>
            <a:r>
              <a:rPr lang="en-GB" dirty="0" err="1">
                <a:latin typeface="Arial"/>
                <a:cs typeface="Arial"/>
              </a:rPr>
              <a:t>sut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maen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nhw'n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gwneud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iawn</a:t>
            </a:r>
            <a:r>
              <a:rPr lang="en-GB" dirty="0">
                <a:latin typeface="Arial"/>
                <a:cs typeface="Arial"/>
              </a:rPr>
              <a:t> am </a:t>
            </a:r>
            <a:r>
              <a:rPr lang="en-GB" dirty="0" err="1">
                <a:latin typeface="Arial"/>
                <a:cs typeface="Arial"/>
              </a:rPr>
              <a:t>lai</a:t>
            </a:r>
            <a:r>
              <a:rPr lang="en-GB" dirty="0">
                <a:latin typeface="Arial"/>
                <a:cs typeface="Arial"/>
              </a:rPr>
              <a:t> o </a:t>
            </a:r>
            <a:r>
              <a:rPr lang="en-GB" dirty="0" err="1">
                <a:latin typeface="Arial"/>
                <a:cs typeface="Arial"/>
              </a:rPr>
              <a:t>olwg</a:t>
            </a:r>
            <a:r>
              <a:rPr lang="en-GB" dirty="0">
                <a:latin typeface="Arial"/>
                <a:cs typeface="Arial"/>
              </a:rPr>
              <a:t> pan </a:t>
            </a:r>
            <a:r>
              <a:rPr lang="en-GB" dirty="0" err="1">
                <a:latin typeface="Arial"/>
                <a:cs typeface="Arial"/>
              </a:rPr>
              <a:t>fyddant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symud</a:t>
            </a:r>
            <a:r>
              <a:rPr lang="en-GB" dirty="0">
                <a:latin typeface="Arial"/>
                <a:cs typeface="Arial"/>
              </a:rPr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latin typeface="Arial"/>
              <a:cs typeface="Arial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238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284663"/>
          </a:xfrm>
        </p:spPr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trafodaethau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sail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fewnbwn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byddai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felly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CFVI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cydnabod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pwysigrwydd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arweiniad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arbenigwyr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Siaradwch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bwysigrwydd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proffesiynol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rhiant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hyrwyddo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chynhwysiant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strategaethau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gweddu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gynted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phosibl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pawb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targedu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fuddiol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iawn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gwnewch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siŵr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glir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ynghylch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arwain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QRHS.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Eglurwch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amlinellu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wedi'i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thargedu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CFVI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en-GB" sz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pwynt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pwysig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i'w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unrhyw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hyfforddiant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byw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annibynnol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hyfforddi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7/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6),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gynyddol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gronnol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ystod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plentyndod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glaslencyndod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Term a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RQHS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Cwricwlwm</a:t>
            </a:r>
            <a:r>
              <a:rPr lang="en-GB" sz="1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Troellog</a:t>
            </a:r>
            <a:r>
              <a:rPr lang="en-GB" sz="1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ôl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pwnc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dro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ôl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o’r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blynyddoedd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cynnar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cyfnod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pontio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nes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iddo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gael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ymgorffori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amser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gyfnod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-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gallai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esiampl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gynnwys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llwybr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troed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synhwyraidd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blynyddoedd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cynnar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adnabod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palmant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pothelli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baratoi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bywyd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nes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ymlaen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deithio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annibynnol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disgrifiad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fideo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i’w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gweld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wefan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‘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study.com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’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https://study.com/academy/lesson/spiral-curriculum-definition-example.html#:~:text=After%20students%20are%20taught%20to,are%20learning%20how%20to%20read. 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adnoddau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lawrlwytho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greu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cyfrif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gweld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fanwl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rheolwyr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Gweithwyr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Achos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AAA,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esbonio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pam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mewnbwn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mathau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ganlyniadau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pennu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targedau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amrywio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draws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grwpiau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6030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14/15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CFVI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wedi'i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thargedu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leihau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rhwystrau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gyfranogiad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annibynnol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bob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ymhelaethu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sesiwn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siarad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gwared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cadw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lliw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Gweithgareddau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dewisol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enghreifftio</a:t>
            </a:r>
            <a:r>
              <a:rPr lang="en-GB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weithgareddau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ymarferol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e.e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gweithgareddau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/offer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hybu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motor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manwl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/bras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ymwybyddiaeth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corff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arddangosfa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weithio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thywysydd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cyfeirio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monitro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gwasanaeth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ddangos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fonitro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perthynas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dulliau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gweithredu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endParaRPr lang="en-GB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942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="1" dirty="0" err="1">
                <a:latin typeface="Arial"/>
                <a:cs typeface="Arial"/>
              </a:rPr>
              <a:t>Gweithgareddau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dewisol</a:t>
            </a:r>
            <a:endParaRPr lang="en-GB" b="1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err="1">
                <a:latin typeface="Arial"/>
                <a:cs typeface="Arial"/>
              </a:rPr>
              <a:t>Efallai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hoffech</a:t>
            </a:r>
            <a:r>
              <a:rPr lang="en-GB" b="0" dirty="0">
                <a:latin typeface="Arial"/>
                <a:cs typeface="Arial"/>
              </a:rPr>
              <a:t> chi </a:t>
            </a:r>
            <a:r>
              <a:rPr lang="en-GB" b="0" dirty="0" err="1">
                <a:latin typeface="Arial"/>
                <a:cs typeface="Arial"/>
              </a:rPr>
              <a:t>egluro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rhai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o’r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ymyriadau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hyn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drwy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weithgareddau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ymarferol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e.e</a:t>
            </a:r>
            <a:r>
              <a:rPr lang="en-GB" b="0" dirty="0">
                <a:latin typeface="Arial"/>
                <a:cs typeface="Arial"/>
              </a:rPr>
              <a:t>. </a:t>
            </a:r>
            <a:r>
              <a:rPr lang="en-GB" b="0" dirty="0" err="1">
                <a:latin typeface="Arial"/>
                <a:cs typeface="Arial"/>
              </a:rPr>
              <a:t>cerdded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llwybr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plentyn</a:t>
            </a:r>
            <a:r>
              <a:rPr lang="en-GB" b="0" dirty="0">
                <a:latin typeface="Arial"/>
                <a:cs typeface="Arial"/>
              </a:rPr>
              <a:t> a </a:t>
            </a:r>
            <a:r>
              <a:rPr lang="en-GB" b="0" dirty="0" err="1">
                <a:latin typeface="Arial"/>
                <a:cs typeface="Arial"/>
              </a:rPr>
              <a:t>dangos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i</a:t>
            </a:r>
            <a:r>
              <a:rPr lang="en-GB" b="0" dirty="0">
                <a:latin typeface="Arial"/>
                <a:cs typeface="Arial"/>
              </a:rPr>
              <a:t> staff y </a:t>
            </a:r>
            <a:r>
              <a:rPr lang="en-GB" b="0" dirty="0" err="1">
                <a:latin typeface="Arial"/>
                <a:cs typeface="Arial"/>
              </a:rPr>
              <a:t>tirnodau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mae'n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eu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defnyddio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i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gyfeirio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ei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hun</a:t>
            </a:r>
            <a:r>
              <a:rPr lang="en-GB" b="0" dirty="0">
                <a:latin typeface="Arial"/>
                <a:cs typeface="Arial"/>
              </a:rPr>
              <a:t>; </a:t>
            </a:r>
            <a:r>
              <a:rPr lang="en-GB" b="0" dirty="0" err="1">
                <a:latin typeface="Arial"/>
                <a:cs typeface="Arial"/>
              </a:rPr>
              <a:t>dangos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defnydd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cywir</a:t>
            </a:r>
            <a:r>
              <a:rPr lang="en-GB" b="0" dirty="0">
                <a:latin typeface="Arial"/>
                <a:cs typeface="Arial"/>
              </a:rPr>
              <a:t> o </a:t>
            </a:r>
            <a:r>
              <a:rPr lang="en-GB" b="0" dirty="0" err="1">
                <a:latin typeface="Arial"/>
                <a:cs typeface="Arial"/>
              </a:rPr>
              <a:t>ffon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a'r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iaith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sy'n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gysylltiedig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â</a:t>
            </a:r>
            <a:r>
              <a:rPr lang="en-GB" b="0" dirty="0">
                <a:latin typeface="Arial"/>
                <a:cs typeface="Arial"/>
              </a:rPr>
              <a:t> hi </a:t>
            </a:r>
            <a:r>
              <a:rPr lang="en-GB" b="0" dirty="0" err="1">
                <a:latin typeface="Arial"/>
                <a:cs typeface="Arial"/>
              </a:rPr>
              <a:t>fel</a:t>
            </a:r>
            <a:r>
              <a:rPr lang="en-GB" b="0" dirty="0">
                <a:latin typeface="Arial"/>
                <a:cs typeface="Arial"/>
              </a:rPr>
              <a:t> bod staff </a:t>
            </a:r>
            <a:r>
              <a:rPr lang="en-GB" b="0" dirty="0" err="1">
                <a:latin typeface="Arial"/>
                <a:cs typeface="Arial"/>
              </a:rPr>
              <a:t>yn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atgyfnerthu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hyn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rhwng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ymweliadau</a:t>
            </a:r>
            <a:r>
              <a:rPr lang="en-GB" b="0" dirty="0">
                <a:latin typeface="Arial"/>
                <a:cs typeface="Arial"/>
              </a:rPr>
              <a:t>; </a:t>
            </a:r>
            <a:r>
              <a:rPr lang="en-GB" b="0" dirty="0" err="1">
                <a:latin typeface="Arial"/>
                <a:cs typeface="Arial"/>
              </a:rPr>
              <a:t>dangos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fideo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o'r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plentyn</a:t>
            </a:r>
            <a:r>
              <a:rPr lang="en-GB" b="0" dirty="0">
                <a:latin typeface="Arial"/>
                <a:cs typeface="Arial"/>
              </a:rPr>
              <a:t>/person </a:t>
            </a:r>
            <a:r>
              <a:rPr lang="en-GB" b="0" dirty="0" err="1">
                <a:latin typeface="Arial"/>
                <a:cs typeface="Arial"/>
              </a:rPr>
              <a:t>ifanc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amgylchedd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ehangach</a:t>
            </a:r>
            <a:r>
              <a:rPr lang="en-GB" b="0" dirty="0">
                <a:latin typeface="Arial"/>
                <a:cs typeface="Arial"/>
              </a:rPr>
              <a:t>. </a:t>
            </a:r>
            <a:r>
              <a:rPr lang="en-GB" b="0" dirty="0" err="1">
                <a:latin typeface="Arial"/>
                <a:cs typeface="Arial"/>
              </a:rPr>
              <a:t>Dylid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pwysleisio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na</a:t>
            </a:r>
            <a:r>
              <a:rPr lang="en-GB" b="0" dirty="0">
                <a:latin typeface="Arial"/>
                <a:cs typeface="Arial"/>
              </a:rPr>
              <a:t> all staff </a:t>
            </a:r>
            <a:r>
              <a:rPr lang="en-GB" b="0" dirty="0" err="1">
                <a:latin typeface="Arial"/>
                <a:cs typeface="Arial"/>
              </a:rPr>
              <a:t>addysgu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technegau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ffon</a:t>
            </a:r>
            <a:r>
              <a:rPr lang="en-GB" b="0" dirty="0">
                <a:latin typeface="Arial"/>
                <a:cs typeface="Arial"/>
              </a:rPr>
              <a:t> – dim </a:t>
            </a:r>
            <a:r>
              <a:rPr lang="en-GB" b="0" dirty="0" err="1">
                <a:latin typeface="Arial"/>
                <a:cs typeface="Arial"/>
              </a:rPr>
              <a:t>ond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atgyfnerthu’r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technegau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a’r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iaith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gywir</a:t>
            </a:r>
            <a:r>
              <a:rPr lang="en-GB" b="0" dirty="0">
                <a:latin typeface="Arial"/>
                <a:cs typeface="Arial"/>
              </a:rPr>
              <a:t> a </a:t>
            </a:r>
            <a:r>
              <a:rPr lang="en-GB" b="0" dirty="0" err="1">
                <a:latin typeface="Arial"/>
                <a:cs typeface="Arial"/>
              </a:rPr>
              <a:t>gyflwynir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gan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yr</a:t>
            </a:r>
            <a:r>
              <a:rPr lang="en-GB" b="0" dirty="0">
                <a:latin typeface="Arial"/>
                <a:cs typeface="Arial"/>
              </a:rPr>
              <a:t> RQHS, ac y </a:t>
            </a:r>
            <a:r>
              <a:rPr lang="en-GB" b="0" dirty="0" err="1">
                <a:latin typeface="Arial"/>
                <a:cs typeface="Arial"/>
              </a:rPr>
              <a:t>byddai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angen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mwy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na’r</a:t>
            </a:r>
            <a:r>
              <a:rPr lang="en-GB" b="0" dirty="0">
                <a:latin typeface="Arial"/>
                <a:cs typeface="Arial"/>
              </a:rPr>
              <a:t> un </a:t>
            </a:r>
            <a:r>
              <a:rPr lang="en-GB" b="0" dirty="0" err="1">
                <a:latin typeface="Arial"/>
                <a:cs typeface="Arial"/>
              </a:rPr>
              <a:t>sesiwn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yma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unig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i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sicrhau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eu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hyder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yn</a:t>
            </a:r>
            <a:r>
              <a:rPr lang="en-GB" b="0" dirty="0">
                <a:latin typeface="Arial"/>
                <a:cs typeface="Arial"/>
              </a:rPr>
              <a:t> y </a:t>
            </a:r>
            <a:r>
              <a:rPr lang="en-GB" b="0" dirty="0" err="1">
                <a:latin typeface="Arial"/>
                <a:cs typeface="Arial"/>
              </a:rPr>
              <a:t>maes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hwn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e.e</a:t>
            </a:r>
            <a:r>
              <a:rPr lang="en-GB" b="0" dirty="0">
                <a:latin typeface="Arial"/>
                <a:cs typeface="Arial"/>
              </a:rPr>
              <a:t>. </a:t>
            </a:r>
            <a:r>
              <a:rPr lang="en-GB" b="0" dirty="0" err="1">
                <a:latin typeface="Arial"/>
                <a:cs typeface="Arial"/>
              </a:rPr>
              <a:t>Hyfforddiant</a:t>
            </a:r>
            <a:r>
              <a:rPr lang="en-GB" b="0" dirty="0">
                <a:latin typeface="Arial"/>
                <a:cs typeface="Arial"/>
              </a:rPr>
              <a:t> un </a:t>
            </a:r>
            <a:r>
              <a:rPr lang="en-GB" b="0" dirty="0" err="1">
                <a:latin typeface="Arial"/>
                <a:cs typeface="Arial"/>
              </a:rPr>
              <a:t>i</a:t>
            </a:r>
            <a:r>
              <a:rPr lang="en-GB" b="0" dirty="0">
                <a:latin typeface="Arial"/>
                <a:cs typeface="Arial"/>
              </a:rPr>
              <a:t> un </a:t>
            </a:r>
            <a:r>
              <a:rPr lang="en-GB" b="0" dirty="0" err="1">
                <a:latin typeface="Arial"/>
                <a:cs typeface="Arial"/>
              </a:rPr>
              <a:t>gyda'r</a:t>
            </a:r>
            <a:r>
              <a:rPr lang="en-GB" b="0" dirty="0">
                <a:latin typeface="Arial"/>
                <a:cs typeface="Arial"/>
              </a:rPr>
              <a:t> staff </a:t>
            </a:r>
            <a:r>
              <a:rPr lang="en-GB" b="0" dirty="0" err="1">
                <a:latin typeface="Arial"/>
                <a:cs typeface="Arial"/>
              </a:rPr>
              <a:t>sy'n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gweithio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agosaf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gyda'r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plentyn</a:t>
            </a:r>
            <a:r>
              <a:rPr lang="en-GB" b="0" dirty="0">
                <a:latin typeface="Arial"/>
                <a:cs typeface="Arial"/>
              </a:rPr>
              <a:t>/person </a:t>
            </a:r>
            <a:r>
              <a:rPr lang="en-GB" b="0" dirty="0" err="1">
                <a:latin typeface="Arial"/>
                <a:cs typeface="Arial"/>
              </a:rPr>
              <a:t>ifanc</a:t>
            </a:r>
            <a:r>
              <a:rPr lang="en-GB" b="0" dirty="0">
                <a:latin typeface="Arial"/>
                <a:cs typeface="Arial"/>
              </a:rPr>
              <a:t>. </a:t>
            </a:r>
            <a:r>
              <a:rPr lang="en-GB" b="0" dirty="0" err="1">
                <a:latin typeface="Arial"/>
                <a:cs typeface="Arial"/>
              </a:rPr>
              <a:t>Pwysleisiwch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hefyd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mai'r</a:t>
            </a:r>
            <a:r>
              <a:rPr lang="en-GB" b="0" dirty="0">
                <a:latin typeface="Arial"/>
                <a:cs typeface="Arial"/>
              </a:rPr>
              <a:t> RQHS </a:t>
            </a:r>
            <a:r>
              <a:rPr lang="en-GB" b="0" dirty="0" err="1">
                <a:latin typeface="Arial"/>
                <a:cs typeface="Arial"/>
              </a:rPr>
              <a:t>sy'n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rhoi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cyfarwyddyd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ynghylch</a:t>
            </a:r>
            <a:r>
              <a:rPr lang="en-GB" b="0" dirty="0">
                <a:latin typeface="Arial"/>
                <a:cs typeface="Arial"/>
              </a:rPr>
              <a:t> y </a:t>
            </a:r>
            <a:r>
              <a:rPr lang="en-GB" b="0" dirty="0" err="1">
                <a:latin typeface="Arial"/>
                <a:cs typeface="Arial"/>
              </a:rPr>
              <a:t>cymhorthion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symudedd</a:t>
            </a:r>
            <a:r>
              <a:rPr lang="en-GB" b="0" dirty="0">
                <a:latin typeface="Arial"/>
                <a:cs typeface="Arial"/>
              </a:rPr>
              <a:t>/</a:t>
            </a:r>
            <a:r>
              <a:rPr lang="en-GB" b="0" dirty="0" err="1">
                <a:latin typeface="Arial"/>
                <a:cs typeface="Arial"/>
              </a:rPr>
              <a:t>ffyn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hir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sydd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eu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hangen</a:t>
            </a:r>
            <a:r>
              <a:rPr lang="en-GB" b="0" dirty="0">
                <a:latin typeface="Arial"/>
                <a:cs typeface="Arial"/>
              </a:rPr>
              <a:t>.</a:t>
            </a:r>
            <a:r>
              <a:rPr lang="en-GB" dirty="0">
                <a:latin typeface="Arial"/>
                <a:cs typeface="Arial"/>
              </a:rPr>
              <a:t> </a:t>
            </a: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cyfeirio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monitro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gwasanaeth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ddangos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fonitro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perthynas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dulliau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gweithredu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289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Gweithgareddau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dewisol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gyda'r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flaenorol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hoffech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egluro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weithgareddau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ymarferol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ymyriad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enghraifft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pwysleisio'r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llwybrau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gweithgarwch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cymdeithasol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dim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llwybrau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cartref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egluro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enghraifft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gall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rhwystrau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weithgareddau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hamdden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plant a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ynysig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gymdeithasol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cyfeirio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monitro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gwasanaeth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ddangos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fonitro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perthynas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dulliau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gweithredu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567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roi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trosolwg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cryno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unol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bwled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sail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gefnogaeth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berson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hyfforddi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drafod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myfyriwr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ychwanegol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amlinellu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Pwysleisiwch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unwaith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eto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gydweithio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manylion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natur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difrifoldeb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gafodd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ddatblygu’n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ddiweddarach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yw’r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ddirywiol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ac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corfforol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Cynhwyswch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rai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gall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ddylanwadu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1200" dirty="0" err="1">
                <a:latin typeface="Arial"/>
                <a:cs typeface="Arial"/>
              </a:rPr>
              <a:t>ynediad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i’r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cwricwlwm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yn</a:t>
            </a:r>
            <a:r>
              <a:rPr lang="en-GB" sz="1200" baseline="0" dirty="0">
                <a:latin typeface="Arial"/>
                <a:cs typeface="Arial"/>
              </a:rPr>
              <a:t> </a:t>
            </a:r>
            <a:r>
              <a:rPr lang="en-GB" sz="1200" baseline="0" dirty="0" err="1">
                <a:latin typeface="Arial"/>
                <a:cs typeface="Arial"/>
              </a:rPr>
              <a:t>ogystal</a:t>
            </a:r>
            <a:r>
              <a:rPr lang="en-GB" sz="1200" baseline="0" dirty="0">
                <a:latin typeface="Arial"/>
                <a:cs typeface="Arial"/>
              </a:rPr>
              <a:t> </a:t>
            </a:r>
            <a:r>
              <a:rPr lang="en-GB" sz="1200" baseline="0" dirty="0" err="1">
                <a:latin typeface="Arial"/>
                <a:cs typeface="Arial"/>
              </a:rPr>
              <a:t>â’i</a:t>
            </a:r>
            <a:r>
              <a:rPr lang="en-GB" sz="1200" baseline="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ryngweithio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cymdeithasol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drafod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datblygiad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ceisiwch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cyd-fynd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derminoleg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CFVI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gyflwynir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15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Cynhwyswch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rywfaint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gryno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arall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nhw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hyrwyddo’r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enghreifftio'r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gwaith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rydych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chi'n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gyda'r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800"/>
              </a:spcAft>
            </a:pPr>
            <a:endParaRPr lang="en-GB" i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Fideo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staff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arbenigol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gweithio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gefnogi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datblygiad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Arddangos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unrhyw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offer</a:t>
            </a:r>
            <a:r>
              <a:rPr lang="en-GB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Apiau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fideo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atgyfnerthu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technegau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terminoleg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ymwneud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tywysydd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0158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buFont typeface="Symbol" panose="05050102010706020507" pitchFamily="18" charset="2"/>
              <a:buNone/>
            </a:pP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Ewch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drwy'r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pwyntiau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allweddol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algn="just">
              <a:lnSpc>
                <a:spcPct val="150000"/>
              </a:lnSpc>
              <a:buFont typeface="Symbol" panose="05050102010706020507" pitchFamily="18" charset="2"/>
              <a:buNone/>
            </a:pPr>
            <a:endParaRPr lang="en-GB" sz="120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Gwahoddwch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restru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fynd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negeseuon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hoffent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rhannu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sesiwn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nhw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Byddai'r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negeseuon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gyflwynwyr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ydynt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lvl="0" indent="0">
              <a:lnSpc>
                <a:spcPct val="107000"/>
              </a:lnSpc>
              <a:buFont typeface="Symbol" panose="05050102010706020507" pitchFamily="18" charset="2"/>
              <a:buNone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Symudedd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Chyfeiriadedd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cynnwys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rheoli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risgiau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cymhleth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gofyn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hyfforddiant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arbenigwyr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cymhwyso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all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gefnogi'r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ddatblygu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strategaethau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Mae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risgiau’n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ddeinamig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gallant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newid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ystod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sesiwn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llwybr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e.e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ffordd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fws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torri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cyfleoedd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rheolaidd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blant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phobl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ddatblygu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symudedd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chyfeiriadedd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gynnwys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teithio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annibynnol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chyfleoedd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gefnogaeth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uniongyrchol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Gall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derbyn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offer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ffon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wen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fater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sensitif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emosiynol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blant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a'u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teuluoedd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cymorth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sensitif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weithwyr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proffesiynol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nhw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dylent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gael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harwain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RQHS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llais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bwysig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pawb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gyda'r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gwybod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targedau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nodau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cynlluniau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rhaglenni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ymwneud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symudedd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chyfeiriadedd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12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011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4594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Mae 4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sefydliad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partner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rhan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brosiect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CFVI</a:t>
            </a:r>
            <a:r>
              <a:rPr lang="en-GB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edrychwch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logos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waelod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sleid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). </a:t>
            </a:r>
          </a:p>
          <a:p>
            <a:pPr marL="228600" lvl="0" indent="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Cefndir</a:t>
            </a:r>
            <a:r>
              <a:rPr lang="en-GB" b="1" baseline="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baseline="0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dewisol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(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edrychwch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t.34 of CFVI)</a:t>
            </a: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Ariannwyd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Royal National Institute of Blind People [RNIB]. </a:t>
            </a: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Ymgynghorodd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Ganolfan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Ymchwil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VICTAR –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gweithwyr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proffesiynol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sy’n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rhieni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phlant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phobl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ifanc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sail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gwaith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ysgrifennu’r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CFVI;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hefyd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ymwneud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gwerthuso'r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ymarferol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 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Cymdeithas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Broffesiynol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Gweithlu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VIEW –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ymwneud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sicrhau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adnoddau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ganolfan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adnoddau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llunio'r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hyfforddiant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hwn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Ymddiriedolaeth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Thomas Pocklington (TPT)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elusen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genedlaethol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sy’n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cefnogi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pobl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ddall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rhannol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gyda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ffocws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Cyflogaeth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Ymgysylltu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ddarparu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arweiniad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chyngor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Ngham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bydd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TPT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ddylanwadu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bolisi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00050" marR="0" indent="-171450" algn="l" defTabSz="914400" rtl="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gwahanol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agweddau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cael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harwain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wahanol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bartneriaid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400050" marR="0" indent="-171450" algn="l" defTabSz="914400" rtl="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Arweiniwyd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gwaith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gynhyrchu'r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deunyddiau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hyfforddi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/DPP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VIEW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grŵp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ymgynghori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randdeiliaid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sy'n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b="0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Google Shape;6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203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Defnyddiwch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cyfle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arddangos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hwb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fydd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berthnasol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barn chi.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gennych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fynediad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rhyngrwyd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Hwb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Rhannu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Llyfrau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amlinellu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ychydig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perthnasol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wedi'u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rhestru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yno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gwefan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Habilitation VI </a:t>
            </a:r>
            <a:r>
              <a:rPr lang="en-GB" i="0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UK</a:t>
            </a:r>
            <a:r>
              <a:rPr lang="en-GB" i="0" strike="noStrike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strike="noStrike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i="0" strike="noStrike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strike="noStrike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cynnwys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rhestr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addas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Rhieni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Gofalwyr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https://habilitationviuk.org.uk/category/parents-and-carers/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Cyfarwyddyd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Siaradwr</a:t>
            </a:r>
            <a:endParaRPr lang="en-GB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Mae’n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bosibl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bydd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ddolen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bresennol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Hwb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Rhannu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Llyfrau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newid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dros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amser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felly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gwiriwch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ddolen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wrth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gynllunio’r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sesiwn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9A7D2C-267A-4B93-B0C3-633C8296990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182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wnaethoch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gyfeirio'n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uniongyrchol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at 2 a 3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uchod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oddi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rhestr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b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69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"/>
              <a:buNone/>
            </a:pP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sleid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yma'n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rhoi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trosolwg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CFVI ac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tynnu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sylw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5. 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Nodwyd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meysydd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drwy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brosiect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ymchwil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CFVI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rhai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sy’n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arbennig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bwysig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ran 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cynorthwyo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plant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phobl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ifanc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addysg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briodol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Mae'n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bwysig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nodi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bod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meysydd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cydberthyn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gorgyffwrdd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dulliau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ddefnyddir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Gall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gwaith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cymhwyso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redeg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drwy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bob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ac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mae’n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cwmpasu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addysg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ystyr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ehangaf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Arbenigwyr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Cymhwyso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Cymwys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Cofrestredig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(QRHS)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gweithio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mewn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cartrefi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lleoliadau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addysgol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mannau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cyhoeddus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angen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gydnabod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hefyd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angen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dulliau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mhob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un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bob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plentyn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pherson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ifanc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bod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gwaith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allweddol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gweithio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ddarparu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amgylcheddau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cynhwysol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bawb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ymyrraeth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ceisio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hwyluso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‘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dysgu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 a ‘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ddysgu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Cyfarwyddyd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Efallai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byddwch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eisiau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egluro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gryno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model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dysgu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cael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at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ddysgu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os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yw’n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briodol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sesiwn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Cyflwynir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gwybodaeth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bellach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Llawlyfr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Hyfforddi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a'r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ond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mae'r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pwyntiau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i'w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pwysleisio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cynnwys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canlynol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</a:t>
            </a: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seiliedig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model ‘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/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cael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’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darparu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fframwaith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cysyniadol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defnyddio’r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Mae A2L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pwysleisio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amgylchedd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galluogi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dysgwyr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golwg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gwricwlwm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rennir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“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graidd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”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gyda’u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cymheiriaid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golwg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ac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ceisio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sicrhau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addysgol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chystal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phosib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Un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enghraifft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yw'r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defnydd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lyfrau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print bras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ddeunyddiau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print bras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pwrpasol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gyda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lluniau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wedi'u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haddasu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olwg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Mae L2A 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cydnabod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angen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cwricwlwm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ychwanegol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arbenigol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hybu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annibyniaeth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dysgwyr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hwyluso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cynhwysiant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cymdeithasol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personol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cynnwys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ymyriadau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arbenigol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cynnwys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hyfforddiant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cyfeiriadedd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symudedd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5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CFVI)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thechnoleg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8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CFVI)  [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posib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addasu’r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briodol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wrth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gyflwyno’r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].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Gallwch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dynnu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sylw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ffaith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y model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cydnabod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cydbwysedd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rhwng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dulliau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gweithredu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eang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chynnydd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dros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amser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mwyn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sicrhau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ba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raddau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bynnag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bosibl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bod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pwyslais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symud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ddarparu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cefnogaeth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uniongyrchol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plentyn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/person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ifanc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(A2L)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iddynt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meithrin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sgiliau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penodol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mwyn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iddynt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allu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gweithredu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dysgu'n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fwy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annibynnol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(L2A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Egwyddorion</a:t>
            </a:r>
            <a:r>
              <a:rPr lang="en-GB" sz="1200" b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sz="1200" b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200" b="1" dirty="0">
              <a:latin typeface="Arial"/>
              <a:cs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lang="en-GB" sz="1200" dirty="0">
              <a:latin typeface="Arial"/>
              <a:cs typeface="Arial"/>
            </a:endParaRP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teg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lang="en-GB" sz="1200" dirty="0">
              <a:latin typeface="Arial"/>
              <a:cs typeface="Arial"/>
            </a:endParaRP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Datblygu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gallu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personol</a:t>
            </a:r>
            <a:r>
              <a:rPr lang="en-GB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GB" sz="1200" dirty="0">
              <a:latin typeface="Arial"/>
              <a:cs typeface="Arial"/>
            </a:endParaRP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endParaRPr lang="en-GB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b="1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i="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endParaRPr lang="en-GB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684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94566"/>
          </a:xfrm>
        </p:spPr>
        <p:txBody>
          <a:bodyPr/>
          <a:lstStyle/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sz="1200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indent="-228600" algn="just"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Ewch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drwy'r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craidd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sleid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 </a:t>
            </a:r>
          </a:p>
          <a:p>
            <a:pPr marL="4572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Dylech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sôn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am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gydweithredu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phwysleisio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pwysigrwydd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cynnwys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plentyn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/person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ifanc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raddau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bynnag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bosibl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aelodau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teulu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ogystal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â’r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rhanddeiliaid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allweddol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eraill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allai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gysylltiedig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4572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Eglurwch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gwahaniaeth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rhwng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“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cymhwyso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” ac “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adfer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”. Mae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erthygl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4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tudalen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ddefnyddiol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esbonio’r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gwahaniaeth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allai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o help: https://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discovery.ucl.ac.uk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/id/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eprint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/10080965</a:t>
            </a:r>
          </a:p>
          <a:p>
            <a:pPr marL="4572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ydych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chi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wedyn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symud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ymlaen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o'r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sleidiau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hyfforddiant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wedi'i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deilwra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gallwch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amlinellu'n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fyr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rhan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ddiweddarach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o'ch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sesiwn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sz="1200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o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ychwanegol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posibl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i’w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gweld</a:t>
            </a:r>
            <a:r>
              <a:rPr lang="en-GB" sz="1200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isod</a:t>
            </a:r>
            <a:r>
              <a:rPr lang="en-GB" sz="1200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gyda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rhai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pellach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Llawlyfr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 algn="just">
              <a:buSzPts val="1400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trosolwg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o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sgiliau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CaS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enw'r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plentyn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ymyriadau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targedau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waith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gefnogi'r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ymyriadau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targedau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egluro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pam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ymyrraeth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tîm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synhwyraidd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Arbenigwr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 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Cymhwyso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 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Cymwys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Cofrestredig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(RQHS) 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bwysig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blant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phobl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ifanc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â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nam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golwg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amlinellu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trafod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weithio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gydag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asiantaethau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eraill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sy'n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gweithio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gyda'r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dysgwr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teulu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wneud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defnydd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gorau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posib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o'u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sgiliau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cyfeiriadedd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symudedd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a’u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datblygu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trafod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chyfuno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fel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tîm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synhwyraidd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strategaethau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/offer/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adnoddau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ymarferol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rydym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defnyddio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gefnogi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enw'r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plentyn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/person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ifanc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6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Mae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sleid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wag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wedi'i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darparu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sleid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nesaf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lle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ychwanegu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eich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amcanion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hyfforddi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eich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hun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ategu'r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amcanion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craidd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</a:t>
            </a:r>
            <a:endParaRPr lang="en-GB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335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/>
                <a:cs typeface="Arial"/>
                <a:sym typeface="Arial"/>
              </a:rPr>
              <a:t>Nodiadau'r</a:t>
            </a:r>
            <a:r>
              <a:rPr lang="en-GB" b="1" dirty="0">
                <a:latin typeface="Arial"/>
                <a:cs typeface="Arial"/>
                <a:sym typeface="Arial"/>
              </a:rPr>
              <a:t> </a:t>
            </a:r>
            <a:r>
              <a:rPr lang="en-GB" b="1" dirty="0" err="1">
                <a:latin typeface="Arial"/>
                <a:cs typeface="Arial"/>
                <a:sym typeface="Arial"/>
              </a:rPr>
              <a:t>Siaradwr</a:t>
            </a:r>
            <a:endParaRPr lang="en-GB" b="1" dirty="0">
              <a:latin typeface="Arial"/>
              <a:cs typeface="Arial"/>
              <a:sym typeface="Arial"/>
            </a:endParaRPr>
          </a:p>
          <a:p>
            <a:endParaRPr lang="en-GB" b="1" dirty="0">
              <a:latin typeface="Arial"/>
              <a:cs typeface="Arial"/>
              <a:sym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Edrychwch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nodiadau’r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flaenorol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71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drwy'r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pwyntiau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allweddol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ymhelaethu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Pwysleisiwch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ffaith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RQHS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5: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Annibynnol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gwahaniaeth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rhwng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oedran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gwbl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glir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meysydd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wedi’u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cydblethu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gyfarwydd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hoffech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ddechrau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ddarganfod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wybod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Gyfeiriadedd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Symudedd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gysylltiedig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edrychwch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syniadau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gallech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adran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diffiniad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gyfeiriadedd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symudedd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wedi’i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fynegi’n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cyfeiriadedd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cyfeirio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person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synhwyrau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wybod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wedi’i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leoli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amgylchedd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symudedd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cyfeirio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parodrwydd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person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symud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amgylchedd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Mae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lywio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Eglurwch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cefnogi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ffitio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cwricwlwm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ehangach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ffaith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RQHS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gweithio’n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rhieni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ganddyn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rôl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chwarae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amgylchedd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ysgol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cartref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ogystal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lleoliadau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cyhoeddus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Cyfarwyddyd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Siaradwr</a:t>
            </a:r>
            <a:endParaRPr lang="en-GB" sz="1200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Meysydd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 a 6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rhoi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amlinellu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swyddogaethau'r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ymarferyddion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arbenigol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ymwneud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hyrwyddo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5: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6 -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Annibynnol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[ILS] ). Mae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cynnwys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Arbenigwr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Cymwys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Cofrestredig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(RQHS),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Cynorthwy-ydd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(HA), a QTVI.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wefan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diben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a’i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rhannu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hynny’n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VI UK: https://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habilitationviuk.org.uk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/about-us/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erthygl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tudalen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esbonio’r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gwahaniaeth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help: https://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discovery.ucl.ac.uk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/id/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eprint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/10080965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Cyflwynir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trosolwg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meysydd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canlynol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Beth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Pam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hyfforddiant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Beth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arbenigwyr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Beth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llywio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gwaith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trefnir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hyfforddiant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dibynnu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cyfeirio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‘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Safonau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Ansawdd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Darparu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Hyfforddiant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Symudedd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Annibynnol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Plant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Phobl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Nam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’- https://habilitationviuk.org.uk/habilitation-quality-standards-2nd-edition-2/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crynodeb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Safonau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Ansawdd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www.guidedogs.org.uk/-/media/project/guidedogs/guidedogsdotorg/files/services-we-provide/mobility-training/summaryofthequalitystandardsforthedeliveryofhabilitationtrainingtochildrenandyoungpeoplewithvisionim.pdf/</a:t>
            </a:r>
            <a:endParaRPr lang="en-GB" sz="1200" i="0" u="sng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u="non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dewisol</a:t>
            </a:r>
            <a:endParaRPr lang="en-GB" sz="1200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buFont typeface="Arial" panose="020B0604020202020204" pitchFamily="34" charset="0"/>
              <a:buNone/>
            </a:pP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buFont typeface="Arial" panose="020B0604020202020204" pitchFamily="34" charset="0"/>
              <a:buNone/>
            </a:pP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dibynnu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hoffech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ddechrau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sgwrs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drwy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restru'r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allweddol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cael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cwmpasu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fewn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Dylai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RQHS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gyflwyno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dyfeisio'r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sesiwn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yw’n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ymwneud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chyflwyno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baratoi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wedi’u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rhestru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adrannau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10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“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Progress Tracker,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gynhyrchwyd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Yorkshire and The Humber: https://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habilitationviuk.org.uk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/habilitation-progress-tracker-2-0/</a:t>
            </a:r>
          </a:p>
          <a:p>
            <a:pPr marL="0" lvl="0" indent="0" algn="just">
              <a:buFont typeface="Arial" panose="020B0604020202020204" pitchFamily="34" charset="0"/>
              <a:buNone/>
            </a:pPr>
            <a:endParaRPr lang="en-GB" sz="1200" b="0" i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buFont typeface="Arial" panose="020B0604020202020204" pitchFamily="34" charset="0"/>
              <a:buNone/>
            </a:pP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ystyried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wnaethoch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gynnwys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4)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nghyd-destun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Meysydd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 (a 6: ILS)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gwahaniaeth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allweddol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rhwng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’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' ac '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adfer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'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cymorth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blant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phobl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h.y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hytrach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nag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oedolion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Un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olygu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tudalen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we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wefan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VI UK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‘What is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?’: https://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habilitationviuk.org.uk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/what-is-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</a:p>
          <a:p>
            <a:pPr marL="0" lvl="0" indent="0" algn="just">
              <a:buFont typeface="Arial" panose="020B0604020202020204" pitchFamily="34" charset="0"/>
              <a:buNone/>
            </a:pPr>
            <a:endParaRPr lang="en-GB" sz="1200" b="0" i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buFont typeface="Arial" panose="020B0604020202020204" pitchFamily="34" charset="0"/>
              <a:buNone/>
            </a:pP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ymarferol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amlygu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pwysigrwydd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gwaith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gwaith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Annibynnol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6).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Dylech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bwysleisio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cymryd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hon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ddewisol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oherwydd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gall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eithaf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emosiynol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agos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rywun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Font typeface="Arial" panose="020B0604020202020204" pitchFamily="34" charset="0"/>
              <a:buNone/>
            </a:pPr>
            <a:endParaRPr lang="en-GB" sz="1200" b="0" i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buFont typeface="Arial" panose="020B0604020202020204" pitchFamily="34" charset="0"/>
              <a:buNone/>
            </a:pP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Gofynnwch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bawb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llygaid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gofynnwch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feddwl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wnaethon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nhw’n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deithio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gwaith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heddiw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(car,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ddigwyddodd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pan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wnaethon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gyrraedd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ystafell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staff,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gwneud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coffi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ystafell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ddosbarth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pharatoi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diwrnod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daliwch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byddent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darganfod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allent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agor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llygaid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byddent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cyrraedd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adref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tacsi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byddant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ystafell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swyddfa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ffonio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dacsi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Ble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nhw'n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tacsi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yrru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nhw'n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gwybod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ffordd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mae'n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nhw'n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tacsi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tŷ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mwyaf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diogel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gwely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fyddent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fyny’r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grisiau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ystafelloedd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dilyn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trefn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ystafell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ymolchi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glanhau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dannedd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påst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dannedd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tywel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 Pan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rydych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chi’n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deffro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dydych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ddim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gweld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hyd.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Nawr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agorwch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llygaid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gadewch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gwnaeth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profiad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deimlo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Font typeface="Arial" panose="020B0604020202020204" pitchFamily="34" charset="0"/>
              <a:buNone/>
            </a:pPr>
            <a:endParaRPr lang="en-GB" sz="1200" b="0" i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buFont typeface="Arial" panose="020B0604020202020204" pitchFamily="34" charset="0"/>
              <a:buNone/>
            </a:pP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‘Mae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cynnwys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hyfforddiant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blant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phobl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ddechrau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presennol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nod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datblygu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symudedd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llywio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annibynnol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Beth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bynnag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oedran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ddechrau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hyfforddiant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prif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nod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cynyddu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annibyniaeth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person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eithaf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agor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ffordd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dyfodol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astudiaeth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bellach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cyflogaeth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bywyd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annibynnol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’ - 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https://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habilitationviuk.org.uk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/what-is-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 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Gorffennaf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2023)</a:t>
            </a:r>
          </a:p>
          <a:p>
            <a:pPr marL="0" lvl="0" indent="0" algn="just">
              <a:buFont typeface="Arial" panose="020B0604020202020204" pitchFamily="34" charset="0"/>
              <a:buNone/>
            </a:pPr>
            <a:endParaRPr lang="en-GB" sz="1200" b="0" i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buFont typeface="Arial" panose="020B0604020202020204" pitchFamily="34" charset="0"/>
              <a:buNone/>
            </a:pP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mwyn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gwrando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ddysgwyd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gofynnwch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bawb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llygaid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gwrando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dweud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wrthych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allant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glywed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cadeiriau'n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symud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daflunydd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cyfrifiadur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pobl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pesychu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traffig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ac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gofynnwch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iddyn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ddweud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sŵn</a:t>
            </a:r>
            <a:r>
              <a:rPr lang="en-GB" sz="1200" b="0" i="0" baseline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baseline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(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adnabod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pwyntio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ble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sŵn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cyfeiriad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penderfynu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barhaus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statig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neu'n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symud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tracio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pa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uchel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sŵn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agosrwydd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dywedwch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wrthyf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gasglu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ohono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eraill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ystafell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dehongliad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thrafodwch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holl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wybodaeth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honno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cyfeiriadedd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Font typeface="Arial" panose="020B0604020202020204" pitchFamily="34" charset="0"/>
              <a:buNone/>
            </a:pPr>
            <a:endParaRPr lang="en-GB" sz="1200" b="0" i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buFont typeface="Arial" panose="020B0604020202020204" pitchFamily="34" charset="0"/>
              <a:buNone/>
            </a:pP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 Ail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syniad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gwrando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yw’n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bosibl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fyddai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grŵp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wrando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draffig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adnabod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gerbydau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byddai’r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cyfranogwyr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teimlo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bai'n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iddyn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benderfynu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yw’n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ddiogel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croesi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Font typeface="Arial" panose="020B0604020202020204" pitchFamily="34" charset="0"/>
              <a:buNone/>
            </a:pPr>
            <a:endParaRPr lang="en-GB" sz="1200" b="0" i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buFont typeface="Arial" panose="020B0604020202020204" pitchFamily="34" charset="0"/>
              <a:buNone/>
            </a:pP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D.S.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adeg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datblygu’r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hyfforddi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roedd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pob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cyfeiriad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gwefan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gyfredol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gweithio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hyfforddiant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gwiriwch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oherwydd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mae’n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bosib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byddant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newid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b="0" i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endParaRPr lang="en-GB" sz="1200" b="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895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dwy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: un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, ac un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9.  Mae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senarios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posibl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wedi'u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rhestru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ddiwedd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10. Mae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opsiwn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ddyfeisio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11.</a:t>
            </a:r>
          </a:p>
          <a:p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nawr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ddechrau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meddwl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rwystrau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posibl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fynediad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gysylltiedig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senarios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ddechrau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gall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hysbysu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symud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rhwng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ystafelloedd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aseline="0" dirty="0" err="1">
                <a:latin typeface="Arial" panose="020B0604020202020204" pitchFamily="34" charset="0"/>
                <a:cs typeface="Arial" panose="020B0604020202020204" pitchFamily="34" charset="0"/>
              </a:rPr>
              <a:t>dosbarth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coleg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amrywiol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ddweud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Nawr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ddefnyddio’r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ystyriwch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ychydig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ddim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Gwahoddwch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rannu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barn am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profiad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myfyriwr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hon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amrywio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gymharu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phlentyn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b="0" baseline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haddasu</a:t>
            </a:r>
            <a:r>
              <a:rPr lang="en-GB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10)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ddarparu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trafodaeth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fewnbwn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alluogi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ymarferyddion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arbenigol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allai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gysylltiedig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chefnogi'r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mewnbwn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addasu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fformat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greu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perthnasol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Mae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haddasu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chyflwyno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diben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defnyddio'r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hoffech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ganolbwyntio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thargedu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alluogi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chyfranogiad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dynnu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ffaith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cefnogi’r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unig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phob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mater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hamlinellu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Dylid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codi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ymwybyddiaeth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ymhlith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cymheiriaid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/staff (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1 y CFVI)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ogystal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gofod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corfforol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hygyrch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gwbl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gynhwysol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Pwysleisiwch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hyrwyddo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hunan-eiriolaeth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hollbwysig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mhob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: bod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â’r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hyder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ofyn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 all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gymorth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enghraifft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270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Nodiadau’r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haddasu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11)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gyflwyno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dymuno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trafodaeth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fewnbwn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alluogi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ymarferyddion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arbenigol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allai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gysylltiedig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chefnogi'r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mewnbwn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defnyddio'r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hoffech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ganolbwyntio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thargedu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alluogi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chyfranogiad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dynnu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ffaith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cefnogi’r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unig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phob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mater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hamlinellu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Dylid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codi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ymwybyddiaeth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ymhlith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cymheiriaid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/staff (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1 y CFVI)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ogystal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gofod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corfforol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hygyrch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gwbl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gynhwysol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Pwysleisiwch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hyrwyddo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hunan-eiriolaeth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hollbwysig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mhob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: bod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â’r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hyder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ofyn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 all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gymorth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enghraifft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523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haddasu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11)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gyflwyno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dymuno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nawr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ddechrau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meddwl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rwystrau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posibl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fynediad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gysylltiedig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senarios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ddechrau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gall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hysbysu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deithio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coleg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gweithle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fws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amrywiol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ddweud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Nawr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ddefnyddio’r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ystyriwch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ychydig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ddim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Gwahoddwch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rannu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barn am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profiad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hon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amrywio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gymharu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phlentyn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2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79D7-8BF2-DD6B-A3E9-49BC7B51C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440" y="1122363"/>
            <a:ext cx="9458960" cy="23876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B03C5E-A375-D7DD-CCB9-CBACEBE24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602038"/>
            <a:ext cx="9458960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66519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79E4E14-DCE3-B911-1740-2456102E1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854456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D379978-41B2-27EF-D699-F5C185542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E884A2-C0B2-C00B-5802-F25AAA3B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0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24F9C77-9CAC-8AC1-38B1-1CC48D570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3D480B58-F81A-C04A-EAD3-D8EBF34EB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10905C-757E-0B1D-4C14-8259B0854477}"/>
              </a:ext>
            </a:extLst>
          </p:cNvPr>
          <p:cNvSpPr/>
          <p:nvPr userDrawn="1"/>
        </p:nvSpPr>
        <p:spPr>
          <a:xfrm>
            <a:off x="595313" y="0"/>
            <a:ext cx="596900" cy="1443038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22661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ity numb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90639B-1DA3-BCCC-3AE2-0DFDB4E5AA17}"/>
              </a:ext>
            </a:extLst>
          </p:cNvPr>
          <p:cNvSpPr txBox="1"/>
          <p:nvPr userDrawn="1"/>
        </p:nvSpPr>
        <p:spPr>
          <a:xfrm>
            <a:off x="6647498" y="6307138"/>
            <a:ext cx="5351462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>
                <a:latin typeface="Ingra" pitchFamily="2" charset="77"/>
              </a:rPr>
              <a:t>© RNIB registered charity in England and Wales (226227), Scotland (SC039316), Isle of Man (1226). Also operating in Northern Ireland.</a:t>
            </a:r>
          </a:p>
        </p:txBody>
      </p:sp>
    </p:spTree>
    <p:extLst>
      <p:ext uri="{BB962C8B-B14F-4D97-AF65-F5344CB8AC3E}">
        <p14:creationId xmlns:p14="http://schemas.microsoft.com/office/powerpoint/2010/main" val="216507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ADE6-6467-4D5A-7ADE-AE34C1DBD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25071-4CBC-56D7-6062-3D4246001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829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19FF6-22F8-41B4-21A8-6C7DC35B7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01319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C3A2F-5EE9-2881-3076-4DCD062D9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1319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003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7537-D879-5EE2-24E9-75E68A65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503F8-222A-3BC6-011E-52149677E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C0211-4C2C-6658-1897-A2155154E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176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9AB4A-1E57-36CD-0904-0D33EB15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854456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1DBCB-FB8E-E222-1701-3A15F1293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37664-1662-EC63-9EF7-99BCA8815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0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1F69E5-CD5D-A602-C436-C7B57BEC9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9AE2B4-73A6-965B-18E0-CF874A785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378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62FB7-4247-87C8-0B67-2F0EC6D6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349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9D9CD4F-1329-DE3F-8CF9-D847FBAC72F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8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C6FCCB0-A624-7AF7-87A5-71303F6EB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60" y="2550160"/>
            <a:ext cx="10515600" cy="1229677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8420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DE180-89D7-7645-3FC4-94E903A6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D0D54A-6D25-3242-B1EA-8B20045BAAA1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88DB2-D140-82D8-98E5-789075DB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B1BE6-C0D9-D072-211B-D10F5020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7F713-26CB-0945-8C63-C4B3CBAA6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844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E884A2-C0B2-C00B-5802-F25AAA3B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960" y="426720"/>
            <a:ext cx="11074400" cy="57629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5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B797D6-0242-5680-5AA8-BE74C323B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0" y="365125"/>
            <a:ext cx="87782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77764-1D85-BF19-1981-938F976B0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1440" y="1872456"/>
            <a:ext cx="87782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397C7C-2451-2CC1-563F-D8BDE60A74CB}"/>
              </a:ext>
            </a:extLst>
          </p:cNvPr>
          <p:cNvSpPr/>
          <p:nvPr userDrawn="1"/>
        </p:nvSpPr>
        <p:spPr>
          <a:xfrm>
            <a:off x="595313" y="0"/>
            <a:ext cx="596900" cy="1443038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8" name="Picture 1" descr="RNIB&#10;See differently&#10;(Logo)">
            <a:extLst>
              <a:ext uri="{FF2B5EF4-FFF2-40B4-BE49-F238E27FC236}">
                <a16:creationId xmlns:a16="http://schemas.microsoft.com/office/drawing/2014/main" id="{63CE3D43-523D-9265-6094-A9E81A8E46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0" y="5168900"/>
            <a:ext cx="1689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C553644-5296-649A-494E-5049BB06F6E9}"/>
              </a:ext>
            </a:extLst>
          </p:cNvPr>
          <p:cNvSpPr/>
          <p:nvPr userDrawn="1"/>
        </p:nvSpPr>
        <p:spPr>
          <a:xfrm>
            <a:off x="0" y="6380798"/>
            <a:ext cx="5919788" cy="117475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solidFill>
                <a:srgbClr val="0098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7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8BC8B9E-7850-DBAA-67E9-2B353D30BFE4}"/>
              </a:ext>
            </a:extLst>
          </p:cNvPr>
          <p:cNvSpPr/>
          <p:nvPr userDrawn="1"/>
        </p:nvSpPr>
        <p:spPr>
          <a:xfrm>
            <a:off x="0" y="6380798"/>
            <a:ext cx="5919788" cy="117475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solidFill>
                <a:srgbClr val="0098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1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5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nibbookshare.org/cms/curriculum-framework-children-and-young-people-vision-impairment-cfvi-resource-hub" TargetMode="External"/><Relationship Id="rId7" Type="http://schemas.openxmlformats.org/officeDocument/2006/relationships/hyperlink" Target="https://www.guidedogs.org.uk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abilitationviuk.org.uk/about-us/&#8203;" TargetMode="External"/><Relationship Id="rId5" Type="http://schemas.openxmlformats.org/officeDocument/2006/relationships/hyperlink" Target="https://www.rnib.org.uk/professionals/health-social-care-education-professionals/education-professionals/curriculum-framework-for-children-and-young-people-with-vision-impairment/" TargetMode="External"/><Relationship Id="rId4" Type="http://schemas.openxmlformats.org/officeDocument/2006/relationships/hyperlink" Target="https://www.rnibbookshare.org/cms/habilitation-orientation-and-mobility-0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E6AE2-234D-CABF-247B-D6358D85D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270" y="3670235"/>
            <a:ext cx="8620018" cy="1288788"/>
          </a:xfrm>
        </p:spPr>
        <p:txBody>
          <a:bodyPr>
            <a:normAutofit fontScale="90000"/>
          </a:bodyPr>
          <a:lstStyle/>
          <a:p>
            <a:r>
              <a:rPr lang="en-GB" sz="2700" dirty="0" err="1">
                <a:latin typeface="Arial"/>
                <a:cs typeface="Arial"/>
              </a:rPr>
              <a:t>Fframwaith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Cwricwlwm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ar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gyfer</a:t>
            </a:r>
            <a:r>
              <a:rPr lang="en-GB" sz="2700" dirty="0">
                <a:latin typeface="Arial"/>
                <a:cs typeface="Arial"/>
              </a:rPr>
              <a:t> Plant a </a:t>
            </a:r>
            <a:r>
              <a:rPr lang="en-GB" sz="2700" dirty="0" err="1">
                <a:latin typeface="Arial"/>
                <a:cs typeface="Arial"/>
              </a:rPr>
              <a:t>Phobl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Ifanc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â</a:t>
            </a:r>
            <a:r>
              <a:rPr lang="en-GB" sz="2700" dirty="0">
                <a:latin typeface="Arial"/>
                <a:cs typeface="Arial"/>
              </a:rPr>
              <a:t> Nam </a:t>
            </a:r>
            <a:r>
              <a:rPr lang="en-GB" sz="2700" dirty="0" err="1">
                <a:latin typeface="Arial"/>
                <a:cs typeface="Arial"/>
              </a:rPr>
              <a:t>ar</a:t>
            </a:r>
            <a:r>
              <a:rPr lang="en-GB" sz="2700" dirty="0">
                <a:latin typeface="Arial"/>
                <a:cs typeface="Arial"/>
              </a:rPr>
              <a:t> y </a:t>
            </a:r>
            <a:r>
              <a:rPr lang="en-GB" sz="2700" dirty="0" err="1">
                <a:latin typeface="Arial"/>
                <a:cs typeface="Arial"/>
              </a:rPr>
              <a:t>Golwg</a:t>
            </a:r>
            <a:r>
              <a:rPr lang="en-GB" sz="2700" dirty="0">
                <a:latin typeface="Arial"/>
                <a:cs typeface="Arial"/>
              </a:rPr>
              <a:t> (CFVI): </a:t>
            </a:r>
            <a:r>
              <a:rPr lang="en-GB" sz="2700" dirty="0" err="1">
                <a:latin typeface="Arial"/>
                <a:cs typeface="Arial"/>
              </a:rPr>
              <a:t>Adnodd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Hyfforddiant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Craidd</a:t>
            </a:r>
            <a:r>
              <a:rPr lang="en-GB" sz="2700" dirty="0">
                <a:latin typeface="Arial"/>
                <a:cs typeface="Arial"/>
              </a:rPr>
              <a:t> 6</a:t>
            </a: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Maes</a:t>
            </a:r>
            <a:r>
              <a:rPr lang="en-GB" sz="2700" dirty="0">
                <a:latin typeface="Arial"/>
                <a:cs typeface="Arial"/>
              </a:rPr>
              <a:t> 5 </a:t>
            </a:r>
            <a:r>
              <a:rPr lang="en-GB" sz="2700" dirty="0" err="1">
                <a:latin typeface="Arial"/>
                <a:cs typeface="Arial"/>
              </a:rPr>
              <a:t>Cymhwyso</a:t>
            </a:r>
            <a:r>
              <a:rPr lang="en-GB" sz="2700" dirty="0">
                <a:latin typeface="Arial"/>
                <a:cs typeface="Arial"/>
              </a:rPr>
              <a:t>: </a:t>
            </a:r>
            <a:r>
              <a:rPr lang="en-GB" sz="2700" dirty="0" err="1">
                <a:latin typeface="Arial"/>
                <a:cs typeface="Arial"/>
              </a:rPr>
              <a:t>Cyfeiriadedd</a:t>
            </a:r>
            <a:r>
              <a:rPr lang="en-GB" sz="2700" dirty="0">
                <a:latin typeface="Arial"/>
                <a:cs typeface="Arial"/>
              </a:rPr>
              <a:t> a </a:t>
            </a:r>
            <a:r>
              <a:rPr lang="en-GB" sz="2700" dirty="0" err="1">
                <a:latin typeface="Arial"/>
                <a:cs typeface="Arial"/>
              </a:rPr>
              <a:t>Symudedd</a:t>
            </a:r>
            <a:r>
              <a:rPr lang="en-GB" sz="2700" dirty="0">
                <a:latin typeface="Arial"/>
                <a:cs typeface="Arial"/>
              </a:rPr>
              <a:t> (</a:t>
            </a:r>
            <a:r>
              <a:rPr lang="en-GB" sz="2700" dirty="0" err="1">
                <a:latin typeface="Arial"/>
                <a:cs typeface="Arial"/>
              </a:rPr>
              <a:t>CaS</a:t>
            </a:r>
            <a:r>
              <a:rPr lang="en-GB" sz="2700" dirty="0">
                <a:latin typeface="Arial"/>
                <a:cs typeface="Arial"/>
              </a:rPr>
              <a:t>)</a:t>
            </a:r>
            <a:br>
              <a:rPr lang="en-GB" sz="2400" dirty="0"/>
            </a:br>
            <a:endParaRPr lang="en-GB" sz="2400" dirty="0"/>
          </a:p>
        </p:txBody>
      </p:sp>
      <p:pic>
        <p:nvPicPr>
          <p:cNvPr id="4" name="Picture 3" descr="Logo of VIEW">
            <a:extLst>
              <a:ext uri="{FF2B5EF4-FFF2-40B4-BE49-F238E27FC236}">
                <a16:creationId xmlns:a16="http://schemas.microsoft.com/office/drawing/2014/main" id="{D7EF78A1-3C76-B88F-11AF-027B1916B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21" y="5618746"/>
            <a:ext cx="1885603" cy="109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Logo of Thomas Pocklington Trust&#10;">
            <a:extLst>
              <a:ext uri="{FF2B5EF4-FFF2-40B4-BE49-F238E27FC236}">
                <a16:creationId xmlns:a16="http://schemas.microsoft.com/office/drawing/2014/main" id="{48389E64-77A9-9F1D-A0E8-1FD89D38A2A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15" y="5618746"/>
            <a:ext cx="1295485" cy="911743"/>
          </a:xfrm>
          <a:prstGeom prst="rect">
            <a:avLst/>
          </a:prstGeom>
          <a:noFill/>
        </p:spPr>
      </p:pic>
      <p:pic>
        <p:nvPicPr>
          <p:cNvPr id="7" name="Picture 6" descr="University of Birmingham, VICTAR Logo&#10;">
            <a:extLst>
              <a:ext uri="{FF2B5EF4-FFF2-40B4-BE49-F238E27FC236}">
                <a16:creationId xmlns:a16="http://schemas.microsoft.com/office/drawing/2014/main" id="{2AE217BD-F559-AA56-8219-FF30334E5C5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24" y="5565747"/>
            <a:ext cx="3842391" cy="1099935"/>
          </a:xfrm>
          <a:prstGeom prst="rect">
            <a:avLst/>
          </a:prstGeom>
          <a:noFill/>
        </p:spPr>
      </p:pic>
      <p:pic>
        <p:nvPicPr>
          <p:cNvPr id="5" name="Picture 1" descr="RNIB&#10;See differently&#10;(Logo)">
            <a:extLst>
              <a:ext uri="{FF2B5EF4-FFF2-40B4-BE49-F238E27FC236}">
                <a16:creationId xmlns:a16="http://schemas.microsoft.com/office/drawing/2014/main" id="{4125758A-DB1E-6D6F-4AE9-EEE3E5EDE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0" y="5168900"/>
            <a:ext cx="1689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552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Nodi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rhwystrau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posibl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fynediad</a:t>
            </a:r>
            <a:r>
              <a:rPr lang="en-GB" sz="3200" dirty="0">
                <a:latin typeface="Arial"/>
                <a:cs typeface="Arial"/>
              </a:rPr>
              <a:t> (4)</a:t>
            </a:r>
            <a:br>
              <a:rPr lang="en-GB" sz="32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0884FBB-16A1-1C79-F909-B229AC394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584664"/>
              </p:ext>
            </p:extLst>
          </p:nvPr>
        </p:nvGraphicFramePr>
        <p:xfrm>
          <a:off x="447040" y="1690689"/>
          <a:ext cx="9790036" cy="4296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1393">
                  <a:extLst>
                    <a:ext uri="{9D8B030D-6E8A-4147-A177-3AD203B41FA5}">
                      <a16:colId xmlns:a16="http://schemas.microsoft.com/office/drawing/2014/main" val="184978815"/>
                    </a:ext>
                  </a:extLst>
                </a:gridCol>
                <a:gridCol w="5918643">
                  <a:extLst>
                    <a:ext uri="{9D8B030D-6E8A-4147-A177-3AD203B41FA5}">
                      <a16:colId xmlns:a16="http://schemas.microsoft.com/office/drawing/2014/main" val="1007468663"/>
                    </a:ext>
                  </a:extLst>
                </a:gridCol>
              </a:tblGrid>
              <a:tr h="337419">
                <a:tc>
                  <a:txBody>
                    <a:bodyPr/>
                    <a:lstStyle/>
                    <a:p>
                      <a:r>
                        <a:rPr lang="en-GB" dirty="0" err="1"/>
                        <a:t>Sefyllfa</a:t>
                      </a:r>
                      <a:r>
                        <a:rPr lang="en-GB" dirty="0"/>
                        <a:t> </a:t>
                      </a:r>
                    </a:p>
                  </a:txBody>
                  <a:tcPr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Beth </a:t>
                      </a:r>
                      <a:r>
                        <a:rPr lang="en-GB" dirty="0" err="1"/>
                        <a:t>mae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golwg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ddweud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wrth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plentyn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sefyllfa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yma</a:t>
                      </a:r>
                      <a:r>
                        <a:rPr lang="en-GB" dirty="0"/>
                        <a:t>?</a:t>
                      </a:r>
                    </a:p>
                  </a:txBody>
                  <a:tcPr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636063"/>
                  </a:ext>
                </a:extLst>
              </a:tr>
              <a:tr h="3656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/>
                        <a:t>Plentyn</a:t>
                      </a:r>
                      <a:r>
                        <a:rPr lang="en-GB" sz="2000" dirty="0"/>
                        <a:t>/person </a:t>
                      </a:r>
                      <a:r>
                        <a:rPr lang="en-GB" sz="2000" dirty="0" err="1"/>
                        <a:t>ifanc</a:t>
                      </a:r>
                      <a:r>
                        <a:rPr lang="en-GB" sz="2000" dirty="0"/>
                        <a:t> </a:t>
                      </a:r>
                      <a:r>
                        <a:rPr lang="en-GB" sz="2000" b="1" dirty="0" err="1"/>
                        <a:t>heb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nam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olwg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teithio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i'r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ysgol</a:t>
                      </a:r>
                      <a:r>
                        <a:rPr lang="en-GB" sz="2000" dirty="0"/>
                        <a:t> / </a:t>
                      </a:r>
                      <a:r>
                        <a:rPr lang="en-GB" sz="2000" dirty="0" err="1"/>
                        <a:t>coleg</a:t>
                      </a:r>
                      <a:r>
                        <a:rPr lang="en-GB" sz="2000" dirty="0"/>
                        <a:t> / </a:t>
                      </a:r>
                      <a:r>
                        <a:rPr lang="en-GB" sz="2000" dirty="0" err="1"/>
                        <a:t>gwaith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fws</a:t>
                      </a:r>
                      <a:r>
                        <a:rPr lang="en-GB" sz="2000" dirty="0"/>
                        <a:t>.</a:t>
                      </a:r>
                      <a:endParaRPr lang="en-GB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540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479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Nodi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rhwystrau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posibl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fynediad</a:t>
            </a:r>
            <a:r>
              <a:rPr lang="en-GB" sz="3200" dirty="0">
                <a:latin typeface="Arial"/>
                <a:cs typeface="Arial"/>
              </a:rPr>
              <a:t> (5)</a:t>
            </a:r>
            <a:br>
              <a:rPr lang="en-GB" sz="32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2F667F7-ADE4-6458-7AAA-484C116ED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232256"/>
              </p:ext>
            </p:extLst>
          </p:nvPr>
        </p:nvGraphicFramePr>
        <p:xfrm>
          <a:off x="1282262" y="1697424"/>
          <a:ext cx="8857101" cy="400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8457">
                  <a:extLst>
                    <a:ext uri="{9D8B030D-6E8A-4147-A177-3AD203B41FA5}">
                      <a16:colId xmlns:a16="http://schemas.microsoft.com/office/drawing/2014/main" val="2784912112"/>
                    </a:ext>
                  </a:extLst>
                </a:gridCol>
                <a:gridCol w="4388644">
                  <a:extLst>
                    <a:ext uri="{9D8B030D-6E8A-4147-A177-3AD203B41FA5}">
                      <a16:colId xmlns:a16="http://schemas.microsoft.com/office/drawing/2014/main" val="510801584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r>
                        <a:rPr lang="en-GB" sz="2100" dirty="0" err="1"/>
                        <a:t>Proffil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byr</a:t>
                      </a:r>
                      <a:r>
                        <a:rPr lang="en-GB" sz="2100" baseline="0" dirty="0"/>
                        <a:t> </a:t>
                      </a:r>
                      <a:r>
                        <a:rPr lang="en-GB" sz="2100" baseline="0" dirty="0" err="1"/>
                        <a:t>plentyn</a:t>
                      </a:r>
                      <a:r>
                        <a:rPr lang="en-GB" sz="2100" baseline="0" dirty="0"/>
                        <a:t> / person </a:t>
                      </a:r>
                      <a:r>
                        <a:rPr lang="en-GB" sz="2100" baseline="0" dirty="0" err="1"/>
                        <a:t>ifanc</a:t>
                      </a:r>
                      <a:endParaRPr lang="en-GB" sz="2100" dirty="0"/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 err="1"/>
                        <a:t>Sefyllfa</a:t>
                      </a:r>
                      <a:r>
                        <a:rPr lang="en-GB" sz="2100" dirty="0"/>
                        <a:t> </a:t>
                      </a:r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72773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Ychwanegwch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yma</a:t>
                      </a:r>
                      <a:endParaRPr lang="en-GB" sz="24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/>
                        <a:t>?</a:t>
                      </a:r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908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6417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7623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812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8730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83069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434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958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89F2-A345-E9B1-9222-B22473EA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>
                <a:latin typeface="Arial"/>
                <a:cs typeface="Arial"/>
              </a:rPr>
              <a:t> (1)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0DEE-561B-1235-5D2A-571816EF7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"/>
                <a:cs typeface="Arial"/>
              </a:rPr>
              <a:t>Pam </a:t>
            </a:r>
            <a:r>
              <a:rPr lang="en-GB" sz="2400" dirty="0" err="1">
                <a:latin typeface="Arial"/>
                <a:cs typeface="Arial"/>
              </a:rPr>
              <a:t>fod</a:t>
            </a:r>
            <a:r>
              <a:rPr lang="en-GB" sz="2400" dirty="0">
                <a:latin typeface="Arial"/>
                <a:cs typeface="Arial"/>
              </a:rPr>
              <a:t> y </a:t>
            </a:r>
            <a:r>
              <a:rPr lang="en-GB" sz="2400" dirty="0" err="1">
                <a:latin typeface="Arial"/>
                <a:cs typeface="Arial"/>
              </a:rPr>
              <a:t>gallu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i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lywio’n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ddiogel</a:t>
            </a:r>
            <a:r>
              <a:rPr lang="en-GB" sz="2400" dirty="0">
                <a:latin typeface="Arial"/>
                <a:cs typeface="Arial"/>
              </a:rPr>
              <a:t> ac </a:t>
            </a:r>
            <a:r>
              <a:rPr lang="en-GB" sz="2400" dirty="0" err="1">
                <a:latin typeface="Arial"/>
                <a:cs typeface="Arial"/>
              </a:rPr>
              <a:t>yn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hyderus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yn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bwysig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i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b="1" dirty="0">
                <a:latin typeface="Arial"/>
                <a:cs typeface="Arial"/>
              </a:rPr>
              <a:t>bob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plentyn</a:t>
            </a:r>
            <a:r>
              <a:rPr lang="en-GB" sz="2400" dirty="0">
                <a:latin typeface="Arial"/>
                <a:cs typeface="Arial"/>
              </a:rPr>
              <a:t> a </a:t>
            </a:r>
            <a:r>
              <a:rPr lang="en-GB" sz="2400" dirty="0" err="1">
                <a:latin typeface="Arial"/>
                <a:cs typeface="Arial"/>
              </a:rPr>
              <a:t>pherson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ifanc</a:t>
            </a:r>
            <a:r>
              <a:rPr lang="en-GB" sz="2400" dirty="0">
                <a:latin typeface="Arial"/>
                <a:cs typeface="Arial"/>
              </a:rPr>
              <a:t>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76296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89F2-A345-E9B1-9222-B22473EA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(2)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0DEE-561B-1235-5D2A-571816EF7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877" y="1647075"/>
            <a:ext cx="9409034" cy="4618257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3200" dirty="0">
                <a:latin typeface="+mn-lt"/>
                <a:cs typeface="Arial"/>
              </a:rPr>
              <a:t>Pam </a:t>
            </a:r>
            <a:r>
              <a:rPr lang="en-GB" sz="3200" dirty="0" err="1">
                <a:latin typeface="+mn-lt"/>
                <a:cs typeface="Arial"/>
              </a:rPr>
              <a:t>mae</a:t>
            </a:r>
            <a:r>
              <a:rPr lang="en-GB" sz="3200" dirty="0">
                <a:latin typeface="+mn-lt"/>
                <a:cs typeface="Arial"/>
              </a:rPr>
              <a:t> </a:t>
            </a:r>
            <a:r>
              <a:rPr lang="en-GB" sz="3200" dirty="0" err="1">
                <a:latin typeface="+mn-lt"/>
                <a:cs typeface="Arial"/>
              </a:rPr>
              <a:t>ffocws</a:t>
            </a:r>
            <a:r>
              <a:rPr lang="en-GB" sz="3200" dirty="0">
                <a:latin typeface="+mn-lt"/>
                <a:cs typeface="Arial"/>
              </a:rPr>
              <a:t> </a:t>
            </a:r>
            <a:r>
              <a:rPr lang="en-GB" sz="3200" dirty="0" err="1">
                <a:latin typeface="+mn-lt"/>
                <a:cs typeface="Arial"/>
              </a:rPr>
              <a:t>ar</a:t>
            </a:r>
            <a:r>
              <a:rPr lang="en-GB" sz="3200" dirty="0">
                <a:latin typeface="+mn-lt"/>
                <a:cs typeface="Arial"/>
              </a:rPr>
              <a:t> y </a:t>
            </a:r>
            <a:r>
              <a:rPr lang="en-GB" sz="3200" dirty="0" err="1">
                <a:latin typeface="+mn-lt"/>
                <a:cs typeface="Arial"/>
              </a:rPr>
              <a:t>maes</a:t>
            </a:r>
            <a:r>
              <a:rPr lang="en-GB" sz="3200" dirty="0">
                <a:latin typeface="+mn-lt"/>
                <a:cs typeface="Arial"/>
              </a:rPr>
              <a:t> </a:t>
            </a:r>
            <a:r>
              <a:rPr lang="en-GB" sz="3200" dirty="0" err="1">
                <a:latin typeface="+mn-lt"/>
                <a:cs typeface="Arial"/>
              </a:rPr>
              <a:t>hwn</a:t>
            </a:r>
            <a:r>
              <a:rPr lang="en-GB" sz="3200" dirty="0">
                <a:latin typeface="+mn-lt"/>
                <a:cs typeface="Arial"/>
              </a:rPr>
              <a:t> </a:t>
            </a:r>
            <a:r>
              <a:rPr lang="en-GB" sz="3200" dirty="0" err="1">
                <a:latin typeface="+mn-lt"/>
                <a:cs typeface="Arial"/>
              </a:rPr>
              <a:t>yn</a:t>
            </a:r>
            <a:r>
              <a:rPr lang="en-GB" sz="3200" dirty="0">
                <a:latin typeface="+mn-lt"/>
                <a:cs typeface="Arial"/>
              </a:rPr>
              <a:t> </a:t>
            </a:r>
            <a:r>
              <a:rPr lang="en-GB" sz="3200" dirty="0" err="1">
                <a:latin typeface="+mn-lt"/>
                <a:cs typeface="Arial"/>
              </a:rPr>
              <a:t>bwysig</a:t>
            </a:r>
            <a:r>
              <a:rPr lang="en-GB" sz="3200" dirty="0">
                <a:latin typeface="+mn-lt"/>
                <a:cs typeface="Arial"/>
              </a:rPr>
              <a:t> </a:t>
            </a:r>
            <a:r>
              <a:rPr lang="en-GB" sz="3200" dirty="0" err="1">
                <a:latin typeface="+mn-lt"/>
                <a:cs typeface="Arial"/>
              </a:rPr>
              <a:t>i</a:t>
            </a:r>
            <a:r>
              <a:rPr lang="en-GB" sz="3200" dirty="0">
                <a:latin typeface="+mn-lt"/>
                <a:cs typeface="Arial"/>
              </a:rPr>
              <a:t> </a:t>
            </a:r>
            <a:r>
              <a:rPr lang="en-GB" sz="3200" dirty="0" err="1">
                <a:latin typeface="+mn-lt"/>
                <a:cs typeface="Arial"/>
              </a:rPr>
              <a:t>blant</a:t>
            </a:r>
            <a:r>
              <a:rPr lang="en-GB" sz="3200" dirty="0">
                <a:latin typeface="+mn-lt"/>
                <a:cs typeface="Arial"/>
              </a:rPr>
              <a:t> a </a:t>
            </a:r>
            <a:r>
              <a:rPr lang="en-GB" sz="3200" dirty="0" err="1">
                <a:latin typeface="+mn-lt"/>
                <a:cs typeface="Arial"/>
              </a:rPr>
              <a:t>phobl</a:t>
            </a:r>
            <a:r>
              <a:rPr lang="en-GB" sz="3200" dirty="0">
                <a:latin typeface="+mn-lt"/>
                <a:cs typeface="Arial"/>
              </a:rPr>
              <a:t> </a:t>
            </a:r>
            <a:r>
              <a:rPr lang="en-GB" sz="3200" dirty="0" err="1">
                <a:latin typeface="+mn-lt"/>
                <a:cs typeface="Arial"/>
              </a:rPr>
              <a:t>ifanc</a:t>
            </a:r>
            <a:r>
              <a:rPr lang="en-GB" sz="3200" dirty="0">
                <a:latin typeface="+mn-lt"/>
                <a:cs typeface="Arial"/>
              </a:rPr>
              <a:t> </a:t>
            </a:r>
            <a:r>
              <a:rPr lang="en-GB" sz="3200" dirty="0" err="1">
                <a:latin typeface="+mn-lt"/>
                <a:cs typeface="Arial"/>
              </a:rPr>
              <a:t>sydd</a:t>
            </a:r>
            <a:r>
              <a:rPr lang="en-GB" sz="3200" dirty="0">
                <a:latin typeface="+mn-lt"/>
                <a:cs typeface="Arial"/>
              </a:rPr>
              <a:t> </a:t>
            </a:r>
            <a:r>
              <a:rPr lang="en-GB" sz="3200" dirty="0" err="1">
                <a:latin typeface="+mn-lt"/>
                <a:cs typeface="Arial"/>
              </a:rPr>
              <a:t>â</a:t>
            </a:r>
            <a:r>
              <a:rPr lang="en-GB" sz="3200" dirty="0">
                <a:latin typeface="+mn-lt"/>
                <a:cs typeface="Arial"/>
              </a:rPr>
              <a:t> </a:t>
            </a:r>
            <a:r>
              <a:rPr lang="en-GB" sz="3200" dirty="0" err="1">
                <a:latin typeface="+mn-lt"/>
                <a:cs typeface="Arial"/>
              </a:rPr>
              <a:t>nam</a:t>
            </a:r>
            <a:r>
              <a:rPr lang="en-GB" sz="3200" dirty="0">
                <a:latin typeface="+mn-lt"/>
                <a:cs typeface="Arial"/>
              </a:rPr>
              <a:t> </a:t>
            </a:r>
            <a:r>
              <a:rPr lang="en-GB" sz="3200" dirty="0" err="1">
                <a:latin typeface="+mn-lt"/>
                <a:cs typeface="Arial"/>
              </a:rPr>
              <a:t>ar</a:t>
            </a:r>
            <a:r>
              <a:rPr lang="en-GB" sz="3200" dirty="0">
                <a:latin typeface="+mn-lt"/>
                <a:cs typeface="Arial"/>
              </a:rPr>
              <a:t> y </a:t>
            </a:r>
            <a:r>
              <a:rPr lang="en-GB" sz="3200" dirty="0" err="1">
                <a:latin typeface="+mn-lt"/>
                <a:cs typeface="Arial"/>
              </a:rPr>
              <a:t>golwg</a:t>
            </a:r>
            <a:r>
              <a:rPr lang="en-GB" sz="3200" dirty="0">
                <a:latin typeface="+mn-lt"/>
                <a:cs typeface="Arial"/>
              </a:rPr>
              <a:t>? </a:t>
            </a:r>
            <a:endParaRPr lang="en-US" sz="3200" dirty="0">
              <a:latin typeface="+mn-lt"/>
            </a:endParaRPr>
          </a:p>
          <a:p>
            <a:pPr marL="571500" indent="-342900">
              <a:lnSpc>
                <a:spcPct val="110000"/>
              </a:lnSpc>
              <a:buSzPct val="120000"/>
            </a:pPr>
            <a:r>
              <a:rPr lang="en-US" sz="3200" dirty="0">
                <a:latin typeface="+mn-lt"/>
                <a:cs typeface="Arial"/>
              </a:rPr>
              <a:t>Mae </a:t>
            </a:r>
            <a:r>
              <a:rPr lang="en-US" sz="3200" dirty="0" err="1">
                <a:latin typeface="+mn-lt"/>
                <a:cs typeface="Arial"/>
              </a:rPr>
              <a:t>symud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yn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cynorthwyo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dysgu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drwy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archwilio</a:t>
            </a:r>
            <a:r>
              <a:rPr lang="en-US" sz="3200" dirty="0">
                <a:latin typeface="+mn-lt"/>
                <a:cs typeface="Arial"/>
              </a:rPr>
              <a:t> a </a:t>
            </a:r>
            <a:r>
              <a:rPr lang="en-US" sz="3200" dirty="0" err="1">
                <a:latin typeface="+mn-lt"/>
                <a:cs typeface="Arial"/>
              </a:rPr>
              <a:t>chyswllt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corfforol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â'r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amgylchedd</a:t>
            </a:r>
            <a:r>
              <a:rPr lang="en-US" sz="3200" dirty="0">
                <a:latin typeface="+mn-lt"/>
                <a:cs typeface="Arial"/>
              </a:rPr>
              <a:t>.</a:t>
            </a:r>
          </a:p>
          <a:p>
            <a:pPr marL="571500" indent="-342900">
              <a:lnSpc>
                <a:spcPct val="110000"/>
              </a:lnSpc>
              <a:buSzPct val="120000"/>
            </a:pPr>
            <a:r>
              <a:rPr lang="en-US" sz="3200" dirty="0" err="1">
                <a:latin typeface="+mn-lt"/>
                <a:cs typeface="Arial"/>
              </a:rPr>
              <a:t>Yn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aml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mae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cs typeface="Arial"/>
              </a:rPr>
              <a:t>arnynt</a:t>
            </a:r>
            <a:r>
              <a:rPr lang="en-US" sz="3200" dirty="0"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angen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ymyriadau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uniongyrchol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i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archwilio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eu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hamgylchedd</a:t>
            </a:r>
            <a:r>
              <a:rPr lang="en-US" sz="3200" dirty="0">
                <a:latin typeface="+mn-lt"/>
                <a:cs typeface="Arial"/>
              </a:rPr>
              <a:t> a all </a:t>
            </a:r>
            <a:r>
              <a:rPr lang="en-US" sz="3200" dirty="0" err="1">
                <a:latin typeface="+mn-lt"/>
                <a:cs typeface="Arial"/>
              </a:rPr>
              <a:t>fod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yn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frawychus</a:t>
            </a:r>
            <a:r>
              <a:rPr lang="en-US" sz="3200" dirty="0">
                <a:latin typeface="+mn-lt"/>
                <a:cs typeface="Arial"/>
              </a:rPr>
              <a:t>, </a:t>
            </a:r>
            <a:r>
              <a:rPr lang="en-US" sz="3200" dirty="0" err="1">
                <a:latin typeface="+mn-lt"/>
                <a:cs typeface="Arial"/>
              </a:rPr>
              <a:t>yn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anrhagweladwy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neu’n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ddigymell</a:t>
            </a:r>
            <a:r>
              <a:rPr lang="en-US" sz="3200" dirty="0">
                <a:latin typeface="+mn-lt"/>
                <a:cs typeface="Arial"/>
              </a:rPr>
              <a:t>.</a:t>
            </a:r>
          </a:p>
          <a:p>
            <a:pPr marL="571500" indent="-342900">
              <a:lnSpc>
                <a:spcPct val="110000"/>
              </a:lnSpc>
              <a:buSzPct val="120000"/>
            </a:pPr>
            <a:r>
              <a:rPr lang="en-US" sz="3200" dirty="0">
                <a:latin typeface="+mn-lt"/>
                <a:cs typeface="Arial"/>
              </a:rPr>
              <a:t>Mae </a:t>
            </a:r>
            <a:r>
              <a:rPr lang="en-US" sz="3200" dirty="0" err="1">
                <a:latin typeface="+mn-lt"/>
                <a:cs typeface="Arial"/>
              </a:rPr>
              <a:t>ymyrraeth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CaS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yn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eu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cynorthwyo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i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wybod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ble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maen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nhw</a:t>
            </a:r>
            <a:r>
              <a:rPr lang="en-US" sz="3200" dirty="0">
                <a:latin typeface="+mn-lt"/>
                <a:cs typeface="Arial"/>
              </a:rPr>
              <a:t> (</a:t>
            </a:r>
            <a:r>
              <a:rPr lang="en-US" sz="3200" dirty="0" err="1">
                <a:latin typeface="+mn-lt"/>
                <a:cs typeface="Arial"/>
              </a:rPr>
              <a:t>cyfeiriadedd</a:t>
            </a:r>
            <a:r>
              <a:rPr lang="en-US" sz="3200" dirty="0">
                <a:latin typeface="+mn-lt"/>
                <a:cs typeface="Arial"/>
              </a:rPr>
              <a:t>), </a:t>
            </a:r>
            <a:r>
              <a:rPr lang="en-US" sz="3200" dirty="0" err="1">
                <a:latin typeface="+mn-lt"/>
                <a:cs typeface="Arial"/>
              </a:rPr>
              <a:t>i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ble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maen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nhw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eisiau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mynd</a:t>
            </a:r>
            <a:r>
              <a:rPr lang="en-US" sz="3200" dirty="0">
                <a:latin typeface="+mn-lt"/>
                <a:cs typeface="Arial"/>
              </a:rPr>
              <a:t> ac </a:t>
            </a:r>
            <a:r>
              <a:rPr lang="en-US" sz="3200" dirty="0" err="1">
                <a:latin typeface="+mn-lt"/>
                <a:cs typeface="Arial"/>
              </a:rPr>
              <a:t>yn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rhoi'r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sgiliau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iddyn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nhw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gyrraedd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yno</a:t>
            </a:r>
            <a:r>
              <a:rPr lang="en-US" sz="3200" dirty="0">
                <a:latin typeface="+mn-lt"/>
                <a:cs typeface="Arial"/>
              </a:rPr>
              <a:t> (</a:t>
            </a:r>
            <a:r>
              <a:rPr lang="en-US" sz="3200" dirty="0" err="1">
                <a:latin typeface="+mn-lt"/>
                <a:cs typeface="Arial"/>
              </a:rPr>
              <a:t>symudedd</a:t>
            </a:r>
            <a:r>
              <a:rPr lang="en-US" sz="3200" dirty="0">
                <a:latin typeface="+mn-lt"/>
                <a:cs typeface="Arial"/>
              </a:rPr>
              <a:t>).</a:t>
            </a:r>
          </a:p>
          <a:p>
            <a:pPr marL="571500" indent="-342900">
              <a:lnSpc>
                <a:spcPct val="110000"/>
              </a:lnSpc>
              <a:buSzPct val="120000"/>
            </a:pPr>
            <a:r>
              <a:rPr lang="en-US" sz="3200" dirty="0" err="1">
                <a:latin typeface="+mn-lt"/>
                <a:cs typeface="Arial"/>
              </a:rPr>
              <a:t>Dylid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datblygu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sgiliau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CaS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yn</a:t>
            </a:r>
            <a:r>
              <a:rPr lang="en-US" sz="3200" dirty="0">
                <a:latin typeface="+mn-lt"/>
                <a:cs typeface="Arial"/>
              </a:rPr>
              <a:t> y </a:t>
            </a:r>
            <a:r>
              <a:rPr lang="en-US" sz="3200" dirty="0" err="1">
                <a:latin typeface="+mn-lt"/>
                <a:cs typeface="Arial"/>
              </a:rPr>
              <a:t>blynyddoedd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cynnar</a:t>
            </a:r>
            <a:r>
              <a:rPr lang="en-US" sz="3200" dirty="0">
                <a:latin typeface="+mn-lt"/>
                <a:cs typeface="Arial"/>
              </a:rPr>
              <a:t> (</a:t>
            </a:r>
            <a:r>
              <a:rPr lang="en-US" sz="3200" dirty="0" err="1">
                <a:latin typeface="+mn-lt"/>
                <a:cs typeface="Arial"/>
              </a:rPr>
              <a:t>e.e</a:t>
            </a:r>
            <a:r>
              <a:rPr lang="en-US" sz="3200" dirty="0">
                <a:latin typeface="+mn-lt"/>
                <a:cs typeface="Arial"/>
              </a:rPr>
              <a:t>. </a:t>
            </a:r>
            <a:r>
              <a:rPr lang="en-US" sz="3200" dirty="0" err="1">
                <a:latin typeface="+mn-lt"/>
                <a:cs typeface="Arial"/>
              </a:rPr>
              <a:t>ymwybyddiaeth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sylfaenol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o’r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corff</a:t>
            </a:r>
            <a:r>
              <a:rPr lang="en-US" sz="3200" dirty="0">
                <a:latin typeface="+mn-lt"/>
                <a:cs typeface="Arial"/>
              </a:rPr>
              <a:t>/</a:t>
            </a:r>
            <a:r>
              <a:rPr lang="en-US" sz="3200" dirty="0" err="1">
                <a:latin typeface="+mn-lt"/>
                <a:cs typeface="Arial"/>
              </a:rPr>
              <a:t>symudiad</a:t>
            </a:r>
            <a:r>
              <a:rPr lang="en-US" sz="3200" dirty="0">
                <a:latin typeface="+mn-lt"/>
                <a:cs typeface="Arial"/>
              </a:rPr>
              <a:t>) ac </a:t>
            </a:r>
            <a:r>
              <a:rPr lang="en-US" sz="3200" dirty="0" err="1">
                <a:latin typeface="+mn-lt"/>
                <a:cs typeface="Arial"/>
              </a:rPr>
              <a:t>maent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yn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debygol</a:t>
            </a:r>
            <a:r>
              <a:rPr lang="en-US" sz="3200" dirty="0">
                <a:latin typeface="+mn-lt"/>
                <a:cs typeface="Arial"/>
              </a:rPr>
              <a:t> o </a:t>
            </a:r>
            <a:r>
              <a:rPr lang="en-US" sz="3200" dirty="0" err="1">
                <a:latin typeface="+mn-lt"/>
                <a:cs typeface="Arial"/>
              </a:rPr>
              <a:t>barhau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i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fyd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oedolion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wrth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i’r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unigolyn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ddysgu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sgiliau</a:t>
            </a:r>
            <a:r>
              <a:rPr lang="en-US" sz="3200" dirty="0">
                <a:latin typeface="+mn-lt"/>
                <a:cs typeface="Arial"/>
              </a:rPr>
              <a:t>/bod </a:t>
            </a:r>
            <a:r>
              <a:rPr lang="en-US" sz="3200" dirty="0" err="1">
                <a:latin typeface="+mn-lt"/>
                <a:cs typeface="Arial"/>
              </a:rPr>
              <a:t>angen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sgiliau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newydd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sy’n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caniatáu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llywio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effeithlon</a:t>
            </a:r>
            <a:r>
              <a:rPr lang="en-US" sz="3200" dirty="0">
                <a:latin typeface="+mn-lt"/>
                <a:cs typeface="Arial"/>
              </a:rPr>
              <a:t>, </a:t>
            </a:r>
            <a:r>
              <a:rPr lang="en-US" sz="3200" dirty="0" err="1">
                <a:latin typeface="+mn-lt"/>
                <a:cs typeface="Arial"/>
              </a:rPr>
              <a:t>diogel</a:t>
            </a:r>
            <a:r>
              <a:rPr lang="en-US" sz="3200" dirty="0">
                <a:latin typeface="+mn-lt"/>
                <a:cs typeface="Arial"/>
              </a:rPr>
              <a:t> ac </a:t>
            </a:r>
            <a:r>
              <a:rPr lang="en-US" sz="3200" dirty="0" err="1">
                <a:latin typeface="+mn-lt"/>
                <a:cs typeface="Arial"/>
              </a:rPr>
              <a:t>effeithiol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o’u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dirty="0" err="1">
                <a:latin typeface="+mn-lt"/>
                <a:cs typeface="Arial"/>
              </a:rPr>
              <a:t>byd</a:t>
            </a:r>
            <a:r>
              <a:rPr lang="en-US" sz="3200" dirty="0">
                <a:latin typeface="+mn-lt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9056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C67CC-767A-3ED4-EBFA-434E8902B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(3)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CFDD4-464F-426F-B17B-2B6E6F93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581150"/>
            <a:ext cx="8778240" cy="46426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dirty="0" err="1">
                <a:latin typeface="Arial"/>
                <a:cs typeface="Arial"/>
              </a:rPr>
              <a:t>Ceir</a:t>
            </a:r>
            <a:r>
              <a:rPr lang="en-GB" sz="2000" dirty="0">
                <a:latin typeface="Arial"/>
                <a:cs typeface="Arial"/>
              </a:rPr>
              <a:t> y “</a:t>
            </a:r>
            <a:r>
              <a:rPr lang="en-GB" sz="2000" dirty="0" err="1">
                <a:latin typeface="Arial"/>
                <a:cs typeface="Arial"/>
              </a:rPr>
              <a:t>nodau</a:t>
            </a:r>
            <a:r>
              <a:rPr lang="en-GB" sz="2000" dirty="0">
                <a:latin typeface="Arial"/>
                <a:cs typeface="Arial"/>
              </a:rPr>
              <a:t>” </a:t>
            </a:r>
            <a:r>
              <a:rPr lang="en-GB" sz="2000" dirty="0" err="1">
                <a:latin typeface="Arial"/>
                <a:cs typeface="Arial"/>
              </a:rPr>
              <a:t>uniongyrchol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e.e</a:t>
            </a:r>
            <a:r>
              <a:rPr lang="en-GB" sz="2000" dirty="0">
                <a:latin typeface="Arial"/>
                <a:cs typeface="Arial"/>
              </a:rPr>
              <a:t>. </a:t>
            </a:r>
            <a:r>
              <a:rPr lang="en-GB" sz="2000" dirty="0" err="1">
                <a:latin typeface="Arial"/>
                <a:cs typeface="Arial"/>
              </a:rPr>
              <a:t>llywio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amgylchedd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yr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ysgol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neu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deithio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ysgol</a:t>
            </a:r>
            <a:r>
              <a:rPr lang="en-GB" sz="2000" dirty="0">
                <a:latin typeface="Arial"/>
                <a:cs typeface="Arial"/>
              </a:rPr>
              <a:t>/</a:t>
            </a:r>
            <a:r>
              <a:rPr lang="en-GB" sz="2000" dirty="0" err="1">
                <a:latin typeface="Arial"/>
                <a:cs typeface="Arial"/>
              </a:rPr>
              <a:t>coleg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yn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ddiogel</a:t>
            </a:r>
            <a:r>
              <a:rPr lang="en-GB" sz="2000" dirty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Mae </a:t>
            </a:r>
            <a:r>
              <a:rPr lang="en-GB" sz="2000" dirty="0" err="1">
                <a:latin typeface="Arial"/>
                <a:cs typeface="Arial"/>
              </a:rPr>
              <a:t>nodau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tymor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hwy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sy'n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cysylltu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â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Maes</a:t>
            </a:r>
            <a:r>
              <a:rPr lang="en-GB" sz="2000" dirty="0">
                <a:latin typeface="Arial"/>
                <a:cs typeface="Arial"/>
              </a:rPr>
              <a:t> 11 y CFVI: </a:t>
            </a:r>
            <a:r>
              <a:rPr lang="en-GB" sz="2000" dirty="0" err="1">
                <a:latin typeface="Arial"/>
                <a:cs typeface="Arial"/>
              </a:rPr>
              <a:t>Paratoi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gyfer</a:t>
            </a:r>
            <a:r>
              <a:rPr lang="en-GB" sz="2000" dirty="0">
                <a:latin typeface="Arial"/>
                <a:cs typeface="Arial"/>
              </a:rPr>
              <a:t> Bod </a:t>
            </a:r>
            <a:r>
              <a:rPr lang="en-GB" sz="2000" dirty="0" err="1">
                <a:latin typeface="Arial"/>
                <a:cs typeface="Arial"/>
              </a:rPr>
              <a:t>yn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Oedolyn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n-GB" sz="2000" dirty="0" err="1">
                <a:latin typeface="Arial"/>
                <a:cs typeface="Arial"/>
              </a:rPr>
              <a:t>gan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gynnwys</a:t>
            </a:r>
            <a:r>
              <a:rPr lang="en-GB" sz="2000" dirty="0">
                <a:latin typeface="Arial"/>
                <a:cs typeface="Arial"/>
              </a:rPr>
              <a:t>:</a:t>
            </a:r>
          </a:p>
          <a:p>
            <a:r>
              <a:rPr lang="en-GB" sz="2000" dirty="0" err="1">
                <a:latin typeface="Arial"/>
                <a:cs typeface="Arial"/>
              </a:rPr>
              <a:t>annibyniaeth</a:t>
            </a:r>
            <a:r>
              <a:rPr lang="en-GB" sz="2000" dirty="0">
                <a:latin typeface="Arial"/>
                <a:cs typeface="Arial"/>
              </a:rPr>
              <a:t> o ran </a:t>
            </a:r>
            <a:r>
              <a:rPr lang="en-GB" sz="2000" dirty="0" err="1">
                <a:latin typeface="Arial"/>
                <a:cs typeface="Arial"/>
              </a:rPr>
              <a:t>teithio</a:t>
            </a:r>
            <a:r>
              <a:rPr lang="en-GB" sz="2000" dirty="0">
                <a:latin typeface="Arial"/>
                <a:cs typeface="Arial"/>
              </a:rPr>
              <a:t> a </a:t>
            </a:r>
            <a:r>
              <a:rPr lang="en-GB" sz="2000" dirty="0" err="1">
                <a:latin typeface="Arial"/>
                <a:cs typeface="Arial"/>
              </a:rPr>
              <a:t>symudedd</a:t>
            </a:r>
            <a:r>
              <a:rPr lang="en-GB" sz="2000" dirty="0">
                <a:latin typeface="Arial"/>
                <a:cs typeface="Arial"/>
              </a:rPr>
              <a:t>.</a:t>
            </a:r>
          </a:p>
          <a:p>
            <a:r>
              <a:rPr lang="en-GB" sz="2000" dirty="0" err="1">
                <a:latin typeface="Arial"/>
                <a:cs typeface="Arial"/>
              </a:rPr>
              <a:t>lles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emosiynol</a:t>
            </a:r>
            <a:r>
              <a:rPr lang="en-GB" sz="2000" dirty="0">
                <a:latin typeface="Arial"/>
                <a:cs typeface="Arial"/>
              </a:rPr>
              <a:t> (</a:t>
            </a:r>
            <a:r>
              <a:rPr lang="en-GB" sz="2000" dirty="0" err="1">
                <a:latin typeface="Arial"/>
                <a:cs typeface="Arial"/>
              </a:rPr>
              <a:t>cysylltiadau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â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Maesl</a:t>
            </a:r>
            <a:r>
              <a:rPr lang="en-GB" sz="2000" dirty="0">
                <a:latin typeface="Arial"/>
                <a:cs typeface="Arial"/>
              </a:rPr>
              <a:t> 9 y CFVI); </a:t>
            </a:r>
            <a:r>
              <a:rPr lang="en-GB" sz="2000" dirty="0" err="1">
                <a:latin typeface="Arial"/>
                <a:cs typeface="Arial"/>
              </a:rPr>
              <a:t>hunan-eiriolaeth</a:t>
            </a:r>
            <a:r>
              <a:rPr lang="en-GB" sz="2000" dirty="0">
                <a:latin typeface="Arial"/>
                <a:cs typeface="Arial"/>
              </a:rPr>
              <a:t> a </a:t>
            </a:r>
            <a:r>
              <a:rPr lang="en-GB" sz="2000" dirty="0" err="1">
                <a:latin typeface="Arial"/>
                <a:cs typeface="Arial"/>
              </a:rPr>
              <a:t>gallu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personol</a:t>
            </a:r>
            <a:r>
              <a:rPr lang="en-GB" sz="2000" dirty="0">
                <a:latin typeface="Arial"/>
                <a:cs typeface="Arial"/>
              </a:rPr>
              <a:t>; bod </a:t>
            </a:r>
            <a:r>
              <a:rPr lang="en-GB" sz="2000" dirty="0" err="1">
                <a:latin typeface="Arial"/>
                <a:cs typeface="Arial"/>
              </a:rPr>
              <a:t>yn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hyderus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wrth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ddatrys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problemau</a:t>
            </a:r>
            <a:r>
              <a:rPr lang="en-GB" sz="2000" dirty="0">
                <a:latin typeface="Arial"/>
                <a:cs typeface="Arial"/>
              </a:rPr>
              <a:t>.</a:t>
            </a:r>
          </a:p>
          <a:p>
            <a:r>
              <a:rPr lang="en-GB" sz="2000" dirty="0" err="1">
                <a:latin typeface="Arial"/>
                <a:cs typeface="Arial"/>
              </a:rPr>
              <a:t>asesiad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risg</a:t>
            </a:r>
            <a:r>
              <a:rPr lang="en-GB" sz="2000" dirty="0">
                <a:latin typeface="Arial"/>
                <a:cs typeface="Arial"/>
              </a:rPr>
              <a:t>.</a:t>
            </a:r>
          </a:p>
          <a:p>
            <a:r>
              <a:rPr lang="en-GB" sz="2000" dirty="0" err="1">
                <a:latin typeface="Arial"/>
                <a:cs typeface="Arial"/>
              </a:rPr>
              <a:t>defnyddio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technoleg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gefnogi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CaS</a:t>
            </a:r>
            <a:r>
              <a:rPr lang="en-GB" sz="2000" dirty="0">
                <a:latin typeface="Arial"/>
                <a:cs typeface="Arial"/>
              </a:rPr>
              <a:t>.</a:t>
            </a:r>
          </a:p>
          <a:p>
            <a:r>
              <a:rPr lang="en-GB" sz="2000" dirty="0" err="1">
                <a:latin typeface="Arial"/>
                <a:cs typeface="Arial"/>
              </a:rPr>
              <a:t>llesiant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economaidd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yn</a:t>
            </a:r>
            <a:r>
              <a:rPr lang="en-GB" sz="2000" dirty="0">
                <a:latin typeface="Arial"/>
                <a:cs typeface="Arial"/>
              </a:rPr>
              <a:t> y </a:t>
            </a:r>
            <a:r>
              <a:rPr lang="en-GB" sz="2000" dirty="0" err="1">
                <a:latin typeface="Arial"/>
                <a:cs typeface="Arial"/>
              </a:rPr>
              <a:t>dyfodol</a:t>
            </a:r>
            <a:r>
              <a:rPr lang="en-GB" sz="2000" dirty="0">
                <a:latin typeface="Arial"/>
                <a:cs typeface="Arial"/>
              </a:rPr>
              <a:t>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3986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Enghreifftiau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ddulliau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ymyrraeth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thargedu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ar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gyfer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5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rhestru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y CFVI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leihau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rhwystrau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(1)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633" y="1893004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Ymwybyddiaeth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o'r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corff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Datblygu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sgiliau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motor (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manwl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a bras) – y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gallu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i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symud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a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rhyngweithio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â’ch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amgylchedd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uniongyrchol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a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phell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Ymgysylltu'n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weithredol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â'r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amgylchoedd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Defnyddio’r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synhwyrau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i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lywio'r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amgylchedd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Datblygu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gwybyddiaeth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ofodol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gan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gynnwys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mapiau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meddwl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o'r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amgylchedd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Cerdded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yn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ddiogel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dan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do.</a:t>
            </a:r>
          </a:p>
          <a:p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Llywio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amgylcheddau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dan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do.</a:t>
            </a:r>
          </a:p>
          <a:p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Gweithio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gyda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thywysydd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â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golwg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364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Enghreifftiau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ddulliau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ymyrraeth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thargedu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ar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gyfer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5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rhestru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y CFVI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leihau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rhwystrau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(2)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4848" y="1496822"/>
            <a:ext cx="877824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Cerdded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yn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ddiogel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yn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yr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awyr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agored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Defnyddio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tirnodau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Cynllunio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llwybrau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diogel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ac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effeithlon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Defnyddio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mapiau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cyffyrddol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gyfer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cyfeiriadedd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a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symudedd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Llywio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amgylcheddau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awyr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agored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,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gan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gynnwys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diogelwch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y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ffyrdd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Defnyddio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cymhorthion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symudedd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,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gan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gynnwys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o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oedran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cynnar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Byddai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hyn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yn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cynnwys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ystod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lawn o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gymhorthion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symudedd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posibl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,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e.e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ffyn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amrywiol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, ci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tywys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,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dyfeisiau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electronig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(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gan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gynnwys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Apiau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ac offer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arbenigol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),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cadair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olwyn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glyfar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gyda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switsh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Defnyddio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trafnidiaeth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gyhoeddus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 </a:t>
            </a: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583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Enghreifftiau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ddulliau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ymyrraeth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thargedu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ar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gyfer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5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rhestru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y CFVI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leihau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rhwystrau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(3)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430308"/>
            <a:ext cx="8778240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Teithio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pen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hunain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gan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gynnwys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rhyngweithio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â'r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cyhoedd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Teithio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leoedd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anghyfarwydd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Sicrhau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gwybodaeth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mewn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mannau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cyhoeddus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Deall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hanghenion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hunain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gwybod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pryd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ofyn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am help.</a:t>
            </a:r>
          </a:p>
          <a:p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Sgiliau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swyddogaethol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craidd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gyfer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chwaraeon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ffitrwydd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872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E689-83AC-74F5-40EF-8E41CBF3D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/>
              <a:t> </a:t>
            </a:r>
            <a:r>
              <a:rPr lang="en-GB" sz="3000" dirty="0" err="1"/>
              <a:t>i</a:t>
            </a:r>
            <a:r>
              <a:rPr lang="en-GB" sz="3000" dirty="0"/>
              <a:t> (</a:t>
            </a:r>
            <a:r>
              <a:rPr lang="en-GB" sz="3000" dirty="0" err="1"/>
              <a:t>enw'r</a:t>
            </a:r>
            <a:r>
              <a:rPr lang="en-GB" sz="3000" dirty="0"/>
              <a:t> </a:t>
            </a:r>
            <a:r>
              <a:rPr lang="en-GB" sz="3000" dirty="0" err="1"/>
              <a:t>plentyn</a:t>
            </a:r>
            <a:r>
              <a:rPr lang="en-GB" sz="3000" dirty="0"/>
              <a:t>/person </a:t>
            </a:r>
            <a:r>
              <a:rPr lang="en-GB" sz="3000" dirty="0" err="1"/>
              <a:t>ifanc</a:t>
            </a:r>
            <a:r>
              <a:rPr lang="en-GB" sz="3000" dirty="0"/>
              <a:t>); pa </a:t>
            </a:r>
            <a:r>
              <a:rPr lang="en-GB" sz="3000" dirty="0" err="1"/>
              <a:t>ymyriadau</a:t>
            </a:r>
            <a:r>
              <a:rPr lang="en-GB" sz="3000" dirty="0"/>
              <a:t> </a:t>
            </a:r>
            <a:r>
              <a:rPr lang="en-GB" sz="3000" dirty="0" err="1"/>
              <a:t>sydd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</a:t>
            </a:r>
            <a:r>
              <a:rPr lang="en-GB" sz="3000" dirty="0" err="1"/>
              <a:t>waith</a:t>
            </a:r>
            <a:r>
              <a:rPr lang="en-GB" sz="3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4A6D8-2FBF-BD77-361E-EAF48DF7A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693715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sz="2000" dirty="0"/>
          </a:p>
          <a:p>
            <a:r>
              <a:rPr lang="en-GB" sz="2000" dirty="0" err="1">
                <a:latin typeface="Arial"/>
                <a:cs typeface="Arial"/>
              </a:rPr>
              <a:t>Manylion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nam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olwg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disgybl</a:t>
            </a:r>
            <a:r>
              <a:rPr lang="en-GB" sz="2000" dirty="0">
                <a:latin typeface="Arial"/>
                <a:cs typeface="Arial"/>
              </a:rPr>
              <a:t>.</a:t>
            </a:r>
          </a:p>
          <a:p>
            <a:endParaRPr lang="en-GB" sz="2000" dirty="0">
              <a:latin typeface="Arial"/>
              <a:cs typeface="Arial"/>
            </a:endParaRPr>
          </a:p>
          <a:p>
            <a:r>
              <a:rPr lang="en-GB" sz="2000" dirty="0" err="1">
                <a:latin typeface="Arial"/>
                <a:cs typeface="Arial"/>
              </a:rPr>
              <a:t>Sut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mae'n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dylanwadu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ei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fynediad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symudedd</a:t>
            </a:r>
            <a:r>
              <a:rPr lang="en-GB" sz="2000" dirty="0">
                <a:latin typeface="Arial"/>
                <a:cs typeface="Arial"/>
              </a:rPr>
              <a:t> a </a:t>
            </a:r>
            <a:r>
              <a:rPr lang="en-GB" sz="2000" dirty="0" err="1">
                <a:latin typeface="Arial"/>
                <a:cs typeface="Arial"/>
              </a:rPr>
              <a:t>chyfeiriadedd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n-GB" sz="2000" dirty="0" err="1">
                <a:latin typeface="Arial"/>
                <a:cs typeface="Arial"/>
              </a:rPr>
              <a:t>mynediad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i’r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cwricwlwm</a:t>
            </a:r>
            <a:r>
              <a:rPr lang="en-GB" sz="2000" dirty="0">
                <a:latin typeface="Arial"/>
                <a:cs typeface="Arial"/>
              </a:rPr>
              <a:t> / </a:t>
            </a:r>
            <a:r>
              <a:rPr lang="en-GB" sz="2000" dirty="0" err="1">
                <a:latin typeface="Arial"/>
                <a:cs typeface="Arial"/>
              </a:rPr>
              <a:t>rhyngweithio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cymdeithasol</a:t>
            </a:r>
            <a:r>
              <a:rPr lang="en-GB" sz="2000" dirty="0">
                <a:latin typeface="Arial"/>
                <a:cs typeface="Arial"/>
              </a:rPr>
              <a:t>.  </a:t>
            </a:r>
          </a:p>
          <a:p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Pa </a:t>
            </a:r>
            <a:r>
              <a:rPr lang="en-GB" sz="2000" dirty="0" err="1">
                <a:latin typeface="Arial"/>
                <a:cs typeface="Arial"/>
              </a:rPr>
              <a:t>ymyriadau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sydd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waith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hybu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ei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symudedd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a’i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gyfeiriadedd</a:t>
            </a:r>
            <a:r>
              <a:rPr lang="en-GB" sz="2000" dirty="0"/>
              <a:t>? </a:t>
            </a:r>
            <a:r>
              <a:rPr lang="en-GB" sz="2000" dirty="0">
                <a:latin typeface="Arial"/>
                <a:cs typeface="Arial"/>
              </a:rPr>
              <a:t>Beth </a:t>
            </a:r>
            <a:r>
              <a:rPr lang="en-GB" sz="2000" dirty="0" err="1">
                <a:latin typeface="Arial"/>
                <a:cs typeface="Arial"/>
              </a:rPr>
              <a:t>yw'r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canlyniadau</a:t>
            </a:r>
            <a:r>
              <a:rPr lang="en-GB" sz="2000" dirty="0">
                <a:latin typeface="Arial"/>
                <a:cs typeface="Arial"/>
              </a:rPr>
              <a:t> a </a:t>
            </a:r>
            <a:r>
              <a:rPr lang="en-GB" sz="2000" dirty="0" err="1">
                <a:latin typeface="Arial"/>
                <a:cs typeface="Arial"/>
              </a:rPr>
              <a:t>ragwelir</a:t>
            </a:r>
            <a:r>
              <a:rPr lang="en-GB" sz="2000" dirty="0"/>
              <a:t>? </a:t>
            </a:r>
          </a:p>
          <a:p>
            <a:endParaRPr lang="en-GB" sz="2000" dirty="0"/>
          </a:p>
          <a:p>
            <a:r>
              <a:rPr lang="en-GB" sz="2000" dirty="0" err="1">
                <a:latin typeface="Arial"/>
                <a:cs typeface="Arial"/>
              </a:rPr>
              <a:t>Pwy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sy'n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cyflawni</a:t>
            </a:r>
            <a:r>
              <a:rPr lang="en-GB" sz="2000" dirty="0">
                <a:latin typeface="Arial"/>
                <a:cs typeface="Arial"/>
              </a:rPr>
              <a:t>/</a:t>
            </a:r>
            <a:r>
              <a:rPr lang="en-GB" sz="2000" dirty="0" err="1">
                <a:latin typeface="Arial"/>
                <a:cs typeface="Arial"/>
              </a:rPr>
              <a:t>gweithio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y </a:t>
            </a:r>
            <a:r>
              <a:rPr lang="en-GB" sz="2000" dirty="0" err="1">
                <a:latin typeface="Arial"/>
                <a:cs typeface="Arial"/>
              </a:rPr>
              <a:t>canlyniadau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hyn</a:t>
            </a:r>
            <a:r>
              <a:rPr lang="en-GB" sz="2000" dirty="0"/>
              <a:t>? </a:t>
            </a:r>
          </a:p>
          <a:p>
            <a:pPr marL="0" indent="0">
              <a:buNone/>
            </a:pPr>
            <a:endParaRPr lang="en-GB" sz="2000" i="1" dirty="0"/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endParaRPr lang="en-GB" sz="2200" i="1" dirty="0"/>
          </a:p>
          <a:p>
            <a:pPr marL="0" indent="0">
              <a:buNone/>
            </a:pPr>
            <a:endParaRPr lang="en-GB" sz="2200" i="1" dirty="0"/>
          </a:p>
        </p:txBody>
      </p:sp>
    </p:spTree>
    <p:extLst>
      <p:ext uri="{BB962C8B-B14F-4D97-AF65-F5344CB8AC3E}">
        <p14:creationId xmlns:p14="http://schemas.microsoft.com/office/powerpoint/2010/main" val="1680515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E98B3-5146-D69C-D04A-1E4DBFA0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Crynhoi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925C0-90CD-A5E7-6D59-110860F4F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518287"/>
            <a:ext cx="8778240" cy="4351338"/>
          </a:xfrm>
        </p:spPr>
        <p:txBody>
          <a:bodyPr>
            <a:normAutofit/>
          </a:bodyPr>
          <a:lstStyle/>
          <a:p>
            <a:endParaRPr lang="en-GB" sz="2000" dirty="0">
              <a:ea typeface="Times New Roman" panose="02020603050405020304" pitchFamily="18" charset="0"/>
            </a:endParaRP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nam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</a:rPr>
              <a:t> y </a:t>
            </a:r>
            <a:r>
              <a:rPr lang="en-GB" sz="2000" dirty="0" err="1">
                <a:ea typeface="Times New Roman" panose="02020603050405020304" pitchFamily="18" charset="0"/>
              </a:rPr>
              <a:t>golwg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creu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rhwystrau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nodedig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fynediad</a:t>
            </a:r>
            <a:r>
              <a:rPr lang="en-GB" sz="2000" dirty="0"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ea typeface="Times New Roman" panose="02020603050405020304" pitchFamily="18" charset="0"/>
              </a:rPr>
              <a:t>dysgu</a:t>
            </a:r>
            <a:r>
              <a:rPr lang="en-GB" sz="2000" dirty="0">
                <a:ea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</a:rPr>
              <a:t>chyfranogiad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blant</a:t>
            </a:r>
            <a:r>
              <a:rPr lang="en-GB" sz="2000" dirty="0">
                <a:ea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</a:rPr>
              <a:t>phobl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ifanc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hefyd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angen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dulliau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ymyrraeth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wedi’i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thargedu</a:t>
            </a:r>
            <a:r>
              <a:rPr lang="en-GB" sz="2000" dirty="0">
                <a:ea typeface="Times New Roman" panose="02020603050405020304" pitchFamily="18" charset="0"/>
              </a:rPr>
              <a:t> o </a:t>
            </a:r>
            <a:r>
              <a:rPr lang="en-GB" sz="2000" dirty="0" err="1">
                <a:ea typeface="Times New Roman" panose="02020603050405020304" pitchFamily="18" charset="0"/>
              </a:rPr>
              <a:t>fewn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amgylcheddau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dysgu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cynhwysol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a’r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byd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ehangach</a:t>
            </a:r>
            <a:r>
              <a:rPr lang="en-GB" sz="2000" dirty="0">
                <a:ea typeface="Times New Roman" panose="02020603050405020304" pitchFamily="18" charset="0"/>
              </a:rPr>
              <a:t> (</a:t>
            </a:r>
            <a:r>
              <a:rPr lang="en-GB" sz="2000" dirty="0" err="1">
                <a:ea typeface="Times New Roman" panose="02020603050405020304" pitchFamily="18" charset="0"/>
              </a:rPr>
              <a:t>edrychwch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</a:rPr>
              <a:t> CFVI, </a:t>
            </a:r>
            <a:r>
              <a:rPr lang="en-GB" sz="2000" dirty="0" err="1">
                <a:ea typeface="Times New Roman" panose="02020603050405020304" pitchFamily="18" charset="0"/>
              </a:rPr>
              <a:t>Maes</a:t>
            </a:r>
            <a:r>
              <a:rPr lang="en-GB" sz="2000" dirty="0">
                <a:ea typeface="Times New Roman" panose="02020603050405020304" pitchFamily="18" charset="0"/>
              </a:rPr>
              <a:t> 1) </a:t>
            </a:r>
            <a:r>
              <a:rPr lang="en-GB" sz="2000" dirty="0" err="1">
                <a:ea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hyrwyddo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datblygiad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sgiliau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symudedd</a:t>
            </a:r>
            <a:r>
              <a:rPr lang="en-GB" sz="2000" dirty="0">
                <a:ea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</a:rPr>
              <a:t>chyfeiriadedd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effeithiol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angen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cydweithio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â'r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plentyn</a:t>
            </a:r>
            <a:r>
              <a:rPr lang="en-GB" sz="2000" dirty="0">
                <a:ea typeface="Times New Roman" panose="02020603050405020304" pitchFamily="18" charset="0"/>
              </a:rPr>
              <a:t>/person </a:t>
            </a:r>
            <a:r>
              <a:rPr lang="en-GB" sz="2000" dirty="0" err="1">
                <a:ea typeface="Times New Roman" panose="02020603050405020304" pitchFamily="18" charset="0"/>
              </a:rPr>
              <a:t>ifanc</a:t>
            </a:r>
            <a:r>
              <a:rPr lang="en-GB" sz="2000" dirty="0">
                <a:ea typeface="Times New Roman" panose="02020603050405020304" pitchFamily="18" charset="0"/>
              </a:rPr>
              <a:t>, y </a:t>
            </a:r>
            <a:r>
              <a:rPr lang="en-GB" sz="2000" dirty="0" err="1">
                <a:ea typeface="Times New Roman" panose="02020603050405020304" pitchFamily="18" charset="0"/>
              </a:rPr>
              <a:t>teulu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a'r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addysgwyr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er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mwyn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gwneud</a:t>
            </a:r>
            <a:r>
              <a:rPr lang="en-GB" sz="2000" dirty="0">
                <a:ea typeface="Times New Roman" panose="02020603050405020304" pitchFamily="18" charset="0"/>
              </a:rPr>
              <a:t> y </a:t>
            </a:r>
            <a:r>
              <a:rPr lang="en-GB" sz="2000" dirty="0" err="1">
                <a:ea typeface="Times New Roman" panose="02020603050405020304" pitchFamily="18" charset="0"/>
              </a:rPr>
              <a:t>defnydd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gorau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o’i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sgiliau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symudedd</a:t>
            </a:r>
            <a:r>
              <a:rPr lang="en-GB" sz="2000" dirty="0">
                <a:ea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</a:rPr>
              <a:t>chyfeiriadedd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a'u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datblygu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298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>
            <a:spLocks noGrp="1"/>
          </p:cNvSpPr>
          <p:nvPr>
            <p:ph type="title"/>
          </p:nvPr>
        </p:nvSpPr>
        <p:spPr>
          <a:xfrm>
            <a:off x="1281609" y="776778"/>
            <a:ext cx="5782521" cy="78622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r>
              <a:rPr lang="en-GB" sz="3000" dirty="0" err="1"/>
              <a:t>Partneriaid</a:t>
            </a:r>
            <a:r>
              <a:rPr lang="en-GB" sz="3000" dirty="0"/>
              <a:t> y </a:t>
            </a:r>
            <a:r>
              <a:rPr lang="en-GB" sz="3000" dirty="0" err="1"/>
              <a:t>Prosiect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66" name="Google Shape;66;p2"/>
          <p:cNvSpPr txBox="1">
            <a:spLocks noGrp="1"/>
          </p:cNvSpPr>
          <p:nvPr>
            <p:ph type="body" idx="1"/>
          </p:nvPr>
        </p:nvSpPr>
        <p:spPr>
          <a:xfrm>
            <a:off x="1375683" y="1888734"/>
            <a:ext cx="9074989" cy="287506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ea typeface="Arial"/>
                <a:cs typeface="Arial"/>
                <a:sym typeface="Arial"/>
              </a:rPr>
              <a:t>Mae 4 </a:t>
            </a:r>
            <a:r>
              <a:rPr lang="en-GB" sz="2000" dirty="0" err="1">
                <a:ea typeface="Arial"/>
                <a:cs typeface="Arial"/>
                <a:sym typeface="Arial"/>
              </a:rPr>
              <a:t>sefydliad</a:t>
            </a:r>
            <a:r>
              <a:rPr lang="en-GB" sz="2000" dirty="0">
                <a:ea typeface="Arial"/>
                <a:cs typeface="Arial"/>
                <a:sym typeface="Arial"/>
              </a:rPr>
              <a:t> partner </a:t>
            </a:r>
            <a:r>
              <a:rPr lang="en-GB" sz="2000" dirty="0" err="1">
                <a:ea typeface="Arial"/>
                <a:cs typeface="Arial"/>
                <a:sym typeface="Arial"/>
              </a:rPr>
              <a:t>yn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rhan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brosiect</a:t>
            </a:r>
            <a:r>
              <a:rPr lang="en-GB" sz="2000" dirty="0">
                <a:ea typeface="Arial"/>
                <a:cs typeface="Arial"/>
                <a:sym typeface="Arial"/>
              </a:rPr>
              <a:t> y CFVI</a:t>
            </a:r>
            <a:r>
              <a:rPr lang="en-GB" sz="2000" dirty="0">
                <a:latin typeface="Arial"/>
                <a:cs typeface="Arial"/>
              </a:rPr>
              <a:t>. </a:t>
            </a:r>
            <a:endParaRPr lang="en-GB" sz="2000" dirty="0"/>
          </a:p>
          <a:p>
            <a:pPr marL="0" indent="0">
              <a:spcBef>
                <a:spcPts val="0"/>
              </a:spcBef>
            </a:pPr>
            <a:endParaRPr lang="en-GB" sz="2000" dirty="0"/>
          </a:p>
          <a:p>
            <a:pPr marL="0" indent="0">
              <a:spcBef>
                <a:spcPts val="0"/>
              </a:spcBef>
            </a:pPr>
            <a:endParaRPr lang="en-GB" sz="20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err="1">
                <a:ea typeface="Arial"/>
                <a:cs typeface="Arial"/>
                <a:sym typeface="Arial"/>
              </a:rPr>
              <a:t>Arweiniwyd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gwaith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gynhyrchu’r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deunyddiau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hyfforddi</a:t>
            </a:r>
            <a:r>
              <a:rPr lang="en-GB" sz="2000" dirty="0">
                <a:ea typeface="Arial"/>
                <a:cs typeface="Arial"/>
                <a:sym typeface="Arial"/>
              </a:rPr>
              <a:t> / </a:t>
            </a:r>
            <a:r>
              <a:rPr lang="en-GB" sz="2000" dirty="0" err="1">
                <a:ea typeface="Arial"/>
                <a:cs typeface="Arial"/>
                <a:sym typeface="Arial"/>
              </a:rPr>
              <a:t>datblygiad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proffesiynol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parhaus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hyn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gan</a:t>
            </a:r>
            <a:r>
              <a:rPr lang="en-GB" sz="2000" dirty="0">
                <a:ea typeface="Arial"/>
                <a:cs typeface="Arial"/>
                <a:sym typeface="Arial"/>
              </a:rPr>
              <a:t> VIEW (</a:t>
            </a:r>
            <a:r>
              <a:rPr lang="en-GB" sz="2000" dirty="0" err="1">
                <a:ea typeface="Arial"/>
                <a:cs typeface="Arial"/>
                <a:sym typeface="Arial"/>
              </a:rPr>
              <a:t>Cymdeithas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Broffesiynol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Gweithlu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Addysg</a:t>
            </a:r>
            <a:r>
              <a:rPr lang="en-GB" sz="2000" dirty="0">
                <a:ea typeface="Arial"/>
                <a:cs typeface="Arial"/>
                <a:sym typeface="Arial"/>
              </a:rPr>
              <a:t> Nam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Golwg</a:t>
            </a:r>
            <a:r>
              <a:rPr lang="en-GB" sz="2000" dirty="0">
                <a:ea typeface="Arial"/>
                <a:cs typeface="Arial"/>
                <a:sym typeface="Arial"/>
              </a:rPr>
              <a:t>),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cyd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â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grŵp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ymgynghori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randdeiliaid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sy’n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gweithio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ym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maes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Addysg</a:t>
            </a:r>
            <a:r>
              <a:rPr lang="en-GB" sz="2000" dirty="0">
                <a:ea typeface="Arial"/>
                <a:cs typeface="Arial"/>
                <a:sym typeface="Arial"/>
              </a:rPr>
              <a:t> Nam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Golwg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. </a:t>
            </a:r>
            <a:endParaRPr lang="en-GB" sz="2000" dirty="0"/>
          </a:p>
          <a:p>
            <a:pPr marL="0" indent="0">
              <a:spcBef>
                <a:spcPts val="0"/>
              </a:spcBef>
            </a:pPr>
            <a:endParaRPr dirty="0"/>
          </a:p>
        </p:txBody>
      </p:sp>
      <p:pic>
        <p:nvPicPr>
          <p:cNvPr id="3" name="Picture 2" descr="Logo of VIEW">
            <a:extLst>
              <a:ext uri="{FF2B5EF4-FFF2-40B4-BE49-F238E27FC236}">
                <a16:creationId xmlns:a16="http://schemas.microsoft.com/office/drawing/2014/main" id="{0A82B32C-8269-D364-58BD-11323F08C9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21" y="5618746"/>
            <a:ext cx="1885603" cy="109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University of Birmingham, VICTAR Logo&#10;">
            <a:extLst>
              <a:ext uri="{FF2B5EF4-FFF2-40B4-BE49-F238E27FC236}">
                <a16:creationId xmlns:a16="http://schemas.microsoft.com/office/drawing/2014/main" id="{2796C1FE-F1F8-397B-1361-9C1982F7EB8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24" y="5565747"/>
            <a:ext cx="3842391" cy="1099935"/>
          </a:xfrm>
          <a:prstGeom prst="rect">
            <a:avLst/>
          </a:prstGeom>
          <a:noFill/>
        </p:spPr>
      </p:pic>
      <p:pic>
        <p:nvPicPr>
          <p:cNvPr id="7" name="Picture 6" descr="Logo of Thomas Pocklington Trust&#10;">
            <a:extLst>
              <a:ext uri="{FF2B5EF4-FFF2-40B4-BE49-F238E27FC236}">
                <a16:creationId xmlns:a16="http://schemas.microsoft.com/office/drawing/2014/main" id="{8018825B-DC7D-5930-35B6-811EEFDD778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15" y="5618746"/>
            <a:ext cx="1295485" cy="911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Pa </a:t>
            </a:r>
            <a:r>
              <a:rPr lang="en-GB" sz="3200" dirty="0" err="1"/>
              <a:t>adnoddau</a:t>
            </a:r>
            <a:r>
              <a:rPr lang="en-GB" sz="3200" dirty="0"/>
              <a:t> </a:t>
            </a:r>
            <a:r>
              <a:rPr lang="en-GB" sz="3200" dirty="0" err="1"/>
              <a:t>sydd</a:t>
            </a:r>
            <a:r>
              <a:rPr lang="en-GB" sz="3200" dirty="0"/>
              <a:t> </a:t>
            </a:r>
            <a:r>
              <a:rPr lang="en-GB" sz="3200" dirty="0" err="1"/>
              <a:t>ar</a:t>
            </a:r>
            <a:r>
              <a:rPr lang="en-GB" sz="3200" dirty="0"/>
              <a:t> </a:t>
            </a:r>
            <a:r>
              <a:rPr lang="en-GB" sz="3200" dirty="0" err="1"/>
              <a:t>gael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482163"/>
            <a:ext cx="8778240" cy="435133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Mae’r Hwb Rhannu Llyfrau sydd ag adnoddau i gefnogi darparu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CFVI ar gael gan yr RNIB (Allanol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n-GB" sz="2000" dirty="0">
              <a:latin typeface="Arial"/>
              <a:ea typeface="Times New Roman" panose="02020603050405020304" pitchFamily="18" charset="0"/>
              <a:cs typeface="Arial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400" dirty="0" err="1"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24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400" dirty="0" err="1">
                <a:latin typeface="Arial"/>
                <a:ea typeface="Calibri" panose="020F0502020204030204" pitchFamily="34" charset="0"/>
                <a:cs typeface="Arial"/>
              </a:rPr>
              <a:t>benodol</a:t>
            </a:r>
            <a:r>
              <a:rPr lang="en-GB" sz="24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400" dirty="0" err="1">
                <a:latin typeface="Arial"/>
                <a:ea typeface="Calibri" panose="020F0502020204030204" pitchFamily="34" charset="0"/>
                <a:cs typeface="Arial"/>
              </a:rPr>
              <a:t>berthnasol</a:t>
            </a:r>
            <a:r>
              <a:rPr lang="en-GB" sz="24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400" dirty="0" err="1">
                <a:latin typeface="Arial"/>
                <a:ea typeface="Calibri" panose="020F0502020204030204" pitchFamily="34" charset="0"/>
                <a:cs typeface="Arial"/>
              </a:rPr>
              <a:t>i’r</a:t>
            </a:r>
            <a:r>
              <a:rPr lang="en-GB" sz="24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400" dirty="0" err="1">
                <a:latin typeface="Arial"/>
                <a:ea typeface="Calibri" panose="020F0502020204030204" pitchFamily="34" charset="0"/>
                <a:cs typeface="Arial"/>
              </a:rPr>
              <a:t>maes</a:t>
            </a:r>
            <a:r>
              <a:rPr lang="en-GB" sz="24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400" dirty="0" err="1">
                <a:latin typeface="Arial"/>
                <a:ea typeface="Calibri" panose="020F0502020204030204" pitchFamily="34" charset="0"/>
                <a:cs typeface="Arial"/>
              </a:rPr>
              <a:t>hwn</a:t>
            </a:r>
            <a:r>
              <a:rPr lang="en-GB" sz="24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400" dirty="0" err="1">
                <a:latin typeface="Arial"/>
                <a:ea typeface="Calibri" panose="020F0502020204030204" pitchFamily="34" charset="0"/>
                <a:cs typeface="Arial"/>
              </a:rPr>
              <a:t>mae</a:t>
            </a:r>
            <a:r>
              <a:rPr lang="en-GB" sz="2200" dirty="0">
                <a:latin typeface="Arial"/>
                <a:ea typeface="Calibri" panose="020F0502020204030204" pitchFamily="34" charset="0"/>
                <a:cs typeface="Arial"/>
              </a:rPr>
              <a:t> </a:t>
            </a:r>
            <a:r>
              <a:rPr lang="en-GB" sz="22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categori Cymhwyso (CaS)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400" dirty="0" err="1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Hwb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400" dirty="0" err="1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Adnoddau</a:t>
            </a:r>
            <a:r>
              <a:rPr lang="en-GB" sz="2400" dirty="0">
                <a:latin typeface="Arial"/>
                <a:ea typeface="Calibri" panose="020F0502020204030204" pitchFamily="34" charset="0"/>
                <a:cs typeface="Arial"/>
              </a:rPr>
              <a:t> CFVI</a:t>
            </a:r>
          </a:p>
          <a:p>
            <a:pPr marL="342900" indent="-342900">
              <a:lnSpc>
                <a:spcPct val="150000"/>
              </a:lnSpc>
              <a:buFont typeface="Symbol,Sans-Serif" panose="05050102010706020507" pitchFamily="18" charset="2"/>
              <a:buChar char=""/>
            </a:pP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Mae’r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darparu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rhestr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ddulliau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ymyrraeth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wedi’i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thargedu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: 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Fframwaith Cwricwlwm ar gyfer Plant a Phobl Ifanc â Nam ar eu Golwg | Yr 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RNIB</a:t>
            </a:r>
            <a:endParaRPr lang="en-GB" sz="2000" dirty="0">
              <a:latin typeface="Arial"/>
              <a:ea typeface="Calibri" panose="020F0502020204030204" pitchFamily="34" charset="0"/>
              <a:cs typeface="Arial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Mae </a:t>
            </a:r>
            <a:r>
              <a:rPr lang="en-GB" sz="2000" dirty="0" err="1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gan</a:t>
            </a: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>
                <a:solidFill>
                  <a:srgbClr val="080000"/>
                </a:solidFill>
                <a:effectLst/>
                <a:latin typeface="Arial"/>
                <a:ea typeface="Calibri" panose="020F0502020204030204" pitchFamily="34" charset="0"/>
                <a:cs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Habilitation VI UK</a:t>
            </a: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 </a:t>
            </a:r>
            <a:r>
              <a:rPr lang="en-GB" sz="2000" dirty="0" err="1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lawer</a:t>
            </a: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 o </a:t>
            </a:r>
            <a:r>
              <a:rPr lang="en-GB" sz="2000" dirty="0" err="1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wybodaeth</a:t>
            </a: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ddefnyddiol</a:t>
            </a: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Mae </a:t>
            </a:r>
            <a:r>
              <a:rPr lang="en-GB" sz="2000" dirty="0" err="1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gan</a:t>
            </a: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Elusen Guide Dogs </a:t>
            </a:r>
            <a:r>
              <a:rPr lang="en-GB" sz="2000" dirty="0">
                <a:latin typeface="Arial"/>
                <a:cs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UK ar gyfer Pobl Ddall ac â Golwg Rhannol</a:t>
            </a:r>
            <a:r>
              <a:rPr lang="en-GB" sz="2100" dirty="0">
                <a:latin typeface="Arial"/>
                <a:cs typeface="Arial"/>
              </a:rPr>
              <a:t> </a:t>
            </a:r>
            <a:r>
              <a:rPr lang="en-GB" sz="2100" dirty="0" err="1">
                <a:latin typeface="Arial"/>
                <a:cs typeface="Arial"/>
              </a:rPr>
              <a:t>lawer</a:t>
            </a:r>
            <a:r>
              <a:rPr lang="en-GB" sz="2100" dirty="0">
                <a:latin typeface="Arial"/>
                <a:cs typeface="Arial"/>
              </a:rPr>
              <a:t> o </a:t>
            </a:r>
            <a:r>
              <a:rPr lang="en-GB" sz="2100" dirty="0" err="1">
                <a:latin typeface="Arial"/>
                <a:cs typeface="Arial"/>
              </a:rPr>
              <a:t>wybodaeth</a:t>
            </a:r>
            <a:r>
              <a:rPr lang="en-GB" sz="2100" dirty="0">
                <a:latin typeface="Arial"/>
                <a:cs typeface="Arial"/>
              </a:rPr>
              <a:t> </a:t>
            </a:r>
            <a:r>
              <a:rPr lang="en-GB" sz="2100" dirty="0" err="1">
                <a:latin typeface="Arial"/>
                <a:cs typeface="Arial"/>
              </a:rPr>
              <a:t>ddefnyddiol</a:t>
            </a:r>
            <a:r>
              <a:rPr lang="en-GB" sz="2100" dirty="0">
                <a:latin typeface="Arial"/>
                <a:cs typeface="Arial"/>
              </a:rPr>
              <a:t> am </a:t>
            </a:r>
            <a:r>
              <a:rPr lang="en-GB" sz="2100" dirty="0" err="1">
                <a:latin typeface="Arial"/>
                <a:cs typeface="Arial"/>
              </a:rPr>
              <a:t>gymhwyso</a:t>
            </a:r>
            <a:r>
              <a:rPr lang="en-GB" sz="2100" dirty="0">
                <a:latin typeface="Arial"/>
                <a:cs typeface="Arial"/>
              </a:rPr>
              <a:t> </a:t>
            </a:r>
            <a:r>
              <a:rPr lang="en-GB" sz="2100" dirty="0" err="1">
                <a:latin typeface="Arial"/>
                <a:cs typeface="Arial"/>
              </a:rPr>
              <a:t>ar</a:t>
            </a:r>
            <a:r>
              <a:rPr lang="en-GB" sz="2100" dirty="0">
                <a:latin typeface="Arial"/>
                <a:cs typeface="Arial"/>
              </a:rPr>
              <a:t> </a:t>
            </a:r>
            <a:r>
              <a:rPr lang="en-GB" sz="2100" dirty="0" err="1">
                <a:latin typeface="Arial"/>
                <a:cs typeface="Arial"/>
              </a:rPr>
              <a:t>gyfer</a:t>
            </a:r>
            <a:r>
              <a:rPr lang="en-GB" sz="2100" dirty="0">
                <a:latin typeface="Arial"/>
                <a:cs typeface="Arial"/>
              </a:rPr>
              <a:t> plant, </a:t>
            </a:r>
            <a:r>
              <a:rPr lang="en-GB" sz="2100" dirty="0" err="1">
                <a:latin typeface="Arial"/>
                <a:cs typeface="Arial"/>
              </a:rPr>
              <a:t>pobl</a:t>
            </a:r>
            <a:r>
              <a:rPr lang="en-GB" sz="2100" dirty="0">
                <a:latin typeface="Arial"/>
                <a:cs typeface="Arial"/>
              </a:rPr>
              <a:t> </a:t>
            </a:r>
            <a:r>
              <a:rPr lang="en-GB" sz="2100" dirty="0" err="1">
                <a:latin typeface="Arial"/>
                <a:cs typeface="Arial"/>
              </a:rPr>
              <a:t>ifanc</a:t>
            </a:r>
            <a:r>
              <a:rPr lang="en-GB" sz="2100" dirty="0">
                <a:latin typeface="Arial"/>
                <a:cs typeface="Arial"/>
              </a:rPr>
              <a:t> a </a:t>
            </a:r>
            <a:r>
              <a:rPr lang="en-GB" sz="2100" dirty="0" err="1">
                <a:latin typeface="Arial"/>
                <a:cs typeface="Arial"/>
              </a:rPr>
              <a:t>theuluoedd</a:t>
            </a:r>
            <a:endParaRPr lang="en-GB" sz="2100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41776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Cyfeiriadau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Hewett, R., Douglas, G., </a:t>
            </a:r>
            <a:r>
              <a:rPr lang="en-GB" sz="2000" dirty="0" err="1">
                <a:effectLst/>
                <a:latin typeface="Arial"/>
                <a:ea typeface="Arial" panose="020B0604020202020204" pitchFamily="34" charset="0"/>
                <a:cs typeface="Arial"/>
              </a:rPr>
              <a:t>McLinden</a:t>
            </a:r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, M., James, L., Brydon, G., Chattaway, </a:t>
            </a:r>
            <a:r>
              <a:rPr lang="en-GB" sz="2000" dirty="0" err="1">
                <a:effectLst/>
                <a:latin typeface="Arial"/>
                <a:ea typeface="Arial" panose="020B0604020202020204" pitchFamily="34" charset="0"/>
                <a:cs typeface="Arial"/>
              </a:rPr>
              <a:t>T.,Cobb</a:t>
            </a:r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, R., Keil, S., Raisanen, S., Sutherland, C., Taylor, J., (2022)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Curriculum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Framework for Children and young People with Vision Impairment[CFVI]: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Defining specialist skills development and best practice support to promote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equity, inclusion and personal agency. </a:t>
            </a:r>
            <a:r>
              <a:rPr lang="en-GB" sz="2000" dirty="0" err="1">
                <a:effectLst/>
                <a:latin typeface="Arial"/>
                <a:ea typeface="Arial" panose="020B0604020202020204" pitchFamily="34" charset="0"/>
                <a:cs typeface="Arial"/>
              </a:rPr>
              <a:t>Yr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RNIB</a:t>
            </a:r>
          </a:p>
          <a:p>
            <a:r>
              <a:rPr lang="en-GB" sz="2000" dirty="0">
                <a:latin typeface="Arial"/>
                <a:cs typeface="Arial"/>
              </a:rPr>
              <a:t>Hayton, J., a Wood, A. (2022). </a:t>
            </a:r>
            <a:r>
              <a:rPr lang="en-GB" sz="2000" b="1" dirty="0">
                <a:latin typeface="Arial"/>
                <a:cs typeface="Arial"/>
              </a:rPr>
              <a:t>Quality Standards: Delivery of </a:t>
            </a:r>
            <a:r>
              <a:rPr lang="en-GB" sz="2000" b="1" dirty="0" err="1">
                <a:latin typeface="Arial"/>
                <a:cs typeface="Arial"/>
              </a:rPr>
              <a:t>Habilitation</a:t>
            </a:r>
            <a:r>
              <a:rPr lang="en-GB" sz="2000" b="1" dirty="0">
                <a:latin typeface="Arial"/>
                <a:cs typeface="Arial"/>
              </a:rPr>
              <a:t> Training (Mobility and Independent Living Skills) for Children and Young People with Visual Impairment</a:t>
            </a:r>
            <a:r>
              <a:rPr lang="en-GB" sz="2000" dirty="0">
                <a:latin typeface="Arial"/>
                <a:cs typeface="Arial"/>
              </a:rPr>
              <a:t> (2il </a:t>
            </a:r>
            <a:r>
              <a:rPr lang="en-GB" sz="2000" dirty="0" err="1">
                <a:latin typeface="Arial"/>
                <a:cs typeface="Arial"/>
              </a:rPr>
              <a:t>argraffiad</a:t>
            </a:r>
            <a:r>
              <a:rPr lang="en-GB" sz="2000" dirty="0">
                <a:latin typeface="Arial"/>
                <a:cs typeface="Arial"/>
              </a:rPr>
              <a:t>). </a:t>
            </a:r>
            <a:r>
              <a:rPr lang="en-GB" sz="2000" dirty="0" err="1">
                <a:latin typeface="Arial"/>
                <a:cs typeface="Arial"/>
              </a:rPr>
              <a:t>Yr</a:t>
            </a:r>
            <a:r>
              <a:rPr lang="en-GB" sz="2000" dirty="0">
                <a:latin typeface="Arial"/>
                <a:cs typeface="Arial"/>
              </a:rPr>
              <a:t> RNIB</a:t>
            </a:r>
          </a:p>
          <a:p>
            <a:r>
              <a:rPr lang="en-GB" sz="2000" dirty="0">
                <a:latin typeface="Arial"/>
                <a:cs typeface="Arial"/>
              </a:rPr>
              <a:t>Willis, l., Mort, S., Turton, D., Priestley, L., Reed, K., Lambert, A., Adams, S. (2022). </a:t>
            </a:r>
            <a:r>
              <a:rPr lang="en-GB" sz="2000" b="1" dirty="0" err="1">
                <a:latin typeface="Arial"/>
                <a:cs typeface="Arial"/>
              </a:rPr>
              <a:t>Habilitation</a:t>
            </a:r>
            <a:r>
              <a:rPr lang="en-GB" sz="2000" b="1" dirty="0">
                <a:latin typeface="Arial"/>
                <a:cs typeface="Arial"/>
              </a:rPr>
              <a:t> Tracker 2.0: Keeping Track of Progress in </a:t>
            </a:r>
            <a:r>
              <a:rPr lang="en-GB" sz="2000" b="1" dirty="0" err="1">
                <a:latin typeface="Arial"/>
                <a:cs typeface="Arial"/>
              </a:rPr>
              <a:t>Habilitation</a:t>
            </a:r>
            <a:r>
              <a:rPr lang="en-GB" sz="2000" dirty="0">
                <a:latin typeface="Arial"/>
                <a:cs typeface="Arial"/>
              </a:rPr>
              <a:t>. </a:t>
            </a:r>
            <a:r>
              <a:rPr lang="en-GB" sz="2000" dirty="0" err="1">
                <a:latin typeface="Arial"/>
                <a:cs typeface="Arial"/>
              </a:rPr>
              <a:t>Habilitation</a:t>
            </a:r>
            <a:r>
              <a:rPr lang="en-GB" sz="2000" dirty="0">
                <a:latin typeface="Arial"/>
                <a:cs typeface="Arial"/>
              </a:rPr>
              <a:t> VI UK </a:t>
            </a:r>
            <a:endParaRPr lang="en-GB" sz="2000" dirty="0"/>
          </a:p>
          <a:p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74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is diagram is a visual overview of the 11 areas of the CFVI showing the young person at the centre and highlights Area 5 - Habilitation: Orientation and Mobility in pink.">
            <a:extLst>
              <a:ext uri="{FF2B5EF4-FFF2-40B4-BE49-F238E27FC236}">
                <a16:creationId xmlns:a16="http://schemas.microsoft.com/office/drawing/2014/main" id="{992B8067-6F2F-A8C7-DC03-7AB372B4C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8981" y="1188573"/>
            <a:ext cx="6397692" cy="4855758"/>
          </a:xfrm>
          <a:prstGeom prst="rect">
            <a:avLst/>
          </a:prstGeom>
        </p:spPr>
      </p:pic>
      <p:pic>
        <p:nvPicPr>
          <p:cNvPr id="11" name="Picture 10" descr="This is an image that highlights Area 5 - Habilitation: Orientation and Mobility.">
            <a:extLst>
              <a:ext uri="{FF2B5EF4-FFF2-40B4-BE49-F238E27FC236}">
                <a16:creationId xmlns:a16="http://schemas.microsoft.com/office/drawing/2014/main" id="{1B54E502-D6C7-3B0B-08A4-1618F0676A1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7060785" y="4948196"/>
            <a:ext cx="1279440" cy="10080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7F6E4D-30DB-316B-7AB0-11484BF818D3}"/>
              </a:ext>
            </a:extLst>
          </p:cNvPr>
          <p:cNvSpPr txBox="1"/>
          <p:nvPr/>
        </p:nvSpPr>
        <p:spPr>
          <a:xfrm>
            <a:off x="1309352" y="236112"/>
            <a:ext cx="783464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 err="1">
                <a:cs typeface="Arial"/>
              </a:rPr>
              <a:t>Fframwaith</a:t>
            </a:r>
            <a:r>
              <a:rPr lang="en-GB" sz="2400" b="1" dirty="0">
                <a:cs typeface="Arial"/>
              </a:rPr>
              <a:t> </a:t>
            </a:r>
            <a:r>
              <a:rPr lang="en-GB" sz="2400" b="1" dirty="0" err="1">
                <a:cs typeface="Arial"/>
              </a:rPr>
              <a:t>Cwricwlwm</a:t>
            </a:r>
            <a:r>
              <a:rPr lang="en-GB" sz="2400" b="1" dirty="0">
                <a:cs typeface="Arial"/>
              </a:rPr>
              <a:t> </a:t>
            </a:r>
            <a:r>
              <a:rPr lang="en-GB" sz="2400" b="1" dirty="0" err="1">
                <a:cs typeface="Arial"/>
              </a:rPr>
              <a:t>ar</a:t>
            </a:r>
            <a:r>
              <a:rPr lang="en-GB" sz="2400" b="1" dirty="0">
                <a:cs typeface="Arial"/>
              </a:rPr>
              <a:t> </a:t>
            </a:r>
            <a:r>
              <a:rPr lang="en-GB" sz="2400" b="1" dirty="0" err="1">
                <a:cs typeface="Arial"/>
              </a:rPr>
              <a:t>gyfer</a:t>
            </a:r>
            <a:r>
              <a:rPr lang="en-GB" sz="2400" b="1" dirty="0">
                <a:cs typeface="Arial"/>
              </a:rPr>
              <a:t> Plant a </a:t>
            </a:r>
            <a:r>
              <a:rPr lang="en-GB" sz="2400" b="1" dirty="0" err="1">
                <a:cs typeface="Arial"/>
              </a:rPr>
              <a:t>Phobl</a:t>
            </a:r>
            <a:r>
              <a:rPr lang="en-GB" sz="2400" b="1" dirty="0">
                <a:cs typeface="Arial"/>
              </a:rPr>
              <a:t> </a:t>
            </a:r>
            <a:r>
              <a:rPr lang="en-GB" sz="2400" b="1" dirty="0" err="1">
                <a:cs typeface="Arial"/>
              </a:rPr>
              <a:t>Ifanc</a:t>
            </a:r>
            <a:r>
              <a:rPr lang="en-GB" sz="2400" b="1" dirty="0">
                <a:cs typeface="Arial"/>
              </a:rPr>
              <a:t> </a:t>
            </a:r>
            <a:r>
              <a:rPr lang="en-GB" sz="2400" b="1" dirty="0" err="1">
                <a:cs typeface="Arial"/>
              </a:rPr>
              <a:t>â</a:t>
            </a:r>
            <a:r>
              <a:rPr lang="en-GB" sz="2400" b="1" dirty="0">
                <a:cs typeface="Arial"/>
              </a:rPr>
              <a:t> Nam </a:t>
            </a:r>
            <a:r>
              <a:rPr lang="en-GB" sz="2400" b="1" dirty="0" err="1">
                <a:cs typeface="Arial"/>
              </a:rPr>
              <a:t>ar</a:t>
            </a:r>
            <a:r>
              <a:rPr lang="en-GB" sz="2400" b="1" dirty="0">
                <a:cs typeface="Arial"/>
              </a:rPr>
              <a:t> y </a:t>
            </a:r>
            <a:r>
              <a:rPr lang="en-GB" sz="2400" b="1" dirty="0" err="1">
                <a:cs typeface="Arial"/>
              </a:rPr>
              <a:t>Golwg</a:t>
            </a:r>
            <a:r>
              <a:rPr lang="en-GB" sz="2400" b="1" dirty="0">
                <a:cs typeface="Arial"/>
              </a:rPr>
              <a:t> </a:t>
            </a:r>
            <a:r>
              <a:rPr lang="en-GB" sz="2400" b="1" dirty="0"/>
              <a:t>(2022, t.15</a:t>
            </a:r>
            <a:r>
              <a:rPr lang="en-US" sz="2400" b="1" dirty="0">
                <a:ea typeface="+mn-lt"/>
                <a:cs typeface="+mn-lt"/>
              </a:rPr>
              <a:t>) </a:t>
            </a:r>
            <a:endParaRPr lang="en-US" sz="24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127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00C3-789B-B656-4AAE-6B43BBD1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Amcanion</a:t>
            </a:r>
            <a:r>
              <a:rPr lang="en-GB" sz="3000" dirty="0"/>
              <a:t> </a:t>
            </a:r>
            <a:r>
              <a:rPr lang="en-GB" sz="3000" dirty="0" err="1"/>
              <a:t>Hyfforddi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(1)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C03E8-EBA3-BDBE-0065-18A8A57F2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623" y="1582681"/>
            <a:ext cx="9279466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000" dirty="0" err="1">
                <a:latin typeface="+mn-lt"/>
                <a:cs typeface="Arial"/>
              </a:rPr>
              <a:t>Amcanion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yr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adnodd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hyfforddi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hwn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yw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darparu</a:t>
            </a:r>
            <a:r>
              <a:rPr lang="en-GB" sz="2000" dirty="0">
                <a:latin typeface="+mn-lt"/>
                <a:cs typeface="Arial"/>
              </a:rPr>
              <a:t>: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cyflwyniad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Faes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kern="1200" dirty="0">
                <a:effectLst/>
                <a:latin typeface="+mn-lt"/>
                <a:ea typeface="+mn-ea"/>
                <a:cs typeface="Arial"/>
              </a:rPr>
              <a:t>5 y CFVI – </a:t>
            </a:r>
            <a:r>
              <a:rPr lang="en-GB" sz="2000" kern="1200" dirty="0" err="1">
                <a:effectLst/>
                <a:latin typeface="+mn-lt"/>
                <a:ea typeface="+mn-ea"/>
                <a:cs typeface="Arial"/>
              </a:rPr>
              <a:t>Cymhwyso</a:t>
            </a:r>
            <a:r>
              <a:rPr lang="en-GB" sz="2000" kern="1200" dirty="0">
                <a:effectLst/>
                <a:latin typeface="+mn-lt"/>
                <a:ea typeface="+mn-ea"/>
                <a:cs typeface="Arial"/>
              </a:rPr>
              <a:t>: </a:t>
            </a:r>
            <a:r>
              <a:rPr lang="en-GB" sz="2000" kern="1200" dirty="0" err="1">
                <a:effectLst/>
                <a:latin typeface="+mn-lt"/>
                <a:ea typeface="+mn-ea"/>
                <a:cs typeface="Arial"/>
              </a:rPr>
              <a:t>Cyfeiriadedd</a:t>
            </a:r>
            <a:r>
              <a:rPr lang="en-GB" sz="2000" kern="1200" dirty="0">
                <a:effectLst/>
                <a:latin typeface="+mn-lt"/>
                <a:ea typeface="+mn-ea"/>
                <a:cs typeface="Arial"/>
              </a:rPr>
              <a:t> a </a:t>
            </a:r>
            <a:r>
              <a:rPr lang="en-GB" sz="2000" kern="1200" dirty="0" err="1">
                <a:effectLst/>
                <a:latin typeface="+mn-lt"/>
                <a:ea typeface="+mn-ea"/>
                <a:cs typeface="Arial"/>
              </a:rPr>
              <a:t>Symudedd</a:t>
            </a:r>
            <a:r>
              <a:rPr lang="en-GB" sz="2000" dirty="0">
                <a:latin typeface="+mn-lt"/>
                <a:cs typeface="Arial"/>
              </a:rPr>
              <a:t>.</a:t>
            </a:r>
            <a:endParaRPr lang="en-GB" sz="2000" dirty="0">
              <a:effectLst/>
              <a:latin typeface="+mn-lt"/>
              <a:ea typeface="Times New Roman" panose="02020603050405020304" pitchFamily="18" charset="0"/>
              <a:cs typeface="Arial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000" dirty="0" err="1">
                <a:latin typeface="+mn-lt"/>
                <a:cs typeface="Arial"/>
              </a:rPr>
              <a:t>enghreifftiau</a:t>
            </a:r>
            <a:r>
              <a:rPr lang="en-GB" sz="2000" dirty="0">
                <a:latin typeface="+mn-lt"/>
                <a:cs typeface="Arial"/>
              </a:rPr>
              <a:t> o </a:t>
            </a:r>
            <a:r>
              <a:rPr lang="en-GB" sz="2000" dirty="0" err="1">
                <a:latin typeface="+mn-lt"/>
                <a:cs typeface="Arial"/>
              </a:rPr>
              <a:t>rwystrau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posibl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i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hwyluso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cynhwysiant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ar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gyfer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dysgwyr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sydd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â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nam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ar</a:t>
            </a:r>
            <a:r>
              <a:rPr lang="en-GB" sz="2000" dirty="0">
                <a:latin typeface="+mn-lt"/>
                <a:cs typeface="Arial"/>
              </a:rPr>
              <a:t> y </a:t>
            </a:r>
            <a:r>
              <a:rPr lang="en-GB" sz="2000" dirty="0" err="1">
                <a:latin typeface="+mn-lt"/>
                <a:cs typeface="Arial"/>
              </a:rPr>
              <a:t>golwg</a:t>
            </a:r>
            <a:r>
              <a:rPr lang="en-GB" sz="2000" dirty="0">
                <a:latin typeface="+mn-lt"/>
                <a:cs typeface="Arial"/>
              </a:rPr>
              <a:t> a </a:t>
            </a:r>
            <a:r>
              <a:rPr lang="en-GB" sz="2000" dirty="0" err="1">
                <a:latin typeface="+mn-lt"/>
                <a:cs typeface="Arial"/>
              </a:rPr>
              <a:t>dulliau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ymyrraeth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wedi'i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thargedu</a:t>
            </a:r>
            <a:r>
              <a:rPr lang="en-GB" sz="2000" dirty="0">
                <a:latin typeface="+mn-lt"/>
                <a:cs typeface="Arial"/>
              </a:rPr>
              <a:t> y </a:t>
            </a:r>
            <a:r>
              <a:rPr lang="en-GB" sz="2000" dirty="0" err="1">
                <a:latin typeface="+mn-lt"/>
                <a:cs typeface="Arial"/>
              </a:rPr>
              <a:t>gallwn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eu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defnyddio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i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helpu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i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leihau'r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rhain</a:t>
            </a:r>
            <a:r>
              <a:rPr lang="en-GB" sz="2000" dirty="0">
                <a:latin typeface="+mn-lt"/>
                <a:cs typeface="Arial"/>
              </a:rPr>
              <a:t>.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000" dirty="0" err="1">
                <a:latin typeface="+mn-lt"/>
                <a:cs typeface="Arial"/>
              </a:rPr>
              <a:t>cyfle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i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adlewyrchu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ar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brofiadau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cymdeithasol</a:t>
            </a:r>
            <a:r>
              <a:rPr lang="en-GB" sz="2000" dirty="0">
                <a:latin typeface="+mn-lt"/>
                <a:cs typeface="Arial"/>
              </a:rPr>
              <a:t> a </a:t>
            </a:r>
            <a:r>
              <a:rPr lang="en-GB" sz="2000" dirty="0" err="1">
                <a:latin typeface="+mn-lt"/>
                <a:cs typeface="Arial"/>
              </a:rPr>
              <a:t>llwybrau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datblygu</a:t>
            </a:r>
            <a:r>
              <a:rPr lang="en-GB" sz="2000" dirty="0">
                <a:latin typeface="+mn-lt"/>
                <a:cs typeface="Arial"/>
              </a:rPr>
              <a:t>  </a:t>
            </a:r>
            <a:r>
              <a:rPr lang="en-GB" sz="2000" dirty="0" err="1">
                <a:latin typeface="+mn-lt"/>
                <a:cs typeface="Arial"/>
              </a:rPr>
              <a:t>pobl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ifanc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unigol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sydd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â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nam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ar</a:t>
            </a:r>
            <a:r>
              <a:rPr lang="en-GB" sz="2000" dirty="0">
                <a:latin typeface="+mn-lt"/>
                <a:cs typeface="Arial"/>
              </a:rPr>
              <a:t> y </a:t>
            </a:r>
            <a:r>
              <a:rPr lang="en-GB" sz="2000" dirty="0" err="1">
                <a:latin typeface="+mn-lt"/>
                <a:cs typeface="Arial"/>
              </a:rPr>
              <a:t>golwg</a:t>
            </a:r>
            <a:r>
              <a:rPr lang="en-GB" sz="2000" dirty="0">
                <a:latin typeface="+mn-lt"/>
                <a:cs typeface="Arial"/>
              </a:rPr>
              <a:t>.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000" dirty="0" err="1">
                <a:latin typeface="+mn-lt"/>
                <a:cs typeface="Arial"/>
              </a:rPr>
              <a:t>rhai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dolenni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i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adnoddau</a:t>
            </a:r>
            <a:r>
              <a:rPr lang="en-GB" sz="2000" dirty="0">
                <a:latin typeface="+mn-lt"/>
                <a:cs typeface="Arial"/>
              </a:rPr>
              <a:t>/</a:t>
            </a:r>
            <a:r>
              <a:rPr lang="en-GB" sz="2000" dirty="0" err="1">
                <a:latin typeface="+mn-lt"/>
                <a:cs typeface="Arial"/>
              </a:rPr>
              <a:t>gwefannau</a:t>
            </a:r>
            <a:r>
              <a:rPr lang="en-GB" sz="2000" dirty="0">
                <a:latin typeface="+mn-lt"/>
                <a:cs typeface="Arial"/>
              </a:rPr>
              <a:t> </a:t>
            </a:r>
            <a:r>
              <a:rPr lang="en-GB" sz="2000" dirty="0" err="1">
                <a:latin typeface="+mn-lt"/>
                <a:cs typeface="Arial"/>
              </a:rPr>
              <a:t>defnyddiol</a:t>
            </a:r>
            <a:r>
              <a:rPr lang="en-GB" sz="2000" dirty="0">
                <a:latin typeface="+mn-lt"/>
                <a:cs typeface="Arial"/>
              </a:rPr>
              <a:t>.</a:t>
            </a:r>
            <a:br>
              <a:rPr lang="en-GB" sz="2000" dirty="0">
                <a:effectLst/>
                <a:latin typeface="+mn-lt"/>
              </a:rPr>
            </a:br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208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49B1-3D6F-442B-7AB8-BE33C086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>
                <a:latin typeface="Arial"/>
                <a:cs typeface="Arial"/>
              </a:rPr>
              <a:t> </a:t>
            </a:r>
            <a:r>
              <a:rPr lang="en-GB" sz="3000" dirty="0" err="1"/>
              <a:t>Amcanion</a:t>
            </a:r>
            <a:r>
              <a:rPr lang="en-GB" sz="3000" dirty="0"/>
              <a:t> </a:t>
            </a:r>
            <a:r>
              <a:rPr lang="en-GB" sz="3000" dirty="0" err="1"/>
              <a:t>Hyfforddi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(2)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FEBBB-19F8-D15E-B5EE-154031F5F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Sleid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mae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posib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haddasu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os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oes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angen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(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edrychwch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nodiadau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gyfer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sleid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flaenorol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sy'n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rhoi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enghreifftiau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o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amcanion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hyfforddi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gallech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hystyried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,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yn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dibynnu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 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 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natur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eich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cyflwyniad</a:t>
            </a:r>
            <a:r>
              <a:rPr lang="en-GB" sz="2000" dirty="0">
                <a:latin typeface="Arial"/>
                <a:cs typeface="Arial"/>
              </a:rPr>
              <a:t>).</a:t>
            </a: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33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Am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>
                <a:latin typeface="Arial"/>
                <a:cs typeface="Arial"/>
              </a:rPr>
              <a:t>: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Cymhwyso</a:t>
            </a:r>
            <a:r>
              <a:rPr lang="en-GB" sz="3200" dirty="0">
                <a:latin typeface="Arial"/>
                <a:cs typeface="Arial"/>
              </a:rPr>
              <a:t>: </a:t>
            </a:r>
            <a:r>
              <a:rPr lang="en-GB" sz="3200" dirty="0" err="1">
                <a:latin typeface="Arial"/>
                <a:cs typeface="Arial"/>
              </a:rPr>
              <a:t>Cyfeiriadedd</a:t>
            </a:r>
            <a:r>
              <a:rPr lang="en-GB" sz="3200" dirty="0">
                <a:latin typeface="Arial"/>
                <a:cs typeface="Arial"/>
              </a:rPr>
              <a:t> a </a:t>
            </a:r>
            <a:r>
              <a:rPr lang="en-GB" sz="3200" dirty="0" err="1">
                <a:latin typeface="Arial"/>
                <a:cs typeface="Arial"/>
              </a:rPr>
              <a:t>Symudedd</a:t>
            </a:r>
            <a:r>
              <a:rPr lang="en-GB" sz="3200" dirty="0">
                <a:latin typeface="Arial"/>
                <a:cs typeface="Arial"/>
              </a:rPr>
              <a:t> </a:t>
            </a:r>
            <a:endParaRPr lang="en-GB" sz="3000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261" y="1827788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Mae’r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maes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hwn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fframwaith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sy’n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cyd-fynd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agos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â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Maes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Datblygiad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Synhwyraidd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cydnabod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pwysigrwydd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addysgu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plant a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phobl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ifanc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sydd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â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nam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golwg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llywio’r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byd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o’u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cwmpas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symud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ddiogel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 un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ardal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i’r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llall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Bydd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llawer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o’r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addysgu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a’r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gefnogaeth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cael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cyflawni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gan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gyfarwyddyd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Arbenigwr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Cymhwyso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Cymwys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Cofrestredig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(QRHS) a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fydd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gweithio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mewn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cysylltiad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â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rhieni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gweithwyr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proffesiynol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therapyddion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galwedigaethol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ac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athrawon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arbenigol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Efallai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bydd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gwaith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cael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wneud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gan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weithiwr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adfer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nam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golwg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wrth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symud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fyd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oedolion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Ingr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952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Nodi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rhwystrau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posibl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fynediad</a:t>
            </a:r>
            <a:r>
              <a:rPr lang="en-GB" sz="3200" dirty="0">
                <a:latin typeface="Arial"/>
                <a:cs typeface="Arial"/>
              </a:rPr>
              <a:t> (1)</a:t>
            </a:r>
            <a:br>
              <a:rPr lang="en-GB" sz="32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0884FBB-16A1-1C79-F909-B229AC394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336832"/>
              </p:ext>
            </p:extLst>
          </p:nvPr>
        </p:nvGraphicFramePr>
        <p:xfrm>
          <a:off x="649111" y="1552222"/>
          <a:ext cx="9789300" cy="4915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6814">
                  <a:extLst>
                    <a:ext uri="{9D8B030D-6E8A-4147-A177-3AD203B41FA5}">
                      <a16:colId xmlns:a16="http://schemas.microsoft.com/office/drawing/2014/main" val="184978815"/>
                    </a:ext>
                  </a:extLst>
                </a:gridCol>
                <a:gridCol w="5452486">
                  <a:extLst>
                    <a:ext uri="{9D8B030D-6E8A-4147-A177-3AD203B41FA5}">
                      <a16:colId xmlns:a16="http://schemas.microsoft.com/office/drawing/2014/main" val="1007468663"/>
                    </a:ext>
                  </a:extLst>
                </a:gridCol>
              </a:tblGrid>
              <a:tr h="328841">
                <a:tc>
                  <a:txBody>
                    <a:bodyPr/>
                    <a:lstStyle/>
                    <a:p>
                      <a:r>
                        <a:rPr lang="en-GB" dirty="0" err="1"/>
                        <a:t>Sefyllfa</a:t>
                      </a:r>
                      <a:endParaRPr lang="en-GB" dirty="0"/>
                    </a:p>
                  </a:txBody>
                  <a:tcPr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Beth </a:t>
                      </a:r>
                      <a:r>
                        <a:rPr lang="en-GB" dirty="0" err="1"/>
                        <a:t>mae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golwg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ddweud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wrth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plentyn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sefyllfa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yma</a:t>
                      </a:r>
                      <a:r>
                        <a:rPr lang="en-GB" dirty="0"/>
                        <a:t>?</a:t>
                      </a:r>
                    </a:p>
                  </a:txBody>
                  <a:tcPr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636063"/>
                  </a:ext>
                </a:extLst>
              </a:tr>
              <a:tr h="4274938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2000" dirty="0" err="1"/>
                        <a:t>Disgybl</a:t>
                      </a:r>
                      <a:r>
                        <a:rPr lang="en-GB" sz="2000" dirty="0"/>
                        <a:t> </a:t>
                      </a:r>
                      <a:r>
                        <a:rPr lang="en-GB" sz="2000" b="1" dirty="0" err="1"/>
                        <a:t>heb</a:t>
                      </a:r>
                      <a:r>
                        <a:rPr lang="en-GB" sz="2000" dirty="0"/>
                        <a:t> </a:t>
                      </a:r>
                      <a:r>
                        <a:rPr lang="en-GB" sz="2000" dirty="0" err="1"/>
                        <a:t>nam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</a:t>
                      </a:r>
                      <a:r>
                        <a:rPr lang="en-GB" sz="2000" dirty="0"/>
                        <a:t> y </a:t>
                      </a:r>
                      <a:r>
                        <a:rPr lang="en-GB" sz="2000" dirty="0" err="1"/>
                        <a:t>golwg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symud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rhwng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ystafelloedd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dosbarth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ysgol</a:t>
                      </a:r>
                      <a:r>
                        <a:rPr lang="en-GB" sz="2000" dirty="0"/>
                        <a:t>/</a:t>
                      </a:r>
                      <a:r>
                        <a:rPr lang="en-GB" sz="2000" dirty="0" err="1"/>
                        <a:t>coleg</a:t>
                      </a:r>
                      <a:r>
                        <a:rPr lang="en-GB" sz="2000" dirty="0"/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0" indent="-285750">
                        <a:buFont typeface="Arial"/>
                        <a:buChar char="•"/>
                      </a:pPr>
                      <a:r>
                        <a:rPr lang="en-GB" sz="1800" dirty="0" err="1"/>
                        <a:t>ble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mae'r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grŵp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dosbarth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yn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mynd</a:t>
                      </a:r>
                      <a:r>
                        <a:rPr lang="en-GB" sz="1800" dirty="0"/>
                        <a:t>.</a:t>
                      </a:r>
                    </a:p>
                    <a:p>
                      <a:pPr marL="571500" indent="-285750">
                        <a:buFont typeface="Arial"/>
                        <a:buChar char="•"/>
                      </a:pPr>
                      <a:r>
                        <a:rPr lang="en-GB" sz="1800" dirty="0"/>
                        <a:t>pa </a:t>
                      </a:r>
                      <a:r>
                        <a:rPr lang="en-GB" sz="1800" dirty="0" err="1"/>
                        <a:t>mor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llawn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yw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coridorau</a:t>
                      </a:r>
                      <a:r>
                        <a:rPr lang="en-GB" sz="1800" dirty="0"/>
                        <a:t>/pa </a:t>
                      </a:r>
                      <a:r>
                        <a:rPr lang="en-GB" sz="1800" dirty="0" err="1"/>
                        <a:t>mor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anniben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yw'r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llawr</a:t>
                      </a:r>
                      <a:r>
                        <a:rPr lang="en-GB" sz="1800" dirty="0"/>
                        <a:t>.</a:t>
                      </a:r>
                    </a:p>
                    <a:p>
                      <a:pPr marL="571500" indent="-285750">
                        <a:buFont typeface="Arial"/>
                        <a:buChar char="•"/>
                      </a:pPr>
                      <a:r>
                        <a:rPr lang="en-GB" sz="1800" dirty="0"/>
                        <a:t>pa </a:t>
                      </a:r>
                      <a:r>
                        <a:rPr lang="en-GB" sz="1800" dirty="0" err="1"/>
                        <a:t>mor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brysur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yw'r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grisiau</a:t>
                      </a:r>
                      <a:r>
                        <a:rPr lang="en-GB" sz="1800" dirty="0"/>
                        <a:t>.</a:t>
                      </a:r>
                    </a:p>
                    <a:p>
                      <a:pPr marL="571500" indent="-285750">
                        <a:buFont typeface="Arial"/>
                        <a:buChar char="•"/>
                      </a:pPr>
                      <a:r>
                        <a:rPr lang="en-GB" sz="1800" dirty="0"/>
                        <a:t>faint o </a:t>
                      </a:r>
                      <a:r>
                        <a:rPr lang="en-GB" sz="1800" dirty="0" err="1"/>
                        <a:t>risiau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sydd</a:t>
                      </a:r>
                      <a:r>
                        <a:rPr lang="en-GB" sz="1800" dirty="0"/>
                        <a:t>; </a:t>
                      </a:r>
                      <a:r>
                        <a:rPr lang="en-GB" sz="1800" dirty="0" err="1"/>
                        <a:t>ble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maen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nhw'n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dechrau</a:t>
                      </a:r>
                      <a:r>
                        <a:rPr lang="en-GB" sz="1800" dirty="0"/>
                        <a:t>/</a:t>
                      </a:r>
                      <a:r>
                        <a:rPr lang="en-GB" sz="1800" dirty="0" err="1"/>
                        <a:t>gorffen</a:t>
                      </a:r>
                      <a:r>
                        <a:rPr lang="en-GB" sz="1800" dirty="0"/>
                        <a:t>.</a:t>
                      </a:r>
                    </a:p>
                    <a:p>
                      <a:pPr marL="571500" indent="-285750">
                        <a:buFont typeface="Arial"/>
                        <a:buChar char="•"/>
                      </a:pPr>
                      <a:r>
                        <a:rPr lang="en-GB" sz="1800" dirty="0" err="1"/>
                        <a:t>rhifau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ystafelloedd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ar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goridor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fel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dangosydd</a:t>
                      </a:r>
                      <a:r>
                        <a:rPr lang="en-GB" sz="1800" dirty="0"/>
                        <a:t> o </a:t>
                      </a:r>
                      <a:r>
                        <a:rPr lang="en-GB" sz="1800" dirty="0" err="1"/>
                        <a:t>ble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rydych</a:t>
                      </a:r>
                      <a:r>
                        <a:rPr lang="en-GB" sz="1800" dirty="0"/>
                        <a:t> chi.</a:t>
                      </a:r>
                    </a:p>
                    <a:p>
                      <a:pPr marL="571500" indent="-285750">
                        <a:buFont typeface="Arial"/>
                        <a:buChar char="•"/>
                      </a:pPr>
                      <a:r>
                        <a:rPr lang="en-GB" sz="1800" dirty="0" err="1"/>
                        <a:t>tirnodau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gweledol</a:t>
                      </a:r>
                      <a:r>
                        <a:rPr lang="en-GB" sz="1800" dirty="0"/>
                        <a:t> o </a:t>
                      </a:r>
                      <a:r>
                        <a:rPr lang="en-GB" sz="1800" dirty="0" err="1"/>
                        <a:t>fewn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adeilad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ysgol</a:t>
                      </a:r>
                      <a:r>
                        <a:rPr lang="en-GB" sz="1800" dirty="0"/>
                        <a:t>/</a:t>
                      </a:r>
                      <a:r>
                        <a:rPr lang="en-GB" sz="1800" dirty="0" err="1"/>
                        <a:t>coleg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i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gynorthwyo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cyfeiriadedd</a:t>
                      </a:r>
                      <a:r>
                        <a:rPr lang="en-GB" sz="1800" dirty="0"/>
                        <a:t>.</a:t>
                      </a:r>
                    </a:p>
                    <a:p>
                      <a:pPr marL="28575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/>
                        <a:t>  </a:t>
                      </a:r>
                    </a:p>
                    <a:p>
                      <a:pPr marL="285750" indent="0">
                        <a:buFont typeface="Arial" panose="020B0604020202020204" pitchFamily="34" charset="0"/>
                        <a:buChar char="•"/>
                      </a:pPr>
                      <a:endParaRPr lang="en-GB" sz="1800" dirty="0"/>
                    </a:p>
                    <a:p>
                      <a:pPr indent="0"/>
                      <a:endParaRPr lang="en-GB" sz="1800" dirty="0"/>
                    </a:p>
                    <a:p>
                      <a:pPr indent="0"/>
                      <a:endParaRPr lang="en-GB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540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544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Nodi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rhwystrau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posibl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fynediad</a:t>
            </a:r>
            <a:r>
              <a:rPr lang="en-GB" sz="3200" dirty="0">
                <a:latin typeface="Arial"/>
                <a:cs typeface="Arial"/>
              </a:rPr>
              <a:t> (2)</a:t>
            </a:r>
            <a:br>
              <a:rPr lang="en-GB" sz="32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0884FBB-16A1-1C79-F909-B229AC394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627629"/>
              </p:ext>
            </p:extLst>
          </p:nvPr>
        </p:nvGraphicFramePr>
        <p:xfrm>
          <a:off x="480091" y="1690688"/>
          <a:ext cx="9659590" cy="4910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877">
                  <a:extLst>
                    <a:ext uri="{9D8B030D-6E8A-4147-A177-3AD203B41FA5}">
                      <a16:colId xmlns:a16="http://schemas.microsoft.com/office/drawing/2014/main" val="184978815"/>
                    </a:ext>
                  </a:extLst>
                </a:gridCol>
                <a:gridCol w="5819713">
                  <a:extLst>
                    <a:ext uri="{9D8B030D-6E8A-4147-A177-3AD203B41FA5}">
                      <a16:colId xmlns:a16="http://schemas.microsoft.com/office/drawing/2014/main" val="1007468663"/>
                    </a:ext>
                  </a:extLst>
                </a:gridCol>
              </a:tblGrid>
              <a:tr h="377811">
                <a:tc>
                  <a:txBody>
                    <a:bodyPr/>
                    <a:lstStyle/>
                    <a:p>
                      <a:r>
                        <a:rPr lang="en-GB" dirty="0" err="1"/>
                        <a:t>Sefyllfa</a:t>
                      </a:r>
                      <a:endParaRPr lang="en-GB" dirty="0"/>
                    </a:p>
                  </a:txBody>
                  <a:tcPr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Beth </a:t>
                      </a:r>
                      <a:r>
                        <a:rPr lang="en-GB" dirty="0" err="1"/>
                        <a:t>mae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golwg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ddweud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wrth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plentyn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sefyllfa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yma</a:t>
                      </a:r>
                      <a:r>
                        <a:rPr lang="en-GB" dirty="0"/>
                        <a:t>?</a:t>
                      </a:r>
                    </a:p>
                  </a:txBody>
                  <a:tcPr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636063"/>
                  </a:ext>
                </a:extLst>
              </a:tr>
              <a:tr h="389285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2000" dirty="0" err="1"/>
                        <a:t>Disgybl</a:t>
                      </a:r>
                      <a:r>
                        <a:rPr lang="en-GB" sz="2000" dirty="0"/>
                        <a:t> </a:t>
                      </a:r>
                      <a:r>
                        <a:rPr lang="en-GB" sz="2000" b="1" dirty="0" err="1"/>
                        <a:t>gyda</a:t>
                      </a:r>
                      <a:r>
                        <a:rPr lang="en-GB" sz="2000" dirty="0"/>
                        <a:t> </a:t>
                      </a:r>
                      <a:r>
                        <a:rPr lang="en-GB" sz="2000" dirty="0" err="1"/>
                        <a:t>nam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</a:t>
                      </a:r>
                      <a:r>
                        <a:rPr lang="en-GB" sz="2000" dirty="0"/>
                        <a:t> y </a:t>
                      </a:r>
                      <a:r>
                        <a:rPr lang="en-GB" sz="2000" dirty="0" err="1"/>
                        <a:t>golwg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symud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rhwng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ystafelloedd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dosbarth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ysgol</a:t>
                      </a:r>
                      <a:r>
                        <a:rPr lang="en-GB" sz="2000" dirty="0"/>
                        <a:t>/</a:t>
                      </a:r>
                      <a:r>
                        <a:rPr lang="en-GB" sz="2000" dirty="0" err="1"/>
                        <a:t>coleg</a:t>
                      </a:r>
                      <a:r>
                        <a:rPr lang="en-GB" sz="2000" dirty="0"/>
                        <a:t>.</a:t>
                      </a:r>
                    </a:p>
                    <a:p>
                      <a:pPr indent="0"/>
                      <a:endParaRPr lang="en-GB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?</a:t>
                      </a:r>
                    </a:p>
                    <a:p>
                      <a:pPr indent="0"/>
                      <a:endParaRPr lang="en-GB" sz="2000" dirty="0"/>
                    </a:p>
                    <a:p>
                      <a:pPr indent="0"/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540418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255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78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Nodi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rhwystrau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posibl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fynediad</a:t>
            </a:r>
            <a:r>
              <a:rPr lang="en-GB" sz="3200" dirty="0">
                <a:latin typeface="Arial"/>
                <a:cs typeface="Arial"/>
              </a:rPr>
              <a:t> (3)</a:t>
            </a:r>
            <a:br>
              <a:rPr lang="en-GB" sz="32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0884FBB-16A1-1C79-F909-B229AC394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895317"/>
              </p:ext>
            </p:extLst>
          </p:nvPr>
        </p:nvGraphicFramePr>
        <p:xfrm>
          <a:off x="447040" y="1690689"/>
          <a:ext cx="979003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1393">
                  <a:extLst>
                    <a:ext uri="{9D8B030D-6E8A-4147-A177-3AD203B41FA5}">
                      <a16:colId xmlns:a16="http://schemas.microsoft.com/office/drawing/2014/main" val="184978815"/>
                    </a:ext>
                  </a:extLst>
                </a:gridCol>
                <a:gridCol w="5918643">
                  <a:extLst>
                    <a:ext uri="{9D8B030D-6E8A-4147-A177-3AD203B41FA5}">
                      <a16:colId xmlns:a16="http://schemas.microsoft.com/office/drawing/2014/main" val="1007468663"/>
                    </a:ext>
                  </a:extLst>
                </a:gridCol>
              </a:tblGrid>
              <a:tr h="337419">
                <a:tc>
                  <a:txBody>
                    <a:bodyPr/>
                    <a:lstStyle/>
                    <a:p>
                      <a:r>
                        <a:rPr lang="en-GB" dirty="0" err="1"/>
                        <a:t>Sefyllfa</a:t>
                      </a:r>
                      <a:r>
                        <a:rPr lang="en-GB" dirty="0"/>
                        <a:t> </a:t>
                      </a:r>
                    </a:p>
                  </a:txBody>
                  <a:tcPr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Beth </a:t>
                      </a:r>
                      <a:r>
                        <a:rPr lang="en-GB" dirty="0" err="1"/>
                        <a:t>mae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golwg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ddweud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wrth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plentyn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sefyllfa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yma</a:t>
                      </a:r>
                      <a:r>
                        <a:rPr lang="en-GB" dirty="0"/>
                        <a:t>?</a:t>
                      </a:r>
                    </a:p>
                  </a:txBody>
                  <a:tcPr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636063"/>
                  </a:ext>
                </a:extLst>
              </a:tr>
              <a:tr h="3656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/>
                        <a:t>Plentyn</a:t>
                      </a:r>
                      <a:r>
                        <a:rPr lang="en-GB" sz="2000" dirty="0"/>
                        <a:t>/person </a:t>
                      </a:r>
                      <a:r>
                        <a:rPr lang="en-GB" sz="2000" dirty="0" err="1"/>
                        <a:t>ifanc</a:t>
                      </a:r>
                      <a:r>
                        <a:rPr lang="en-GB" sz="2000" dirty="0"/>
                        <a:t> </a:t>
                      </a:r>
                      <a:r>
                        <a:rPr lang="en-GB" sz="2000" b="1" dirty="0" err="1"/>
                        <a:t>heb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nam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olwg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teithio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i'r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ysgol</a:t>
                      </a:r>
                      <a:r>
                        <a:rPr lang="en-GB" sz="2000" dirty="0"/>
                        <a:t> / </a:t>
                      </a:r>
                      <a:r>
                        <a:rPr lang="en-GB" sz="2000" dirty="0" err="1"/>
                        <a:t>coleg</a:t>
                      </a:r>
                      <a:r>
                        <a:rPr lang="en-GB" sz="2000" dirty="0"/>
                        <a:t> / </a:t>
                      </a:r>
                      <a:r>
                        <a:rPr lang="en-GB" sz="2000" dirty="0" err="1"/>
                        <a:t>gwaith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fws</a:t>
                      </a:r>
                      <a:r>
                        <a:rPr lang="en-GB" sz="2000" dirty="0"/>
                        <a:t>.</a:t>
                      </a:r>
                      <a:endParaRPr lang="en-GB" sz="2000" dirty="0">
                        <a:noFill/>
                      </a:endParaRPr>
                    </a:p>
                    <a:p>
                      <a:endParaRPr lang="en-GB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Mae </a:t>
                      </a:r>
                      <a:r>
                        <a:rPr lang="en-GB" sz="2000" dirty="0" err="1"/>
                        <a:t>bws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dod</a:t>
                      </a:r>
                      <a:r>
                        <a:rPr lang="en-GB" sz="2000" dirty="0"/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/>
                        <a:t>Rhif</a:t>
                      </a:r>
                      <a:r>
                        <a:rPr lang="en-GB" sz="2000" dirty="0"/>
                        <a:t> y </a:t>
                      </a:r>
                      <a:r>
                        <a:rPr lang="en-GB" sz="2000" dirty="0" err="1"/>
                        <a:t>bws</a:t>
                      </a:r>
                      <a:r>
                        <a:rPr lang="en-GB" sz="2000" dirty="0"/>
                        <a:t> – </a:t>
                      </a:r>
                      <a:r>
                        <a:rPr lang="en-GB" sz="2000" dirty="0" err="1"/>
                        <a:t>dyma’r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bws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cywir</a:t>
                      </a:r>
                      <a:r>
                        <a:rPr lang="en-GB" sz="2000" dirty="0"/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/>
                        <a:t>Ffyrdd</a:t>
                      </a:r>
                      <a:r>
                        <a:rPr lang="en-GB" sz="2000" dirty="0"/>
                        <a:t> o </a:t>
                      </a:r>
                      <a:r>
                        <a:rPr lang="en-GB" sz="2000" dirty="0" err="1"/>
                        <a:t>dalu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e.e</a:t>
                      </a:r>
                      <a:r>
                        <a:rPr lang="en-GB" sz="2000" dirty="0"/>
                        <a:t>. pad </a:t>
                      </a:r>
                      <a:r>
                        <a:rPr lang="en-GB" sz="2000" dirty="0" err="1"/>
                        <a:t>cyffwrdd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gyfer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tocyn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bws</a:t>
                      </a:r>
                      <a:r>
                        <a:rPr lang="en-GB" sz="2000" dirty="0"/>
                        <a:t> – </a:t>
                      </a:r>
                      <a:r>
                        <a:rPr lang="en-GB" sz="2000" dirty="0" err="1"/>
                        <a:t>ble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mae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hwnnw</a:t>
                      </a:r>
                      <a:r>
                        <a:rPr lang="en-GB" sz="2000" dirty="0"/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/>
                        <a:t>Ble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mae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cyfoedion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eistedd</a:t>
                      </a:r>
                      <a:r>
                        <a:rPr lang="en-GB" sz="2000" dirty="0"/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/>
                        <a:t>Ble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mae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sedd</a:t>
                      </a:r>
                      <a:r>
                        <a:rPr lang="en-GB" sz="2000" dirty="0"/>
                        <a:t> wag/</a:t>
                      </a:r>
                      <a:r>
                        <a:rPr lang="en-GB" sz="2000" dirty="0" err="1"/>
                        <a:t>gofod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rhydd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sefyll</a:t>
                      </a:r>
                      <a:r>
                        <a:rPr lang="en-GB" sz="2000" dirty="0"/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/>
                        <a:t>Ble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rydych</a:t>
                      </a:r>
                      <a:r>
                        <a:rPr lang="en-GB" sz="2000" dirty="0"/>
                        <a:t> chi </a:t>
                      </a:r>
                      <a:r>
                        <a:rPr lang="en-GB" sz="2000" dirty="0" err="1"/>
                        <a:t>ar</a:t>
                      </a:r>
                      <a:r>
                        <a:rPr lang="en-GB" sz="2000" dirty="0"/>
                        <a:t> y </a:t>
                      </a:r>
                      <a:r>
                        <a:rPr lang="en-GB" sz="2000" dirty="0" err="1"/>
                        <a:t>llwybr</a:t>
                      </a:r>
                      <a:r>
                        <a:rPr lang="en-GB" sz="2000" dirty="0"/>
                        <a:t>: </a:t>
                      </a:r>
                      <a:r>
                        <a:rPr lang="en-GB" sz="2000" dirty="0" err="1"/>
                        <a:t>arddangosfa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weledol</a:t>
                      </a:r>
                      <a:r>
                        <a:rPr lang="en-GB" sz="2000" dirty="0"/>
                        <a:t> o </a:t>
                      </a:r>
                      <a:r>
                        <a:rPr lang="en-GB" sz="2000" dirty="0" err="1"/>
                        <a:t>dirnodau</a:t>
                      </a:r>
                      <a:r>
                        <a:rPr lang="en-GB" sz="2000" dirty="0"/>
                        <a:t> a </a:t>
                      </a:r>
                      <a:r>
                        <a:rPr lang="en-GB" sz="2000" dirty="0" err="1"/>
                        <a:t>welir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drwy'r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ffenestr</a:t>
                      </a:r>
                      <a:r>
                        <a:rPr lang="en-GB" sz="2000" dirty="0"/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/>
                        <a:t>Pryd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ganu'r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gloch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gyfer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arhosfan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nesaf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neu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symud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i'r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allanfa</a:t>
                      </a:r>
                      <a:r>
                        <a:rPr lang="en-GB" sz="2000" dirty="0"/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/>
                        <a:t>Gadael</a:t>
                      </a:r>
                      <a:r>
                        <a:rPr lang="en-GB" sz="2000" dirty="0"/>
                        <a:t> y </a:t>
                      </a:r>
                      <a:r>
                        <a:rPr lang="en-GB" sz="2000" dirty="0" err="1"/>
                        <a:t>bws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ddiogel</a:t>
                      </a:r>
                      <a:r>
                        <a:rPr lang="en-GB" sz="2000" dirty="0"/>
                        <a:t> (</a:t>
                      </a:r>
                      <a:r>
                        <a:rPr lang="en-GB" sz="2000" dirty="0" err="1"/>
                        <a:t>oes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pobl</a:t>
                      </a:r>
                      <a:r>
                        <a:rPr lang="en-GB" sz="2000" dirty="0"/>
                        <a:t>/</a:t>
                      </a:r>
                      <a:r>
                        <a:rPr lang="en-GB" sz="2000" dirty="0" err="1"/>
                        <a:t>rhwystrau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</a:t>
                      </a:r>
                      <a:r>
                        <a:rPr lang="en-GB" sz="2000" dirty="0"/>
                        <a:t> y </a:t>
                      </a:r>
                      <a:r>
                        <a:rPr lang="en-GB" sz="2000" dirty="0" err="1"/>
                        <a:t>ffordd</a:t>
                      </a:r>
                      <a:r>
                        <a:rPr lang="en-GB" sz="2000" dirty="0"/>
                        <a:t>; </a:t>
                      </a:r>
                      <a:r>
                        <a:rPr lang="en-GB" sz="2000" dirty="0" err="1"/>
                        <a:t>uchder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i'r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palmant</a:t>
                      </a:r>
                      <a:r>
                        <a:rPr lang="en-GB" sz="2000" dirty="0"/>
                        <a:t> ac </a:t>
                      </a:r>
                      <a:r>
                        <a:rPr lang="en-GB" sz="2000" dirty="0" err="1"/>
                        <a:t>ati</a:t>
                      </a:r>
                      <a:r>
                        <a:rPr lang="en-GB" sz="2000" dirty="0"/>
                        <a:t>).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540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708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EB5BB77-8864-CE48-B4A0-09E373C8FD63}" vid="{5DBD3EE2-C97D-0043-A71C-F1402DF63A15}"/>
    </a:ext>
  </a:extLst>
</a:theme>
</file>

<file path=ppt/theme/theme2.xml><?xml version="1.0" encoding="utf-8"?>
<a:theme xmlns:a="http://schemas.openxmlformats.org/drawingml/2006/main" name="Image Master No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1F86D75237844CA4C49FA23BF2B913" ma:contentTypeVersion="18" ma:contentTypeDescription="Create a new document." ma:contentTypeScope="" ma:versionID="33bad68cd5aeab28cde5e4a126aedfe6">
  <xsd:schema xmlns:xsd="http://www.w3.org/2001/XMLSchema" xmlns:xs="http://www.w3.org/2001/XMLSchema" xmlns:p="http://schemas.microsoft.com/office/2006/metadata/properties" xmlns:ns2="1f036f6a-d838-46b0-a927-7b6573ba0a66" xmlns:ns3="1aac3a66-020c-4d2c-922c-84188483fa28" targetNamespace="http://schemas.microsoft.com/office/2006/metadata/properties" ma:root="true" ma:fieldsID="75a6f948bec88b4e366ce30c5244179d" ns2:_="" ns3:_="">
    <xsd:import namespace="1f036f6a-d838-46b0-a927-7b6573ba0a66"/>
    <xsd:import namespace="1aac3a66-020c-4d2c-922c-84188483fa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Reviewed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6f6a-d838-46b0-a927-7b6573ba0a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111f871-a67d-48ae-9ce3-a2c6c977fa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Reviewed" ma:index="23" nillable="true" ma:displayName="Reviewed" ma:format="Dropdown" ma:internalName="Reviewed">
      <xsd:simpleType>
        <xsd:restriction base="dms:Text">
          <xsd:maxLength value="255"/>
        </xsd:restriction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c3a66-020c-4d2c-922c-84188483fa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869462e-6ebd-4057-85cf-2a35c839ad98}" ma:internalName="TaxCatchAll" ma:showField="CatchAllData" ma:web="1aac3a66-020c-4d2c-922c-84188483fa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aac3a66-020c-4d2c-922c-84188483fa28" xsi:nil="true"/>
    <lcf76f155ced4ddcb4097134ff3c332f xmlns="1f036f6a-d838-46b0-a927-7b6573ba0a66">
      <Terms xmlns="http://schemas.microsoft.com/office/infopath/2007/PartnerControls"/>
    </lcf76f155ced4ddcb4097134ff3c332f>
    <Reviewed xmlns="1f036f6a-d838-46b0-a927-7b6573ba0a66" xsi:nil="true"/>
  </documentManagement>
</p:properties>
</file>

<file path=customXml/itemProps1.xml><?xml version="1.0" encoding="utf-8"?>
<ds:datastoreItem xmlns:ds="http://schemas.openxmlformats.org/officeDocument/2006/customXml" ds:itemID="{B815B9E3-129E-47C9-AB97-A6A3220047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36f6a-d838-46b0-a927-7b6573ba0a66"/>
    <ds:schemaRef ds:uri="1aac3a66-020c-4d2c-922c-84188483fa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DC4D8A-2310-43D8-AE3A-5FDAF2E3B5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10E9FE-FD13-449F-8129-CE2405B4AC8F}">
  <ds:schemaRefs>
    <ds:schemaRef ds:uri="1aac3a66-020c-4d2c-922c-84188483fa2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1f036f6a-d838-46b0-a927-7b6573ba0a6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7146</Words>
  <Application>Microsoft Office PowerPoint</Application>
  <PresentationFormat>Widescreen</PresentationFormat>
  <Paragraphs>432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Calibri Light</vt:lpstr>
      <vt:lpstr>Ingra</vt:lpstr>
      <vt:lpstr>Noto Sans</vt:lpstr>
      <vt:lpstr>Symbol</vt:lpstr>
      <vt:lpstr>Symbol,Sans-Serif</vt:lpstr>
      <vt:lpstr>Times New Roman</vt:lpstr>
      <vt:lpstr>Office Theme</vt:lpstr>
      <vt:lpstr>Image Master No logo</vt:lpstr>
      <vt:lpstr>Fframwaith Cwricwlwm ar gyfer Plant a Phobl Ifanc â Nam ar y Golwg (CFVI): Adnodd Hyfforddiant Craidd 6    Maes 5 Cymhwyso: Cyfeiriadedd a Symudedd (CaS) </vt:lpstr>
      <vt:lpstr>Partneriaid y Prosiect</vt:lpstr>
      <vt:lpstr>PowerPoint Presentation</vt:lpstr>
      <vt:lpstr>Amcanion Hyfforddi (1)</vt:lpstr>
      <vt:lpstr> Amcanion Hyfforddi (2)</vt:lpstr>
      <vt:lpstr>Am y maes hwn: Cymhwyso: Cyfeiriadedd a Symudedd </vt:lpstr>
      <vt:lpstr>Nodi rhwystrau posibl i fynediad (1) </vt:lpstr>
      <vt:lpstr>Nodi rhwystrau posibl i fynediad (2) </vt:lpstr>
      <vt:lpstr>Nodi rhwystrau posibl i fynediad (3) </vt:lpstr>
      <vt:lpstr>Nodi rhwystrau posibl i fynediad (4) </vt:lpstr>
      <vt:lpstr>Nodi rhwystrau posibl i fynediad (5) </vt:lpstr>
      <vt:lpstr>Pam mae ffocws ar y maes hwn yn bwysig (1)</vt:lpstr>
      <vt:lpstr>Pam mae ffocws ar y maes hwn yn bwysig (2)</vt:lpstr>
      <vt:lpstr>Pam mae ffocws ar y maes hwn yn bwysig (3)</vt:lpstr>
      <vt:lpstr>Enghreifftiau o ddulliau ymyrraeth wedi'i thargedu ar gyfer Maes 5 wedi'u rhestru yn y CFVI i leihau rhwystrau (1)</vt:lpstr>
      <vt:lpstr>Enghreifftiau o ddulliau ymyrraeth wedi'i thargedu ar gyfer Maes 5 wedi'u rhestru yn y CFVI i leihau rhwystrau (2)</vt:lpstr>
      <vt:lpstr>Enghreifftiau o ddulliau ymyrraeth wedi'i thargedu ar gyfer Maes 5 wedi'u rhestru yn y CFVI i leihau rhwystrau (3)</vt:lpstr>
      <vt:lpstr>Pam mae ffocws ar y maes hwn yn bwysig i (enw'r plentyn/person ifanc); pa ymyriadau sydd ar waith?</vt:lpstr>
      <vt:lpstr>Crynhoi</vt:lpstr>
      <vt:lpstr>Pa adnoddau sydd ar gael</vt:lpstr>
      <vt:lpstr>Cyfeiriadau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Di Chiara</dc:creator>
  <cp:lastModifiedBy>Juliette Taylor</cp:lastModifiedBy>
  <cp:revision>301</cp:revision>
  <dcterms:created xsi:type="dcterms:W3CDTF">2022-11-17T11:49:18Z</dcterms:created>
  <dcterms:modified xsi:type="dcterms:W3CDTF">2023-11-30T09:59:32Z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0x010100521F86D75237844CA4C49FA23BF2B913</vt:lpwstr>
  </property>
  <property fmtid="{D5CDD505-2E9C-101B-9397-08002B2CF9AE}" pid="3" name="MediaServiceImageTags">
    <vt:lpwstr/>
  </property>
</Properties>
</file>