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8" r:id="rId5"/>
  </p:sldMasterIdLst>
  <p:notesMasterIdLst>
    <p:notesMasterId r:id="rId25"/>
  </p:notesMasterIdLst>
  <p:sldIdLst>
    <p:sldId id="291" r:id="rId6"/>
    <p:sldId id="265" r:id="rId7"/>
    <p:sldId id="261" r:id="rId8"/>
    <p:sldId id="257" r:id="rId9"/>
    <p:sldId id="269" r:id="rId10"/>
    <p:sldId id="295" r:id="rId11"/>
    <p:sldId id="299" r:id="rId12"/>
    <p:sldId id="306" r:id="rId13"/>
    <p:sldId id="282" r:id="rId14"/>
    <p:sldId id="305" r:id="rId15"/>
    <p:sldId id="258" r:id="rId16"/>
    <p:sldId id="300" r:id="rId17"/>
    <p:sldId id="302" r:id="rId18"/>
    <p:sldId id="304" r:id="rId19"/>
    <p:sldId id="303" r:id="rId20"/>
    <p:sldId id="289" r:id="rId21"/>
    <p:sldId id="288" r:id="rId22"/>
    <p:sldId id="283" r:id="rId23"/>
    <p:sldId id="26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F27E99-A28F-CC4D-96DE-E9684AC82502}" name="Linda James" initials="LJ" userId="S::Linda.James@rnib.org.uk::80218d6f-7c44-4d8e-b95c-06dddfb71ab5" providerId="AD"/>
  <p188:author id="{260D9CA8-3F88-443D-7FC0-34F2B9CE6D64}" name="Mike" initials="M" userId="S::mike@mtmclinden.onmicrosoft.com::bfcf84d1-8f6d-47b2-8e25-8854b42db9c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50071"/>
    <a:srgbClr val="0098B9"/>
    <a:srgbClr val="EDADBF"/>
    <a:srgbClr val="E02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B6D229-7058-40A1-9A19-984F60607383}" v="42" dt="2023-09-12T18:11:41.8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32" autoAdjust="0"/>
    <p:restoredTop sz="76211" autoAdjust="0"/>
  </p:normalViewPr>
  <p:slideViewPr>
    <p:cSldViewPr snapToGrid="0" showGuides="1">
      <p:cViewPr varScale="1">
        <p:scale>
          <a:sx n="87" d="100"/>
          <a:sy n="87" d="100"/>
        </p:scale>
        <p:origin x="109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8C46F-9DC0-4BFA-B9A2-7EB6535BD32A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31439-7C6A-4E4D-B290-0D604FA9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5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nib.org.uk/living-with-sight-loss/education-and-learning/braille-tactile-codes/rnib-and-moon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Cyflwyniadau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fel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bo'n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briodol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i'r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sesiwn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Mae’r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cyflwyniad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hwn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un o 12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adnodd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sy’n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ymwneud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â’r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CFVI ac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mae’n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canolbwyntio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Faes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4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o’r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fframwaith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Llythrennedd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021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959351"/>
          </a:xfrm>
        </p:spPr>
        <p:txBody>
          <a:bodyPr/>
          <a:lstStyle/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Mae’r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sleid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yma'n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rhoi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edrych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ffyrdd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gallwn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addasu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amgylchedd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addysg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penodol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hyrwyddo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mynediad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gwell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lythrennedd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blant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phobl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ag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anghenion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mynediad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gwahanol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 y CFVI).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Dewiswch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amgylchedd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addysg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cyfarwydd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enghreifftiau’n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cynnwys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cyfleuster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hyfforddi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rydych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ynddo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ystafell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ddosbarth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neuadd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fwyta’r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ysgol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wneud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hon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drafodaeth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gyffredinol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ganolbwyntio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blentyn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/person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penodol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Pwysleisiwch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raddau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bynnag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sy’n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bosibl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dylem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gydweithio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â’r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/person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addasu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amgylchedd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addysg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unrhyw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newidiadau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gyflwynir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Mae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cyd-fynd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ag ethos y CFVI o ran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hyrwyddo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ganddo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gymaint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reolaeth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phosibl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amgylchedd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ddarparu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enghreifftiau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addasiadau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rydych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wedi’u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gwneud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wneud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gwahanol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fathau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amgylcheddau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addysg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fwy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hygyrch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ffocws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lythrennedd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gwnaethoch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weithio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gyda’r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rhanddeiliaid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amrywiol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Cyfarwyddyd</a:t>
            </a:r>
            <a:r>
              <a:rPr lang="en-GB" sz="1200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Siaradwr</a:t>
            </a:r>
            <a:endParaRPr lang="en-GB" sz="1200" b="1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1200" b="1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eisiau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gwneud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rhestr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gynhyrchwyd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drwy’r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gweithgaredd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a'i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wedyn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feddwl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 y ‘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camau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nesaf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sesiwn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US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200" b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/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Gweithgareddau</a:t>
            </a:r>
            <a:r>
              <a:rPr lang="en-GB" sz="1200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Dewisol</a:t>
            </a:r>
            <a:endParaRPr lang="en-GB" sz="1200" b="1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buFont typeface="Arial" panose="020B0604020202020204" pitchFamily="34" charset="0"/>
              <a:buNone/>
            </a:pPr>
            <a:endParaRPr lang="en-GB" sz="12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lvl="0" indent="-228600" algn="just">
              <a:buFont typeface="Arial" panose="020B0604020202020204" pitchFamily="34" charset="0"/>
              <a:buAutoNum type="arabicPeriod"/>
            </a:pP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Gallech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wneud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tebyg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gwahanol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amgylcheddau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allan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i’r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lleoliad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addysg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sy’n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berthnasol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blentyn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/person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penodol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enghraifft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clwb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ieuenctid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ardal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gegin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cartref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caffi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GB" sz="1200" b="0" i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/>
            <a:endParaRPr lang="en-GB" sz="1200" b="0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buFont typeface="Arial" panose="020B0604020202020204" pitchFamily="34" charset="0"/>
              <a:buNone/>
            </a:pPr>
            <a:endParaRPr lang="en-GB" sz="1200" b="0" i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807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959351"/>
          </a:xfrm>
        </p:spPr>
        <p:txBody>
          <a:bodyPr/>
          <a:lstStyle/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Pam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ffocws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lythrennedd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bwysig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blant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phobl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trafodaethau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sail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trafodaethau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ynghylch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pam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llythrennedd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bwysig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bob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nodi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ystod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cymorth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llythrennedd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ran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tynnu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sylw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phwysigrwydd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CFVI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cydnabod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pwysigrwydd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arweinir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arbenigwyr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wedi'u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haddasu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CFVI.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ogystal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chefnogi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datblygiad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llythrennedd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pwysleisiwch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bwysigrwydd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hefyd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creu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amgylcheddau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llythrennedd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hygyrch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1 y CFVI)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lleoliad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addysg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trafodwyd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eisoes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gynnwys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raddau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bynnag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bosibl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mwyn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sicrhau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enghraifft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bod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labeli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arwyddion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symbolau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ati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briodol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i’w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ac bod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posib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hwylus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atynt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deunyddiau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darllen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fformat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addas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ati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ddefnyddiol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cyflwyno’r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syniad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lwybr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llythrennedd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pwynt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siarad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arwyddocâd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rôl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QTVI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arwain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broses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wneud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penderfyniadau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perthynas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ddarparu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o’ch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ymarfer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sicrhau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bod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cyd-fynd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phlentyn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nodi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ystyried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llwybrau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llythrennedd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gwahanol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nesaf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1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Cyfarwyddyd</a:t>
            </a:r>
            <a:r>
              <a:rPr lang="en-GB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Siaradwr</a:t>
            </a:r>
            <a:endParaRPr lang="en-GB" sz="1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yma'n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gyfle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dynnu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sylw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y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ffaith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ddylid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meddwl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addysgu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llythrennedd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blant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phobl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mater ‘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unig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gellir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mynd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afael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hawdd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labeli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print bras/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cyffyrddol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unig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addasiadau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ddeunydd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print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cod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amgen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braille).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fath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agor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cyfleoedd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ddatblygu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llythrennedd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gofyn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amgylchedd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dysgu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hygyrch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ogystal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addysgu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wedi'i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dargedu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arfer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dulliau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addysgu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addysgu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enghraifft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perthynas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llythrennedd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braille;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technoleg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gwan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arbenigol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hyrwyddo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datblygiad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cysyniadau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Gallech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ddarparu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ddwy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enghraifft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dulliau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addysgu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(ac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arddangos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adnoddau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arbenigol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trosolwg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dulliau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ddiweddarach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perthynas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disgyblion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drafod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rôl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QTVI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pwysleisiwch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arwyddocâd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rôl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gyflwyno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addysgu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arbenigol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ddarparu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dulliau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ymyrraeth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pwrpasol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sicrhau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sgiliau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llythrennedd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datblygu'n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effeithiol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Mae'r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enghreifftiau’n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cynnwys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addysgu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llythrennedd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braille,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addysgu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sgiliau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newydd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blentyn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mae’n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bosibl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lleihad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olwg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mwyn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sicrhau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parhau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y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cwricwlwm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effeithiol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addysgu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technoleg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meddalwedd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hygyrchedd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effeithiol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datblygu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sgiliau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cyffwrdd-deipio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en-GB" sz="1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Gweithgareddau</a:t>
            </a:r>
            <a:r>
              <a:rPr lang="en-GB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Dewisol</a:t>
            </a:r>
            <a:endParaRPr lang="en-GB" sz="1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>
              <a:buFont typeface="Arial" panose="020B0604020202020204" pitchFamily="34" charset="0"/>
              <a:buNone/>
            </a:pP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lvl="0" indent="-228600">
              <a:buFont typeface="Arial" panose="020B0604020202020204" pitchFamily="34" charset="0"/>
              <a:buAutoNum type="arabicPeriod"/>
            </a:pP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Gofynnwch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rannu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barn am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gall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llai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olwg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diffyg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mewnbwn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ddylanwadu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ddatblygiad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llythrennedd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/person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I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strwythuro’r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drafodaeth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byddwch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eisiau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gofyn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iddyn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nhw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llygaid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edrych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ffwrdd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oddi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wrthych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gyntaf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darllen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darn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lyfr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stori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lluniau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ynddo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Wedyn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gofynnwch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iddyn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nhw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edrych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arnoch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(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gyda'ch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llygaid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agor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a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darllen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darn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eto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Gall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agor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trafodaeth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ddefnyddiol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y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gwahanol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ffyrdd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rydym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prosesu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gwybodaeth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rôl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storïwr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wrth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sicrhau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sesiwn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hygyrch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dewis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adnoddau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228600" lvl="0" indent="-228600">
              <a:buFont typeface="Arial" panose="020B0604020202020204" pitchFamily="34" charset="0"/>
              <a:buAutoNum type="arabicPeriod"/>
            </a:pP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Cyflwynwch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senario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gofyn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i’r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gall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diffyg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/dim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ddylanwadu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ddatblygiad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Mae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sleid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wag a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senarios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enghreifftiol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wedi’u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cynnwys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ddwy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sleid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ganlynol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strwythuro’ch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trafodaethau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ac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haddasu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a’u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dilyn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oes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angen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  <a:p>
            <a:pPr marL="228600" lvl="0" indent="-228600">
              <a:buFont typeface="Arial" panose="020B0604020202020204" pitchFamily="34" charset="0"/>
              <a:buAutoNum type="arabicPeriod"/>
            </a:pP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byddwch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eisiau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‘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efelychiadau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’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ar-lein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fel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ysgogiad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trafodaeth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ddefnyddio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sbectol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efelychu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unol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phrotocol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eich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darparwr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gwasanaeth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228600" lvl="0" indent="-228600">
              <a:buFont typeface="Arial" panose="020B0604020202020204" pitchFamily="34" charset="0"/>
              <a:buAutoNum type="arabicPeriod"/>
            </a:pP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Cyflwynwch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ddetholiad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ddeunyddiau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darllen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gweledol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adnoddau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addysgu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ddewiswyd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fwriadol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ddangos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o'r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problemau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mynediad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bob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/person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!)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mae'r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cyferbyniad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wael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ffont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bach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iawn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geiriau'n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cael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hargraffu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dros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luniau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At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ddibenion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cymharu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gwnewch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siŵr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eich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cyflwyno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enghreifftiau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adnoddau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'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arfer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da'.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Wedyn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gall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eich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trafodaeth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ganolbwyntio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gallwch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weithio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gyda'ch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gilydd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sicrhau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adnoddau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addysgu'n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cael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dewis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paratoi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sicrhau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hygyrch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phosibl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byddwch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eisiau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crybwyll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posib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ystyried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fel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dull ‘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dysgu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cael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mynediad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’ o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weithio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a’i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fod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dibynnu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adnoddau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clir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chyferbyniad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da. Mae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chwyddo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adnoddau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ansawdd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gwael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golygu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eich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cael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adnoddau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ansawdd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gwael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mwy</a:t>
            </a:r>
            <a:r>
              <a:rPr lang="en-GB" sz="12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!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895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959351"/>
          </a:xfrm>
        </p:spPr>
        <p:txBody>
          <a:bodyPr/>
          <a:lstStyle/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Cyflwynir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o’r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gwahanol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fathau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lwybrau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llythrennedd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Wrth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drafod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pwyntiau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byddwch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eisiau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darparu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ddarlunio’r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gwahanol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gyfryngau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enghraifft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llyfr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print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mawr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print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ffontiau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gwahanol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meintiau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ffontiau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gwahanol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llyfrau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braille,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symbolau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cyffyrddol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switshys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darllenwyr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sgrin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Cofiwch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yw'r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RNIB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cefnogi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Moon,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mae'n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parhau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gael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ddefnyddio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gefnogi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llythrennedd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pobl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oedolion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gall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gynnig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llwybr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posibl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lythrennedd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Pwysleisiwch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llwybrau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penodol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unigol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iawn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gwahanol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blant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pobl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dibynnu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ystod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ffactorau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gynnwys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lefel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oedran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anghenion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ychwanegol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yw’r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llwybrau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gyfyngedig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rhywfaint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orgyffwrdd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rhyngddynt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enghraifft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person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sy’n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colli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olwg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darllen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print o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hefyd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dysgu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braille a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technoleg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lleferydd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ddarparu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eraill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seiliedig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eich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ymarfer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eich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llwybrau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GB" sz="1200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Cyfarwyddyd</a:t>
            </a:r>
            <a:r>
              <a:rPr lang="en-GB" sz="1200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Siaradwr</a:t>
            </a:r>
            <a:endParaRPr lang="en-GB" sz="1200" b="1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1200" b="1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ddefnyddio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sleid</a:t>
            </a:r>
            <a:r>
              <a:rPr lang="en-GB" sz="1200" b="1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1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sz="1200" b="1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posib</a:t>
            </a:r>
            <a:r>
              <a:rPr lang="en-GB" sz="1200" b="1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b="1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haddas</a:t>
            </a:r>
            <a:r>
              <a:rPr lang="en-GB" sz="1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</a:t>
            </a:r>
            <a:r>
              <a:rPr lang="en-GB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enghreifftio’r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llwybr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/au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llythrennedd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gorffennol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cyfredol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</a:t>
            </a:r>
            <a:r>
              <a:rPr lang="en-GB" sz="120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arfaethedig</a:t>
            </a:r>
            <a:r>
              <a:rPr lang="en-GB" sz="120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GB" sz="1200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blentyn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 person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penodol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rhagor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wybodaeth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Moon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gael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GB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028700" lvl="2" indent="-285750">
              <a:buFont typeface="Courier New" panose="020B0604020202020204" pitchFamily="34" charset="0"/>
              <a:buChar char="o"/>
              <a:defRPr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RNIB: 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https://www.rnib.org.uk/living-with-sight-loss/education-and-learning/braille-tactile-codes/rnib-and-moon/</a:t>
            </a:r>
            <a:endParaRPr lang="en-GB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028700" lvl="2" indent="-285750">
              <a:buFont typeface="Courier New" panose="020B0604020202020204" pitchFamily="34" charset="0"/>
              <a:buChar char="o"/>
              <a:defRPr/>
            </a:pP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SENSE: https://www.sense.org.uk/information-and-advice/communication/moon/</a:t>
            </a:r>
          </a:p>
          <a:p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4646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959351"/>
          </a:xfrm>
        </p:spPr>
        <p:txBody>
          <a:bodyPr/>
          <a:lstStyle/>
          <a:p>
            <a:r>
              <a:rPr lang="en-GB" sz="1200" b="1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Cyfarwyddyd</a:t>
            </a:r>
            <a:r>
              <a:rPr lang="en-GB" sz="12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b="1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b="1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gyfer</a:t>
            </a:r>
            <a:r>
              <a:rPr lang="en-GB" sz="12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1200" b="1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Siaradwr</a:t>
            </a:r>
            <a:endParaRPr lang="en-GB" sz="1200" dirty="0">
              <a:effectLst/>
              <a:latin typeface="Arial"/>
              <a:ea typeface="Times New Roman" panose="02020603050405020304" pitchFamily="18" charset="0"/>
              <a:cs typeface="Arial"/>
            </a:endParaRPr>
          </a:p>
          <a:p>
            <a:endParaRPr lang="en-GB" sz="1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Gallwch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ddefnyddio'r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sleid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yma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posib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haddasu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enghreifftio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cynllun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llwybr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llythrennedd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gyfer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plentyn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/person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ifanc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penodol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 Mae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trosolwg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o'r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fath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gyfle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da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siarad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am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wneud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penderfyniadau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wahanol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adegau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allweddol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llwybr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Mae’r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penawdau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sampl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yma'n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eich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galluogi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siarad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gryno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am ‘Beth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wnaethom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’ (o ran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anghenion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plentyn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/person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ifanc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pryd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); ‘Beth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rydyn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ni’n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wneud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’ (o ran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anghenion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cyfredol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) a ‘Beth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rydyn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ni’n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bwriadu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wneud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’ (o ran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anghenion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ragwelir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dyfodol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).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Wrth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chi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drafod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cynllun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llwybr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gallwch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hefyd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gyfeirio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at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addasiadau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wnaed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i'r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amgylchedd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addysg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ffordd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(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1 y CFVI);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rôl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teulu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;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mewnbwn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weithwyr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proffesiynol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amrywiol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ac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ati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Gallwch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newid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penawdau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fel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sy'n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briodol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i'ch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sesiwn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a/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neu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brotocol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eich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gwasanaeth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/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ysgol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Lle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bo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modd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,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gallwch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ddangos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adnoddau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wedi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cael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/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sy'n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cael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defnyddio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gefnogi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datblygiad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llythrennedd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9470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959351"/>
          </a:xfrm>
        </p:spPr>
        <p:txBody>
          <a:bodyPr/>
          <a:lstStyle/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nesaf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rhoi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wedi’u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haddasu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CFVI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ddulliau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ymyrraeth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wedi'i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thargedu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leihau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rhwystrau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ddysgu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bob un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tro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ymhelaethu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briodol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sesiwn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tynnu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sylw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at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canolbwyntio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arnynt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bryd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siarad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gwared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cadw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bob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tynnu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sylw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at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canolbwyntio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arnynt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lliw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gwahanol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Gall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rhestr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lawn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ddefnyddiol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chynulleidfa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siarad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lythrennedd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dangos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ystod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eang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ddulliau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ymyrraeth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wedi’i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thargedu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ddefnyddir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gefnogi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datblygiad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cyfeirio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gynllun</a:t>
            </a:r>
            <a:r>
              <a:rPr lang="en-GB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llwybr</a:t>
            </a:r>
            <a:r>
              <a:rPr lang="en-GB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llythrennedd</a:t>
            </a:r>
            <a:r>
              <a:rPr lang="en-GB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ddefnyddiol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i’w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drafod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dangos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gall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anghenion</a:t>
            </a:r>
            <a:r>
              <a:rPr lang="en-GB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mynediad</a:t>
            </a:r>
            <a:r>
              <a:rPr lang="en-GB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newid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dros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amser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Mae'r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cynnwys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dirywiol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all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drosglwyddo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brint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braille (a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defnyddio'r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ddau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hefyd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);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angen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allu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ystod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ehangach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dechnoleg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arbenigol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wrth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symud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ymlaen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drwy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system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addysg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ddefnyddio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posib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haddasu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roi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enghraifft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gynllun</a:t>
            </a:r>
            <a:r>
              <a:rPr lang="en-GB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llwybr</a:t>
            </a:r>
            <a:r>
              <a:rPr lang="en-GB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llythrennedd</a:t>
            </a:r>
            <a:r>
              <a:rPr lang="en-GB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a'r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dulliau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dyfeisio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wedi'u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targedu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cyfredol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arfaethedig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penodol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1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Cyfarwyddyd</a:t>
            </a:r>
            <a:r>
              <a:rPr lang="en-GB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Siaradwr</a:t>
            </a:r>
            <a:endParaRPr lang="en-GB" sz="1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1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yma'n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gyfle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bwysleisio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ddylid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meddwl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addysgu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llythrennedd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blant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phobl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mater ‘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unig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gellir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ddatrys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hawdd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gydag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addasiadau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amgylchedd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defnydd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ddeunydd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print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god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amgen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braille).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fath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agor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cyfleoedd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ddatblygu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llythrennedd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dulliau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addysgu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Gallech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ddarparu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dulliau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addysgu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(ac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adnoddau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arbenigol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Tynnwch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sylw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bwysigrwydd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darparu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profiadau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bywyd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real a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diriaethol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belled ag y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hynny'n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ymarferol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ddatblygu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cysyniadau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chynorthwyo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dealltwriaeth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ddarllen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ysgrifennu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amdano</a:t>
            </a:r>
            <a:r>
              <a:rPr lang="en-GB" sz="12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en-GB" sz="1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Gweithgareddau</a:t>
            </a:r>
            <a:r>
              <a:rPr lang="en-GB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Dewisol</a:t>
            </a:r>
            <a:endParaRPr lang="en-GB" sz="1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>
              <a:buFont typeface="Arial" panose="020B0604020202020204" pitchFamily="34" charset="0"/>
              <a:buNone/>
            </a:pP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lvl="0" indent="-228600">
              <a:buFont typeface="Arial" panose="020B0604020202020204" pitchFamily="34" charset="0"/>
              <a:buAutoNum type="arabicPeriod"/>
            </a:pP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oes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gennych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fynediad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LVA (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ee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chwyddwydrau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llaw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gofynnwch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ddefnyddio'r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ddod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hyd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ddetholiad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samplau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print. (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arall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gallent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ddefnyddio'r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camerâu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ffôn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28600" lvl="0" indent="-228600">
              <a:buFont typeface="Arial" panose="020B0604020202020204" pitchFamily="34" charset="0"/>
              <a:buAutoNum type="arabicPeriod"/>
            </a:pP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sbectol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efelychu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mwgwd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cysgu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darparwch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adnoddau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cwricwlwm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 faint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safonol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beth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all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pobl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weld?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gallen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nhw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ddarllen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testun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i'w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gilydd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nhw'n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teimlo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effeithio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cyflymder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a'u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cywirdeb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Deunydd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mwy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anghyfarwydd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orau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gydag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oedolion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ydyn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nhw'n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gallu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sgiliau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rhagfynegi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cystal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Wnaeth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cyflymder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y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cywirdeb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a'r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dealltwriaeth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wella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meintiau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ffontiau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gallent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defnyddio'n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gyfforddus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oedd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meintiau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ffont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priodol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cefnogi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gwneud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iddynt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deimlo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Optimeiddio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cyflwyniad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print). D.S.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chi'n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sbectol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efelychu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unrhyw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weithgaredd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mae'n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rhaid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gadw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brotocol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darparwr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gwasanaeth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asesiad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risg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hynny'n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briodol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ogystal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chadw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unrhyw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ganllawiau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Iechyd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Diogelwch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perthnasol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Dylech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hefyd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annog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cyfranogwyr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ystyried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risgiau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weithio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mwgwd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cysgu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sbectol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efelychu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drostynt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hunain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gynnwys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ffyrdd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reoli'r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risgiau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cyn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cymryd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rhan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unrhyw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weithgareddau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efelychu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codi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ymwybyddiaeth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lvl="0" indent="-228600">
              <a:buFont typeface="Arial" panose="020B0604020202020204" pitchFamily="34" charset="0"/>
              <a:buAutoNum type="arabicPeriod"/>
            </a:pP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Dangoswch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amrywiaeth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 offer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rhoi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brint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arddangosfa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gofynnwch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nodwedd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hygyrchedd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pobl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gwybod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amdani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Windows/</a:t>
            </a:r>
            <a:r>
              <a:rPr lang="en-GB" sz="1200" b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iPad.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898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959351"/>
          </a:xfrm>
        </p:spPr>
        <p:txBody>
          <a:bodyPr/>
          <a:lstStyle/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sleid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yma'n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barhad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flaenorol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rhoi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enghreifftiau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pellach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ddulliau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ymyrraeth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wedi'i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thargedu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CFVI.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weithio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drwy'r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pwyntiau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dylech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nodi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ogystal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chyffwrdd-deipio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angen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addysgu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mynediad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cyfrifiadurol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craidd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hefyd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Mae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cynnwys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mynediad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addysgu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technoleg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benodol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braille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angen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Pwysleisiwch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crynhoi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braille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phrint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brif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lwybr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lythrennedd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plant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gall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symleiddiad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oherwydd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gall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plant/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pobl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ddefnyddio’r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wahanol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ddibenion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Ymhellach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dyfodiad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technoleg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lleferydd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gynnwys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ffonau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clyfar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thabledi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golygu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llawer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bobl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difrifol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cael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mynediad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ddarllen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ysgrifennu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heb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unrhyw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ryngweithio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uniongyrchol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braille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brint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Cyfarwyddyd</a:t>
            </a:r>
            <a:r>
              <a:rPr lang="en-GB" sz="1200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Siaradwr</a:t>
            </a:r>
            <a:endParaRPr lang="en-GB" sz="1200" b="1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sz="1200" b="1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hynny’n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bosibl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ceisiwch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ddangos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o’r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adnoddau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technoleg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arbenigol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oes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gennych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fynediad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y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enghraifft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braille, Moon, print bras,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peiriant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ysgrifennu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braille; LVA ac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Tynnwch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sylw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eto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llythrennedd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fwy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mynediad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ynddo'i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mynediad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brint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braille ac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–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waeth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gyfrwng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ddefnyddir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angen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hefyd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sicrhau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y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deall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cysyniad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mae’n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ddarllen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ysgrifennu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amdano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yw'n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methu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dysgu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y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drwy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olwg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Felly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angen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darparu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cyfleoedd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datblygu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cysyniadau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drafod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cyfleoedd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ymhellach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ydych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cyflwyno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posib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haddasu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/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Gweithgareddau</a:t>
            </a:r>
            <a:r>
              <a:rPr lang="en-GB" sz="1200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Dewisol</a:t>
            </a:r>
            <a:endParaRPr lang="en-GB" sz="1200" b="1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buFont typeface="Arial" panose="020B0604020202020204" pitchFamily="34" charset="0"/>
              <a:buNone/>
            </a:pPr>
            <a:endParaRPr lang="en-GB" sz="12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lvl="0" indent="-228600" algn="just">
              <a:buFont typeface="Arial" panose="020B0604020202020204" pitchFamily="34" charset="0"/>
              <a:buAutoNum type="arabicPeriod"/>
            </a:pP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Samplau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godau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cyffyrddol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dangoswch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gofynnwch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adborth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228600" lvl="0" indent="-228600" algn="just">
              <a:buFont typeface="Arial" panose="020B0604020202020204" pitchFamily="34" charset="0"/>
              <a:buAutoNum type="arabicPeriod"/>
            </a:pP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Darparwch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drosolwg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sylfaenol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o'r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cod braille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yw'n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berthnasol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228600" lvl="0" indent="-228600" algn="just">
              <a:buFont typeface="Arial" panose="020B0604020202020204" pitchFamily="34" charset="0"/>
              <a:buAutoNum type="arabicPeriod"/>
            </a:pP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ydych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chi'n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cyflwyno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braille,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gofynnwch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aelodau'r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geisio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ysgrifennu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henw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cyntaf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braille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a'i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ddarllen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ôl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ddefnyddio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cyffwrdd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228600" lvl="0" indent="-228600" algn="just">
              <a:buFont typeface="Arial" panose="020B0604020202020204" pitchFamily="34" charset="0"/>
              <a:buAutoNum type="arabicPeriod"/>
            </a:pP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Dangoswch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stori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synhwyraidd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rhannwch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rannau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stori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arall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byddai’r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gynulleidfa’n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addasu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</a:p>
          <a:p>
            <a:pPr marL="228600" lvl="0" indent="-228600" algn="just">
              <a:buFont typeface="Arial" panose="020B0604020202020204" pitchFamily="34" charset="0"/>
              <a:buAutoNum type="arabicPeriod"/>
            </a:pP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yw'n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berthnasol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trosolwg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wrthrychau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cyfeirio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symbolau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gwrthrych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enghreifftiau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symbolau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PECS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wedi'u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haddasu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arddangos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dechnoleg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lleferydd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trafodwch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angen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mwyn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weithio’n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sefyllfa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ddosbarth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228600" lvl="0" indent="-228600" algn="just">
              <a:buFont typeface="Arial" panose="020B0604020202020204" pitchFamily="34" charset="0"/>
              <a:buAutoNum type="arabicPeriod"/>
            </a:pP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Dangoswch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wahanol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arddulliau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llawysgrifen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(ac offer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ysgrifennu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cyferbyniadau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gwahanol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gwahanol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fathau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lyfrau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ymarfer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sbectol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efelychu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Trafodwch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brint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hytrach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rhedol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darllen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gwaith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ôl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adolygu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</a:p>
          <a:p>
            <a:pPr marL="228600" lvl="0" indent="-228600" algn="just">
              <a:buFont typeface="Arial" panose="020B0604020202020204" pitchFamily="34" charset="0"/>
              <a:buAutoNum type="arabicPeriod"/>
            </a:pP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Cyffwrdd-deipio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briodol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blentyn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/person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rydych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gweithio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ag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–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rhesymeg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pam y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cafodd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fabwysiadu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darllen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gwaith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ôl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cyflymu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ysgrifennu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ac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lvl="0" algn="just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4360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Cyfarwyddyd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Defnyddiwch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sleid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yma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i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roi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trosolwg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cryno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 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unol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â’r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pwyntiau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bwled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o’r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hyn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sydd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wedi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bod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sail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i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gefnogi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person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ifanc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penodol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os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ydych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chi'n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defnyddio’r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adnodd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hyfforddi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hwn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i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drafod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person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ifanc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penodol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.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Os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oes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gan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myfyriwr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anghenion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ychwanegol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efallai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bydd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rhain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hefyd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cael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eu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cynnwys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/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amlinellu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Pwysleisiwch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unwaith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eto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yr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angen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am </a:t>
            </a:r>
            <a:r>
              <a:rPr lang="en-GB" sz="1200" i="0" dirty="0" err="1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gydweithio</a:t>
            </a:r>
            <a:r>
              <a:rPr lang="en-GB" sz="1200" i="0" dirty="0"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/person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deulu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addysgwyr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wneud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gorau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posib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o'i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llythrennedd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a'i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ddatblygiad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GB" sz="1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roi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manylion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dylech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gynnwys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natur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difrifoldeb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gafodd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ddatblygu’n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ddiweddarach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yw’r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ddirywiol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ac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corfforol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ddysgu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Cynhwyswch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rai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ffyrdd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gall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ddylanwadu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1200" dirty="0" err="1">
                <a:latin typeface="Arial"/>
                <a:cs typeface="Arial"/>
              </a:rPr>
              <a:t>ynediad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i’r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cwricwlwm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yn</a:t>
            </a:r>
            <a:r>
              <a:rPr lang="en-GB" sz="1200" baseline="0" dirty="0">
                <a:latin typeface="Arial"/>
                <a:cs typeface="Arial"/>
              </a:rPr>
              <a:t> </a:t>
            </a:r>
            <a:r>
              <a:rPr lang="en-GB" sz="1200" baseline="0" dirty="0" err="1">
                <a:latin typeface="Arial"/>
                <a:cs typeface="Arial"/>
              </a:rPr>
              <a:t>ogystal</a:t>
            </a:r>
            <a:r>
              <a:rPr lang="en-GB" sz="1200" baseline="0" dirty="0">
                <a:latin typeface="Arial"/>
                <a:cs typeface="Arial"/>
              </a:rPr>
              <a:t> </a:t>
            </a:r>
            <a:r>
              <a:rPr lang="en-GB" sz="1200" baseline="0" dirty="0" err="1">
                <a:latin typeface="Arial"/>
                <a:cs typeface="Arial"/>
              </a:rPr>
              <a:t>â’i</a:t>
            </a:r>
            <a:r>
              <a:rPr lang="en-GB" sz="1200" baseline="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ryngweithio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cymdeithasol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drafod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hybu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datblygiad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ceisiwch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sicrhau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bod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cyd-fynd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derminoleg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ddefnyddir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CFVI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gyflwynir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10 ac 11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Cynhwyswch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rywfaint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gryno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arall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chi'n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nhw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hyrwyddo’r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en-GB" sz="1200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Gallwch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enghreifftio'r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gwaith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rydych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chi'n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wneud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gyda'r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disgybl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penodol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enghraifft</a:t>
            </a:r>
            <a:r>
              <a:rPr lang="en-GB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Fideo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staff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arbenigol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gweithio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nhw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gefnogi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cyfathrebu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Arddangos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unrhyw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offer/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teganau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Dangos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gweithgareddau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cwricwlwm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wedi’u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haddasu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pham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mae’r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wedi’u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haddasu</a:t>
            </a:r>
            <a:r>
              <a:rPr lang="en-GB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GB" sz="1200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0158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Ewch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drwy'r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pwyntiau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allweddol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Efallai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yr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hoffech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wahodd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gynulleidfa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restru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pwyntiau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allweddol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eraill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neu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fynd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â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negeseuon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yr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hoffent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rhannu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gyfer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maes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hwn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gyda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hwy</a:t>
            </a:r>
            <a:r>
              <a:rPr lang="en-GB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1200" b="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0117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Defnyddiwch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sleid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fel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cyfle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arddangos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hwb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hefyd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adnoddau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fydd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berthnasol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eich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barn chi.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gennych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fynediad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rhyngrwyd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byddwch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eisiau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dangos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Hwb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Rhannu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Llyfrau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amlinellu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ychydig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adnoddau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perthnasol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wedi'u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rhestru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yno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Cyfarwyddyd</a:t>
            </a:r>
            <a:r>
              <a:rPr lang="en-GB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Siaradwr</a:t>
            </a:r>
            <a:endParaRPr lang="en-GB" b="1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Mae’n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bosibl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bydd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ddolen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bresennol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Hwb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Rhannu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Llyfrau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CFVI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newid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dros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amser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felly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gwiriwch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ddolen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wrth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gynllunio’r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sesiwn</a:t>
            </a: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9A7D2C-267A-4B93-B0C3-633C8296990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4182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Cyfarwyddyd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Cynhwyswch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gyfeiriadau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briodol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defnyddio'r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cyflwyniad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06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4594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None/>
            </a:pP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Nodiadau'r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None/>
            </a:pP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Mae 4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sefydliad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partner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rhan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brosiect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CFVI</a:t>
            </a:r>
            <a:r>
              <a:rPr lang="en-GB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edrychwch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logos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waelod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sleid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). </a:t>
            </a:r>
          </a:p>
          <a:p>
            <a:pPr marL="228600" lvl="0" indent="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None/>
            </a:pP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Cefndir</a:t>
            </a:r>
            <a:r>
              <a:rPr lang="en-GB" b="1" baseline="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baseline="0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dewisol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(</a:t>
            </a: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edrychwch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hefyd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t.34 of CFVI)</a:t>
            </a:r>
          </a:p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None/>
            </a:pP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00050" indent="-171450">
              <a:spcBef>
                <a:spcPts val="805"/>
              </a:spcBef>
              <a:buSzPts val="1400"/>
              <a:buFont typeface="Arial"/>
              <a:buChar char="•"/>
            </a:pP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Ariannwyd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prosiect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Royal National Institute of Blind People [RNIB]. </a:t>
            </a:r>
          </a:p>
          <a:p>
            <a:pPr marL="400050" indent="-171450">
              <a:spcBef>
                <a:spcPts val="805"/>
              </a:spcBef>
              <a:buSzPts val="1400"/>
              <a:buFont typeface="Arial"/>
              <a:buChar char="•"/>
            </a:pP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Ymgynghorodd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Ganolfan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Nam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Golwg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gyfer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Addysgu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ac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Ymchwil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VICTAR –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gweithwyr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proffesiynol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sy’n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gweithio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maes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rhieni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phlant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phobl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ifanc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sail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i'r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gwaith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ysgrifennu’r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CFVI;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maent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hefyd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ymwneud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gwerthuso'r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CFVI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ymarferol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 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00050" indent="-171450">
              <a:spcBef>
                <a:spcPts val="805"/>
              </a:spcBef>
              <a:buSzPts val="1400"/>
              <a:buFont typeface="Arial"/>
              <a:buChar char="•"/>
            </a:pP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Cymdeithas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Broffesiynol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Gweithlu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Nam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Golwg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VIEW –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ymwneud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gweithio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sicrhau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adnoddau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gyfer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ganolfan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adnoddau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llunio'r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hyfforddiant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hwn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400050" indent="-171450">
              <a:spcBef>
                <a:spcPts val="805"/>
              </a:spcBef>
              <a:buSzPts val="1400"/>
              <a:buFont typeface="Arial"/>
              <a:buChar char="•"/>
            </a:pP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Ymddiriedolaeth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Thomas Pocklington (TPT)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elusen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genedlaethol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sy’n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cefnogi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pobl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ddall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ac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golwg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rhannol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gyda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ffocws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Addysg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Cyflogaeth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ac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Ymgysylltu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ddarparu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arweiniad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chyngor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Ngham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2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prosiect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bydd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TPT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gweithio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ddylanwadu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bolisi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addysgol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400050" marR="0" indent="-171450" algn="l" defTabSz="914400" rtl="0" eaLnBrk="1" fontAlgn="auto" latinLnBrk="0" hangingPunct="1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gwahanol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agweddau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prosiect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cael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harwain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wahanol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bartneriaid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prosiect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Arweiniwyd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gwaith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gynhyrchu'r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deunyddiau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hyfforddi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/DPP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VIEW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cyd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grŵp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ymgynghori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randdeiliaid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allweddol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sy'n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gweithio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maes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Addysg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Nam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Golwg</a:t>
            </a:r>
            <a:r>
              <a:rPr lang="en-GB" b="0" dirty="0">
                <a:solidFill>
                  <a:srgbClr val="40404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Google Shape;6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11203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"/>
              <a:buNone/>
            </a:pP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Nodiadau'r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b="1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"/>
              <a:buNone/>
            </a:pPr>
            <a:endParaRPr lang="en-GB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Mae’r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sleid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yma'n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rhoi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trosolwg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o’r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11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CFVI ac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tynnu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sylw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at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Faes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1. 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Nodwyd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meysydd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drwy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brosiect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ymchwil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CFVI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fel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rhai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sy’n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arbennig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bwysig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ran 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cynorthwyo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plant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phobl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ifanc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â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golwg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gael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mynediad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at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addysg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briodol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Mae'n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bwysig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nodi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bod y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meysydd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cydberthyn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gorgyffwrdd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dulliau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ymyrryd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ddefnyddir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angen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gydnabod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hefyd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angen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dulliau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ymyrryd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mhob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un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o’r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11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bob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plentyn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pherson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ifanc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â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golwg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 bod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gwaith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allweddol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gweithio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ddarparu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amgylcheddau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cynhwysol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bawb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â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golwg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ymyrraeth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ceisio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hwyluso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‘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dysgu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cael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mynediad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’ a ‘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mynediad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at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ddysgu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’.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Bydd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cyflwyniad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hwn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canolbwyntio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Faes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4: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Llythrennedd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</a:t>
            </a:r>
            <a:endParaRPr lang="en-GB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endParaRPr lang="en-GB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Cyfarwyddyd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gyfer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b="1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Efallai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byddwch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eisiau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egluro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gryno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model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dysgu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cael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mynediad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mynediad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at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ddysgu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os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yw’n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briodol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gyfer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sesiwn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Cyflwynir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gwybodaeth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bellach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Llawlyfr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Hyfforddi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a'r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CFVI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ond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mae'r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pwyntiau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allweddol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i'w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pwysleisio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cynnwys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canlynol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</a:t>
            </a:r>
            <a:endParaRPr lang="en-GB" sz="1200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endParaRPr lang="en-GB" sz="1200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Mae'r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CFVI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seiliedig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model ‘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at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ddysgu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/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cael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’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darparu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fframwaith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cysyniadol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gyfer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defnyddio’r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CFVI.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Mae A2L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pwysleisio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amgylchedd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galluogi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dysgwyr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nam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golwg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gael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at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gwricwlwm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rennir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neu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“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graidd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”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gyda’u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cymheiriaid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golwg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, ac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ceisio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sicrhau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bod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addysgol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deg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chystal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phosib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 Un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enghraifft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o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yw'r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defnydd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o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lyfrau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print bras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neu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ddeunyddiau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print bras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pwrpasol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gyda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lluniau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wedi'u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haddasu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gyfer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dysgwr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nam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olwg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Mae L2A 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cydnabod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bod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angen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addysgu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cwricwlwm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ychwanegol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neu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arbenigol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hybu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annibyniaeth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dysgwyr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hwyluso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cynhwysiant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cymdeithasol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gallu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personol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Mae'n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cynnwys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ymyriadau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arbenigol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Mae'r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enghreifftiau’n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cynnwys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hyfforddiant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cyfeiriadedd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symudedd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(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5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CFVI)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thechnoleg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(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8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CFVI)  [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posib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addasu’r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enghreifftiau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fel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briodol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wrth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gyflwyno’r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enghreifftiau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].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Gallwch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dynnu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sylw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at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ffaith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bod y model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cydnabod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bod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cydbwysedd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rhwng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dulliau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gweithredu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eang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chynnydd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dros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amser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mwyn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sicrhau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,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ba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raddau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bynnag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bosibl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, bod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pwyslais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symud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o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ddarparu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cefnogaeth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uniongyrchol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i’r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plentyn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/person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ifanc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(A2L)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iddynt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meithrin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sgiliau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penodol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mwyn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iddynt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allu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gweithredu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dysgu'n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fwy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annibynnol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(L2A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b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Egwyddorion</a:t>
            </a:r>
            <a:r>
              <a:rPr lang="en-GB" sz="1200" b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Allweddol</a:t>
            </a:r>
            <a:r>
              <a:rPr lang="en-GB" sz="1200" b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lang="en-GB" sz="1200" b="1" dirty="0">
              <a:latin typeface="Arial"/>
              <a:cs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lang="en-GB" sz="1200" dirty="0">
              <a:latin typeface="Arial"/>
              <a:cs typeface="Arial"/>
            </a:endParaRPr>
          </a:p>
          <a:p>
            <a:pPr marL="285750" marR="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Mynediad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teg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 </a:t>
            </a: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addysg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lang="en-GB" sz="1200" dirty="0">
              <a:latin typeface="Arial"/>
              <a:cs typeface="Arial"/>
            </a:endParaRPr>
          </a:p>
          <a:p>
            <a:pPr marL="285750" marR="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Datblygu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gallu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personol</a:t>
            </a:r>
            <a:r>
              <a:rPr lang="en-GB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GB" sz="1200" dirty="0">
              <a:latin typeface="Arial"/>
              <a:cs typeface="Arial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 </a:t>
            </a:r>
          </a:p>
          <a:p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 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704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94566"/>
          </a:xfrm>
        </p:spPr>
        <p:txBody>
          <a:bodyPr/>
          <a:lstStyle/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sz="1200" b="1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GB" sz="1200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indent="-228600" algn="just"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Ewch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drwy'r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amcanion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craidd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sleid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yma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 </a:t>
            </a:r>
            <a:endParaRPr lang="en-GB" sz="1200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Os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ydych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chi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wedyn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symud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ymlaen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o'r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sleidiau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hyfforddiant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wedi'i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deilwra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gallwch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chi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amlinellu'n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fyr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amcanion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gyfer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rhan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ddiweddarach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hon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o'ch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sesiwn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hefyd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 </a:t>
            </a:r>
          </a:p>
          <a:p>
            <a:pPr marL="4572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Mewn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perthynas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â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phwynt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bwled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4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ynghylch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gweithio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dylech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bwysleisio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pwysigrwydd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cynnwys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plentyn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ifanc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ba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raddau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bynnag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sy’n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bosibl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aelodau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o’r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teulu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ogystal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â’r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rhanddeiliaid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allweddol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eraill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a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allai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fod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gysylltiedig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–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mae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gennym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ran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i’w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chwarae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wrth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gefnogi’r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datblygiad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cyfathrebu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gyfer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pob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plentyn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ifanc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 </a:t>
            </a: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Cyfarwyddyd</a:t>
            </a:r>
            <a:r>
              <a:rPr lang="en-GB" sz="1200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sz="1200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gyfer</a:t>
            </a:r>
            <a:r>
              <a:rPr lang="en-GB" sz="1200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sz="1200" b="1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GB" sz="1200" b="1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Mae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o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amcanion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ychwanegol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posibl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i’w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gweld</a:t>
            </a:r>
            <a:r>
              <a:rPr lang="en-GB" sz="1200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isod</a:t>
            </a:r>
            <a:r>
              <a:rPr lang="en-GB" sz="1200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gyda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rhai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pellach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Llawlyfr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 algn="just">
              <a:buSzPts val="1400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trosolwg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o’r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dulliau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gefnogi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datblygiad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llythrennedd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(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enw’r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gallwn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gefnogi’r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rhain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egluro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pam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mewnbwn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tîm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synhwyraidd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bwysig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blant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oedran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ysgol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statudol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darparu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hyrwyddo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chynhwysiant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drwy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ddatblygu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cynllun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llwybr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llythrennedd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amlinellu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trafod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gallwn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gydag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asiantaethau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eraill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gyda'r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dysgwr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teulu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wneud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defnydd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gorau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o'u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sgiliau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llythrennedd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a'u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datblygiad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trafod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phwlio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gyda’n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gilydd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tîm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synhwyraidd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strategaethau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/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offer /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adnoddau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ymarferol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rydym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defnyddio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gefnogi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llythrennedd.deall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gwahanol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ddulliau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addysgu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gyflawni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llythrennedd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ddysgwyr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ydynt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gallu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gweld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gwybod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addasu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dulliau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addysgu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ddiwallu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anghenion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dysgwr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ystafell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ddosbarth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prif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ffrwd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deall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pwysigrwydd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cynllunio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sicrhau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llawn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chynhwysiant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gwricwlwm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prif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ffrwd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endParaRPr lang="en-GB" sz="12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Mae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sleid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wag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wedi'i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darparu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sleid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nesaf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lle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gallwch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ychwanegu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eich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amcanion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hyfforddi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eich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hun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ategu'r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amcanion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craidd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 </a:t>
            </a:r>
            <a:endParaRPr lang="en-GB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dirty="0">
              <a:latin typeface="Calibri" panose="020F0502020204030204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335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/>
                <a:cs typeface="Arial"/>
                <a:sym typeface="Arial"/>
              </a:rPr>
              <a:t>Nodiadau'r</a:t>
            </a:r>
            <a:r>
              <a:rPr lang="en-GB" b="1" dirty="0">
                <a:latin typeface="Arial"/>
                <a:cs typeface="Arial"/>
                <a:sym typeface="Arial"/>
              </a:rPr>
              <a:t> </a:t>
            </a:r>
            <a:r>
              <a:rPr lang="en-GB" b="1" dirty="0" err="1">
                <a:latin typeface="Arial"/>
                <a:cs typeface="Arial"/>
                <a:sym typeface="Arial"/>
              </a:rPr>
              <a:t>Siaradwr</a:t>
            </a:r>
            <a:endParaRPr lang="en-GB" b="1" dirty="0">
              <a:latin typeface="Arial"/>
              <a:cs typeface="Arial"/>
              <a:sym typeface="Arial"/>
            </a:endParaRPr>
          </a:p>
          <a:p>
            <a:endParaRPr lang="en-GB" b="1" dirty="0">
              <a:latin typeface="Arial"/>
              <a:cs typeface="Arial"/>
              <a:sym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Edrychwch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nodiadau’r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flaenorol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endParaRPr lang="en-GB" b="1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571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ddechrau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feddwl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rwystrau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posibl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gysylltiedig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senarios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ystyried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gall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hysbysu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gynradd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prif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ffrwd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ystod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stori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dosbarth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digwydd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ardal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amlsynhwyraidd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ystafell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ddosbarth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ddefnyddir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adrodd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straeon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elwir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‘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Byd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Stori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’).).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amrywiol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gwahodd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feddwl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ragor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nesaf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ystyried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pell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cyfyngedig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gallu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gweld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print bras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yw’n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agos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Gweithgaredd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Dewisol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Gallech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gopïo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gludo'r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“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fersiwn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gyntaf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gallech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ddileu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pob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syniad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golofn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chwith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gofyn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feddwl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am bob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syniad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gallech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wedyn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ddangos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“ail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fersiwn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cynnwys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syniadau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chymharu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Llyfr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Mawr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Sbectol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Efelychu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ddarllen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ychydig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dudalennau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ailadrodd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Sbectol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sim (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llygaid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gofyn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roedd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profiad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wahanol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270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21285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sz="1200" b="1" dirty="0" err="1">
                <a:latin typeface="Arial"/>
                <a:cs typeface="Arial"/>
              </a:rPr>
              <a:t>Nodiadau'r</a:t>
            </a:r>
            <a:r>
              <a:rPr lang="en-GB" sz="1200" b="1" dirty="0">
                <a:latin typeface="Arial"/>
                <a:cs typeface="Arial"/>
              </a:rPr>
              <a:t> </a:t>
            </a:r>
            <a:r>
              <a:rPr lang="en-GB" sz="1200" b="1" dirty="0" err="1">
                <a:latin typeface="Arial"/>
                <a:cs typeface="Arial"/>
              </a:rPr>
              <a:t>Siaradwr</a:t>
            </a:r>
            <a:endParaRPr lang="en-GB" sz="1200" b="1" dirty="0">
              <a:latin typeface="Arial"/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Ystyriwch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ychydig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ddim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pell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defnyddiol</a:t>
            </a:r>
            <a:r>
              <a:rPr lang="en-GB" sz="1200" dirty="0">
                <a:latin typeface="Arial"/>
                <a:cs typeface="Arial"/>
              </a:rPr>
              <a:t>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Gwahoddwch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rannu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barn am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ffyrdd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profiad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hon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wahanol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Trafodwch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rai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ffyrdd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gellir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lleihau'r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rhwystrau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posibl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strwythuro'r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drafodaeth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ystyried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– 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rôl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storïwr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gynllunio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chyflwyno’r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sesiwn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defnydd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adnoddau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ychwanegol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amgylchedd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ffisegol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gynnwys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safle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eistedd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golau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ati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cyfranogiad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b="1" dirty="0" err="1">
                <a:latin typeface="Arial"/>
                <a:cs typeface="Arial"/>
              </a:rPr>
              <a:t>Cyfarwyddyd</a:t>
            </a:r>
            <a:r>
              <a:rPr lang="en-GB" sz="1200" b="1" dirty="0">
                <a:latin typeface="Arial"/>
                <a:cs typeface="Arial"/>
              </a:rPr>
              <a:t> </a:t>
            </a:r>
            <a:r>
              <a:rPr lang="en-GB" sz="1200" b="1" dirty="0" err="1">
                <a:latin typeface="Arial"/>
                <a:cs typeface="Arial"/>
              </a:rPr>
              <a:t>ar</a:t>
            </a:r>
            <a:r>
              <a:rPr lang="en-GB" sz="1200" b="1" dirty="0">
                <a:latin typeface="Arial"/>
                <a:cs typeface="Arial"/>
              </a:rPr>
              <a:t> </a:t>
            </a:r>
            <a:r>
              <a:rPr lang="en-GB" sz="1200" b="1" dirty="0" err="1">
                <a:latin typeface="Arial"/>
                <a:cs typeface="Arial"/>
              </a:rPr>
              <a:t>gyfer</a:t>
            </a:r>
            <a:r>
              <a:rPr lang="en-GB" sz="1200" b="1" dirty="0">
                <a:latin typeface="Arial"/>
                <a:cs typeface="Arial"/>
              </a:rPr>
              <a:t> y </a:t>
            </a:r>
            <a:r>
              <a:rPr lang="en-GB" sz="1200" b="1" dirty="0" err="1">
                <a:latin typeface="Arial"/>
                <a:cs typeface="Arial"/>
              </a:rPr>
              <a:t>Siaradwr</a:t>
            </a:r>
            <a:endParaRPr lang="en-GB" sz="1200" b="1" dirty="0">
              <a:latin typeface="Arial"/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/>
                <a:cs typeface="Arial"/>
              </a:rPr>
              <a:t>Gallwch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dynnu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sylw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efallai</a:t>
            </a:r>
            <a:r>
              <a:rPr lang="en-GB" sz="1200" dirty="0">
                <a:latin typeface="Arial"/>
                <a:cs typeface="Arial"/>
              </a:rPr>
              <a:t> at y </a:t>
            </a:r>
            <a:r>
              <a:rPr lang="en-GB" sz="1200" dirty="0" err="1">
                <a:latin typeface="Arial"/>
                <a:cs typeface="Arial"/>
              </a:rPr>
              <a:t>ffaith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na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fydd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cefnogi’r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plentyn</a:t>
            </a:r>
            <a:r>
              <a:rPr lang="en-GB" sz="1200" dirty="0">
                <a:latin typeface="Arial"/>
                <a:cs typeface="Arial"/>
              </a:rPr>
              <a:t>/person </a:t>
            </a:r>
            <a:r>
              <a:rPr lang="en-GB" sz="1200" dirty="0" err="1">
                <a:latin typeface="Arial"/>
                <a:cs typeface="Arial"/>
              </a:rPr>
              <a:t>ifanc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ar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ei</a:t>
            </a:r>
            <a:r>
              <a:rPr lang="en-GB" sz="1200" dirty="0">
                <a:latin typeface="Arial"/>
                <a:cs typeface="Arial"/>
              </a:rPr>
              <a:t> ben </a:t>
            </a:r>
            <a:r>
              <a:rPr lang="en-GB" sz="1200" dirty="0" err="1">
                <a:latin typeface="Arial"/>
                <a:cs typeface="Arial"/>
              </a:rPr>
              <a:t>ei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hun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yn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helpu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pob</a:t>
            </a:r>
            <a:r>
              <a:rPr lang="en-GB" sz="1200" dirty="0">
                <a:latin typeface="Arial"/>
                <a:cs typeface="Arial"/>
              </a:rPr>
              <a:t> mater </a:t>
            </a:r>
            <a:r>
              <a:rPr lang="en-GB" sz="1200" dirty="0" err="1">
                <a:latin typeface="Arial"/>
                <a:cs typeface="Arial"/>
              </a:rPr>
              <a:t>yn</a:t>
            </a:r>
            <a:r>
              <a:rPr lang="en-GB" sz="1200" dirty="0">
                <a:latin typeface="Arial"/>
                <a:cs typeface="Arial"/>
              </a:rPr>
              <a:t> y </a:t>
            </a:r>
            <a:r>
              <a:rPr lang="en-GB" sz="1200" dirty="0" err="1">
                <a:latin typeface="Arial"/>
                <a:cs typeface="Arial"/>
              </a:rPr>
              <a:t>sefyllfa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sydd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wedi'i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hamlinellu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ar</a:t>
            </a:r>
            <a:r>
              <a:rPr lang="en-GB" sz="1200" dirty="0">
                <a:latin typeface="Arial"/>
                <a:cs typeface="Arial"/>
              </a:rPr>
              <a:t> y </a:t>
            </a:r>
            <a:r>
              <a:rPr lang="en-GB" sz="1200" dirty="0" err="1">
                <a:latin typeface="Arial"/>
                <a:cs typeface="Arial"/>
              </a:rPr>
              <a:t>sleid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yma</a:t>
            </a:r>
            <a:r>
              <a:rPr lang="en-GB" sz="1200" dirty="0">
                <a:latin typeface="Arial"/>
                <a:cs typeface="Arial"/>
              </a:rPr>
              <a:t>. O </a:t>
            </a:r>
            <a:r>
              <a:rPr lang="en-GB" sz="1200" dirty="0" err="1">
                <a:latin typeface="Arial"/>
                <a:cs typeface="Arial"/>
              </a:rPr>
              <a:t>ystyried</a:t>
            </a:r>
            <a:r>
              <a:rPr lang="en-GB" sz="1200" dirty="0">
                <a:latin typeface="Arial"/>
                <a:cs typeface="Arial"/>
              </a:rPr>
              <a:t> bod hon </a:t>
            </a:r>
            <a:r>
              <a:rPr lang="en-GB" sz="1200" dirty="0" err="1">
                <a:latin typeface="Arial"/>
                <a:cs typeface="Arial"/>
              </a:rPr>
              <a:t>yn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sefyllfa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gymdeithasol</a:t>
            </a:r>
            <a:r>
              <a:rPr lang="en-GB" sz="1200" dirty="0">
                <a:latin typeface="Arial"/>
                <a:cs typeface="Arial"/>
              </a:rPr>
              <a:t>, </a:t>
            </a:r>
            <a:r>
              <a:rPr lang="en-GB" sz="1200" dirty="0" err="1">
                <a:latin typeface="Arial"/>
                <a:cs typeface="Arial"/>
              </a:rPr>
              <a:t>dylid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codi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ymwybyddiaeth</a:t>
            </a:r>
            <a:r>
              <a:rPr lang="en-GB" sz="1200" dirty="0">
                <a:latin typeface="Arial"/>
                <a:cs typeface="Arial"/>
              </a:rPr>
              <a:t> staff a </a:t>
            </a:r>
            <a:r>
              <a:rPr lang="en-GB" sz="1200" dirty="0" err="1">
                <a:latin typeface="Arial"/>
                <a:cs typeface="Arial"/>
              </a:rPr>
              <a:t>chyfoedion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hefyd</a:t>
            </a:r>
            <a:r>
              <a:rPr lang="en-GB" sz="1200" dirty="0">
                <a:latin typeface="Arial"/>
                <a:cs typeface="Arial"/>
              </a:rPr>
              <a:t> (</a:t>
            </a:r>
            <a:r>
              <a:rPr lang="en-GB" sz="1200" dirty="0" err="1">
                <a:latin typeface="Arial"/>
                <a:cs typeface="Arial"/>
              </a:rPr>
              <a:t>Maes</a:t>
            </a:r>
            <a:r>
              <a:rPr lang="en-GB" sz="1200" dirty="0">
                <a:latin typeface="Arial"/>
                <a:cs typeface="Arial"/>
              </a:rPr>
              <a:t> 1 y CFVI).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/>
                <a:cs typeface="Arial"/>
              </a:rPr>
              <a:t>Mae </a:t>
            </a:r>
            <a:r>
              <a:rPr lang="en-GB" sz="1200" b="1" dirty="0" err="1">
                <a:latin typeface="Arial"/>
                <a:cs typeface="Arial"/>
              </a:rPr>
              <a:t>sleid</a:t>
            </a:r>
            <a:r>
              <a:rPr lang="en-GB" sz="1200" b="1" dirty="0">
                <a:latin typeface="Arial"/>
                <a:cs typeface="Arial"/>
              </a:rPr>
              <a:t> y </a:t>
            </a:r>
            <a:r>
              <a:rPr lang="en-GB" sz="1200" b="1" dirty="0" err="1">
                <a:latin typeface="Arial"/>
                <a:cs typeface="Arial"/>
              </a:rPr>
              <a:t>mae</a:t>
            </a:r>
            <a:r>
              <a:rPr lang="en-GB" sz="1200" b="1" dirty="0">
                <a:latin typeface="Arial"/>
                <a:cs typeface="Arial"/>
              </a:rPr>
              <a:t> </a:t>
            </a:r>
            <a:r>
              <a:rPr lang="en-GB" sz="1200" b="1" dirty="0" err="1">
                <a:latin typeface="Arial"/>
                <a:cs typeface="Arial"/>
              </a:rPr>
              <a:t>posib</a:t>
            </a:r>
            <a:r>
              <a:rPr lang="en-GB" sz="1200" b="1" dirty="0">
                <a:latin typeface="Arial"/>
                <a:cs typeface="Arial"/>
              </a:rPr>
              <a:t> </a:t>
            </a:r>
            <a:r>
              <a:rPr lang="en-GB" sz="1200" b="1" dirty="0" err="1">
                <a:latin typeface="Arial"/>
                <a:cs typeface="Arial"/>
              </a:rPr>
              <a:t>ei</a:t>
            </a:r>
            <a:r>
              <a:rPr lang="en-GB" sz="1200" b="1" dirty="0">
                <a:latin typeface="Arial"/>
                <a:cs typeface="Arial"/>
              </a:rPr>
              <a:t> </a:t>
            </a:r>
            <a:r>
              <a:rPr lang="en-GB" sz="1200" b="1" dirty="0" err="1">
                <a:latin typeface="Arial"/>
                <a:cs typeface="Arial"/>
              </a:rPr>
              <a:t>haddasu</a:t>
            </a:r>
            <a:r>
              <a:rPr lang="en-GB" sz="1200" b="1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wedi'i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chynnwys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yn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yr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adnodd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yma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er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mwyn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i</a:t>
            </a:r>
            <a:r>
              <a:rPr lang="en-GB" sz="1200" dirty="0">
                <a:latin typeface="Arial"/>
                <a:cs typeface="Arial"/>
              </a:rPr>
              <a:t> chi </a:t>
            </a:r>
            <a:r>
              <a:rPr lang="en-GB" sz="1200" dirty="0" err="1">
                <a:latin typeface="Arial"/>
                <a:cs typeface="Arial"/>
              </a:rPr>
              <a:t>ddatblygu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eich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senario</a:t>
            </a:r>
            <a:r>
              <a:rPr lang="en-GB" sz="1200" dirty="0">
                <a:latin typeface="Arial"/>
                <a:cs typeface="Arial"/>
              </a:rPr>
              <a:t>(s) </a:t>
            </a:r>
            <a:r>
              <a:rPr lang="en-GB" sz="1200" dirty="0" err="1">
                <a:latin typeface="Arial"/>
                <a:cs typeface="Arial"/>
              </a:rPr>
              <a:t>eich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hun</a:t>
            </a:r>
            <a:r>
              <a:rPr lang="en-GB" sz="1200" dirty="0">
                <a:latin typeface="Arial"/>
                <a:cs typeface="Arial"/>
              </a:rPr>
              <a:t>.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/>
                <a:cs typeface="Arial"/>
              </a:rPr>
              <a:t>Mae </a:t>
            </a:r>
            <a:r>
              <a:rPr lang="en-GB" sz="1200" dirty="0" err="1">
                <a:latin typeface="Arial"/>
                <a:cs typeface="Arial"/>
              </a:rPr>
              <a:t>rhai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enghreifftiau</a:t>
            </a:r>
            <a:r>
              <a:rPr lang="en-GB" sz="1200" dirty="0">
                <a:latin typeface="Arial"/>
                <a:cs typeface="Arial"/>
              </a:rPr>
              <a:t> o </a:t>
            </a:r>
            <a:r>
              <a:rPr lang="en-GB" sz="1200" dirty="0" err="1">
                <a:latin typeface="Arial"/>
                <a:cs typeface="Arial"/>
              </a:rPr>
              <a:t>senarios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wedi’u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darparu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gan</a:t>
            </a:r>
            <a:r>
              <a:rPr lang="en-GB" sz="1200" dirty="0">
                <a:latin typeface="Arial"/>
                <a:cs typeface="Arial"/>
              </a:rPr>
              <a:t> y </a:t>
            </a:r>
            <a:r>
              <a:rPr lang="en-GB" sz="1200" dirty="0" err="1">
                <a:latin typeface="Arial"/>
                <a:cs typeface="Arial"/>
              </a:rPr>
              <a:t>Grŵp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Ymgynghori</a:t>
            </a:r>
            <a:r>
              <a:rPr lang="en-GB" sz="1200" dirty="0">
                <a:latin typeface="Arial"/>
                <a:cs typeface="Arial"/>
              </a:rPr>
              <a:t> a </a:t>
            </a:r>
            <a:r>
              <a:rPr lang="en-GB" sz="1200" dirty="0" err="1">
                <a:latin typeface="Arial"/>
                <a:cs typeface="Arial"/>
              </a:rPr>
              <a:t>helpodd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i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ddatblygu’r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adnodd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hwn</a:t>
            </a:r>
            <a:r>
              <a:rPr lang="en-GB" sz="1200" dirty="0">
                <a:latin typeface="Arial"/>
                <a:cs typeface="Arial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proffil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: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plentyn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blwyddyn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2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gyda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chataract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cynhenid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,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wedi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colli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un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llygad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%C3%B4l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llawdriniaeth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,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nam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difrifol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yr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ail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lygad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.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Methu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gweld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lluniau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y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llyfr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oni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bai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fod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ganddo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ei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gopi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ei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hun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. Dull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ymyrraeth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: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mae'n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cael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ei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lyfr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ei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hun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,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efallai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y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bydd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angen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cymorth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arno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droi%E2%80%99r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tudalennau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yr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adeg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iawn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ac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dynnu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sylw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at rai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manylion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y mae%E2%80%99r athro%E2%80%99n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eu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nodi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gyfer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y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dosbarth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cyfan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proffil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: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plentyn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dosbarth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derbyn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,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golwg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canolog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cyfyngedig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felly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ni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all weld y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lluniau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y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llyfr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.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Nid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yw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geiriau'r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stori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llyfr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lluniau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yma'n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disgrifio'r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hyn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sy'n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digwydd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.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Rhwystrau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fynediad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: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anghyfartal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lyfrau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/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deunyddiau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ysgrifenedig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o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gymharu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%C3%A2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chyfoedion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defnyddio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print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safonol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. Dull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ymyrraeth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: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Sach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stori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,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dysgu'r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stori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ymlaen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llaw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,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addysgu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cysyniadau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allweddol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.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Hwyluso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amrywiaeth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o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lyfrau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,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cylchgronau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,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gwasanaethau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llyfrgell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,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llyfrau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comig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,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cardiau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gêm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plant a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gemau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dysgu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Calibri" panose="020F0502020204030204" pitchFamily="34" charset="0"/>
                <a:cs typeface="Arial"/>
              </a:rPr>
              <a:t>cynnar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.</a:t>
            </a:r>
            <a:endParaRPr lang="en-GB" sz="1200" dirty="0">
              <a:effectLst/>
              <a:latin typeface="Arial" panose="020B0604020202020204" pitchFamily="34" charset="0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Calibri" panose="020F0502020204030204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395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21285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 err="1">
                <a:latin typeface="Arial"/>
                <a:cs typeface="Arial"/>
              </a:rPr>
              <a:t>Cyfarwyddyd</a:t>
            </a:r>
            <a:r>
              <a:rPr lang="en-GB" b="1" dirty="0">
                <a:latin typeface="Arial"/>
                <a:cs typeface="Arial"/>
              </a:rPr>
              <a:t> </a:t>
            </a:r>
            <a:r>
              <a:rPr lang="en-GB" b="1" dirty="0" err="1">
                <a:latin typeface="Arial"/>
                <a:cs typeface="Arial"/>
              </a:rPr>
              <a:t>ar</a:t>
            </a:r>
            <a:r>
              <a:rPr lang="en-GB" b="1" dirty="0">
                <a:latin typeface="Arial"/>
                <a:cs typeface="Arial"/>
              </a:rPr>
              <a:t> </a:t>
            </a:r>
            <a:r>
              <a:rPr lang="en-GB" b="1" dirty="0" err="1">
                <a:latin typeface="Arial"/>
                <a:cs typeface="Arial"/>
              </a:rPr>
              <a:t>gyfer</a:t>
            </a:r>
            <a:r>
              <a:rPr lang="en-GB" b="1" dirty="0">
                <a:latin typeface="Arial"/>
                <a:cs typeface="Arial"/>
              </a:rPr>
              <a:t> y </a:t>
            </a:r>
            <a:r>
              <a:rPr lang="en-GB" b="1" dirty="0" err="1">
                <a:latin typeface="Arial"/>
                <a:cs typeface="Arial"/>
              </a:rPr>
              <a:t>Siaradwr</a:t>
            </a:r>
            <a:endParaRPr lang="en-GB" b="1" dirty="0">
              <a:latin typeface="Arial"/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latin typeface="Arial"/>
                <a:cs typeface="Arial"/>
              </a:rPr>
              <a:t>Mae hon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sleid</a:t>
            </a:r>
            <a:r>
              <a:rPr lang="en-GB" dirty="0">
                <a:latin typeface="Arial"/>
                <a:cs typeface="Arial"/>
              </a:rPr>
              <a:t> y </a:t>
            </a:r>
            <a:r>
              <a:rPr lang="en-GB" dirty="0" err="1">
                <a:latin typeface="Arial"/>
                <a:cs typeface="Arial"/>
              </a:rPr>
              <a:t>mae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posib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haddasu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sy'n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eich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galluogi</a:t>
            </a:r>
            <a:r>
              <a:rPr lang="en-GB" dirty="0">
                <a:latin typeface="Arial"/>
                <a:cs typeface="Arial"/>
              </a:rPr>
              <a:t> chi </a:t>
            </a:r>
            <a:r>
              <a:rPr lang="en-GB" dirty="0" err="1">
                <a:latin typeface="Arial"/>
                <a:cs typeface="Arial"/>
              </a:rPr>
              <a:t>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greu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eich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senario</a:t>
            </a:r>
            <a:r>
              <a:rPr lang="en-GB" dirty="0">
                <a:latin typeface="Arial"/>
                <a:cs typeface="Arial"/>
              </a:rPr>
              <a:t>(s) </a:t>
            </a:r>
            <a:r>
              <a:rPr lang="en-GB" dirty="0" err="1">
                <a:latin typeface="Arial"/>
                <a:cs typeface="Arial"/>
              </a:rPr>
              <a:t>eich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hun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gyfer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trafodaeth</a:t>
            </a:r>
            <a:r>
              <a:rPr lang="en-GB" dirty="0">
                <a:latin typeface="Arial"/>
                <a:cs typeface="Arial"/>
              </a:rPr>
              <a:t> am </a:t>
            </a:r>
            <a:r>
              <a:rPr lang="en-GB" dirty="0" err="1">
                <a:latin typeface="Arial"/>
                <a:cs typeface="Arial"/>
              </a:rPr>
              <a:t>rwystrau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posibl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fynediad</a:t>
            </a:r>
            <a:r>
              <a:rPr lang="en-GB" dirty="0">
                <a:latin typeface="Arial"/>
                <a:cs typeface="Arial"/>
              </a:rPr>
              <a:t> a </a:t>
            </a:r>
            <a:r>
              <a:rPr lang="en-GB" dirty="0" err="1">
                <a:latin typeface="Arial"/>
                <a:cs typeface="Arial"/>
              </a:rPr>
              <a:t>sut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mae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posib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lleihau</a:t>
            </a:r>
            <a:r>
              <a:rPr lang="en-GB" dirty="0">
                <a:latin typeface="Arial"/>
                <a:cs typeface="Arial"/>
              </a:rPr>
              <a:t>.  </a:t>
            </a:r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360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284663"/>
          </a:xfrm>
        </p:spPr>
        <p:txBody>
          <a:bodyPr/>
          <a:lstStyle/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dangos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dechreuwch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ofyn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pam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ystyried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ffocws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bwysig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blant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phobl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Mae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bwysig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oherwydd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gall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perygl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leihau’r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term ‘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llythrennedd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ystyr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ddarllen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ysgrifennu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pan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cwmpasu’r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holl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gysyniadau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rhywun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darllen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ysgrifennu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cylch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Mae'r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cysyniadau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darparu'r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blociau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adeiladu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deall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ddarllen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ysgrifennu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drafodaeth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lythrennedd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ehangach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phwysigrwydd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meithrin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cysyniadau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allwch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nodi'r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CYPVI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golli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oherwydd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cynnwys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leoliadol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fath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gwahanol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geirfa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ystafell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ddosbarth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posteri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waliau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calendr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dangos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dyddiau'r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wythnos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datblygu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cysyniad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amgylch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dreigiau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deinosoriaid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cestyll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canolfannau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siopa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hofrenyddion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niwl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melinau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gwynt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ati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Gall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trafodaeth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fath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cydweithwyr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ddeall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agweddau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diriaethol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sail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lythrennedd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egluro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pam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CYPVI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hi'n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heriol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na'u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cyd-ddisgyblion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lunio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stori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ddigwyddiadau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bob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trip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siop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anifeiliaid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anwes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Gall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drafodaeth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hefyd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gynnwys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ffocws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gall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wneud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gyfoethogi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chefnogi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datblygiad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cysyniad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(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oed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well)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ystafell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ddosbarth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dilyn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drafodaeth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hon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bwysleisio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bod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llythrennedd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sail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cwricwlwm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pob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pherson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dylai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phwyslais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gefnogi’r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datblygiad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cysyniadau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gefnogi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ysgrifennu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a'i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ddarllen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enghraifft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darllen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gair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‘tractor’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profiad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cysyniad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'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dractor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’)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bod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creu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rhwystrau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unig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cwricwlwm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cyfryw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hefyd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ddatblygiad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cysyniadau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ofyn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ddarparu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o’u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profiad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hunain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bod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posib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lleihau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llawer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rhwystrau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hyrwyddo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amgylcheddau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dysgu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hygyrch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unol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1)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dulliau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ymyrraeth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wedi’i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thargedu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unigolion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enghraifft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dywedwch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canolbwyntio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ffyrdd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dargedu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nodau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cyffredin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bod y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sleidiau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nesaf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nawr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meddwl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gallwn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hyrwyddo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amgylcheddau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dysgu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mwy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hygyrch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 y CFVI) ac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wedyn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byddwn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ystyried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dulliau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ymyrraeth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wedi’i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thargedu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cyffredinol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penodol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 </a:t>
            </a:r>
          </a:p>
          <a:p>
            <a:endParaRPr lang="en-GB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Cyfarwyddyd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Gallech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egluro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blant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phobl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nhw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chi’n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cyflwyno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leoliad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addysgol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esbonio’n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fanwl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chi’n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wneud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lleoliad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llywio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cyngor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gennych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blant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lleoliad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allech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esbonio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pam y gall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dull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weithredu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wahanol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381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979D7-8BF2-DD6B-A3E9-49BC7B51C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440" y="1122363"/>
            <a:ext cx="9458960" cy="238760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B03C5E-A375-D7DD-CCB9-CBACEBE24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602038"/>
            <a:ext cx="9458960" cy="1655762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665193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79E4E14-DCE3-B911-1740-2456102E1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365125"/>
            <a:ext cx="854456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D379978-41B2-27EF-D699-F5C185542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800" y="1690688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4E884A2-C0B2-C00B-5802-F25AAA3BC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30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24F9C77-9CAC-8AC1-38B1-1CC48D570E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3D480B58-F81A-C04A-EAD3-D8EBF34EB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10905C-757E-0B1D-4C14-8259B0854477}"/>
              </a:ext>
            </a:extLst>
          </p:cNvPr>
          <p:cNvSpPr/>
          <p:nvPr userDrawn="1"/>
        </p:nvSpPr>
        <p:spPr>
          <a:xfrm>
            <a:off x="595313" y="0"/>
            <a:ext cx="596900" cy="1443038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222661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ity numb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90639B-1DA3-BCCC-3AE2-0DFDB4E5AA17}"/>
              </a:ext>
            </a:extLst>
          </p:cNvPr>
          <p:cNvSpPr txBox="1"/>
          <p:nvPr userDrawn="1"/>
        </p:nvSpPr>
        <p:spPr>
          <a:xfrm>
            <a:off x="6647498" y="6307138"/>
            <a:ext cx="5351462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latin typeface="Ingra" pitchFamily="2" charset="77"/>
              </a:rPr>
              <a:t>© RNIB registered charity in England and Wales (226227), Scotland (SC039316), Isle of Man (1226). Also operating in Northern Ireland.</a:t>
            </a:r>
          </a:p>
        </p:txBody>
      </p:sp>
    </p:spTree>
    <p:extLst>
      <p:ext uri="{BB962C8B-B14F-4D97-AF65-F5344CB8AC3E}">
        <p14:creationId xmlns:p14="http://schemas.microsoft.com/office/powerpoint/2010/main" val="216507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5ADE6-6467-4D5A-7ADE-AE34C1DBD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25071-4CBC-56D7-6062-3D4246001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829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19FF6-22F8-41B4-21A8-6C7DC35B7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901319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C3A2F-5EE9-2881-3076-4DCD062D9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01319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003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77537-D879-5EE2-24E9-75E68A657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503F8-222A-3BC6-011E-52149677E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9C0211-4C2C-6658-1897-A2155154E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176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9AB4A-1E57-36CD-0904-0D33EB15F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365125"/>
            <a:ext cx="854456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1DBCB-FB8E-E222-1701-3A15F1293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800" y="1690688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C37664-1662-EC63-9EF7-99BCA8815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30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1F69E5-CD5D-A602-C436-C7B57BEC9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9AE2B4-73A6-965B-18E0-CF874A785D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378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62FB7-4247-87C8-0B67-2F0EC6D6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349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9D9CD4F-1329-DE3F-8CF9-D847FBAC72F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98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EC6FCCB0-A624-7AF7-87A5-71303F6EB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960" y="2550160"/>
            <a:ext cx="10515600" cy="1229677"/>
          </a:xfrm>
        </p:spPr>
        <p:txBody>
          <a:bodyPr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84207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1DE180-89D7-7645-3FC4-94E903A67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D0D54A-6D25-3242-B1EA-8B20045BAAA1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88DB2-D140-82D8-98E5-789075DB7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1B1BE6-C0D9-D072-211B-D10F5020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67F713-26CB-0945-8C63-C4B3CBAA6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2712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x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4E884A2-C0B2-C00B-5802-F25AAA3BC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8960" y="426720"/>
            <a:ext cx="11074400" cy="57629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25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B797D6-0242-5680-5AA8-BE74C323B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440" y="365125"/>
            <a:ext cx="87782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77764-1D85-BF19-1981-938F976B0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1440" y="1872456"/>
            <a:ext cx="87782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397C7C-2451-2CC1-563F-D8BDE60A74CB}"/>
              </a:ext>
            </a:extLst>
          </p:cNvPr>
          <p:cNvSpPr/>
          <p:nvPr userDrawn="1"/>
        </p:nvSpPr>
        <p:spPr>
          <a:xfrm>
            <a:off x="595313" y="0"/>
            <a:ext cx="596900" cy="1443038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8" name="Picture 1" descr="RNIB&#10;See differently&#10;(Logo)">
            <a:extLst>
              <a:ext uri="{FF2B5EF4-FFF2-40B4-BE49-F238E27FC236}">
                <a16:creationId xmlns:a16="http://schemas.microsoft.com/office/drawing/2014/main" id="{63CE3D43-523D-9265-6094-A9E81A8E46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410" y="5168900"/>
            <a:ext cx="16891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C553644-5296-649A-494E-5049BB06F6E9}"/>
              </a:ext>
            </a:extLst>
          </p:cNvPr>
          <p:cNvSpPr/>
          <p:nvPr userDrawn="1"/>
        </p:nvSpPr>
        <p:spPr>
          <a:xfrm>
            <a:off x="0" y="6380798"/>
            <a:ext cx="5919788" cy="117475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rgbClr val="0098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7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8BC8B9E-7850-DBAA-67E9-2B353D30BFE4}"/>
              </a:ext>
            </a:extLst>
          </p:cNvPr>
          <p:cNvSpPr/>
          <p:nvPr userDrawn="1"/>
        </p:nvSpPr>
        <p:spPr>
          <a:xfrm>
            <a:off x="0" y="6380798"/>
            <a:ext cx="5919788" cy="117475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rgbClr val="0098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81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5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nibbookshare.org/cms/curriculum-framework-children-and-young-people-vision-impairment-cfvi-resource-hub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nib.org.uk/professionals/health-social-care-education-professionals/education-professionals/curriculum-framework-for-children-and-young-people-with-vision-impairment/" TargetMode="External"/><Relationship Id="rId4" Type="http://schemas.openxmlformats.org/officeDocument/2006/relationships/hyperlink" Target="https://www.rnibbookshare.org/cms/communication-0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E6AE2-234D-CABF-247B-D6358D85D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0807" y="3837503"/>
            <a:ext cx="8620018" cy="1288788"/>
          </a:xfrm>
        </p:spPr>
        <p:txBody>
          <a:bodyPr>
            <a:normAutofit fontScale="90000"/>
          </a:bodyPr>
          <a:lstStyle/>
          <a:p>
            <a:r>
              <a:rPr lang="en-GB" sz="2700" dirty="0" err="1">
                <a:latin typeface="Arial"/>
                <a:cs typeface="Arial"/>
              </a:rPr>
              <a:t>Fframwaith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Cwricwlwm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ar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gyfer</a:t>
            </a:r>
            <a:r>
              <a:rPr lang="en-GB" sz="2700" dirty="0">
                <a:latin typeface="Arial"/>
                <a:cs typeface="Arial"/>
              </a:rPr>
              <a:t> Plant a </a:t>
            </a:r>
            <a:r>
              <a:rPr lang="en-GB" sz="2700" dirty="0" err="1">
                <a:latin typeface="Arial"/>
                <a:cs typeface="Arial"/>
              </a:rPr>
              <a:t>Phobl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Ifanc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â</a:t>
            </a:r>
            <a:r>
              <a:rPr lang="en-GB" sz="2700" dirty="0">
                <a:latin typeface="Arial"/>
                <a:cs typeface="Arial"/>
              </a:rPr>
              <a:t> Nam </a:t>
            </a:r>
            <a:r>
              <a:rPr lang="en-GB" sz="2700" dirty="0" err="1">
                <a:latin typeface="Arial"/>
                <a:cs typeface="Arial"/>
              </a:rPr>
              <a:t>ar</a:t>
            </a:r>
            <a:r>
              <a:rPr lang="en-GB" sz="2700" dirty="0">
                <a:latin typeface="Arial"/>
                <a:cs typeface="Arial"/>
              </a:rPr>
              <a:t> y </a:t>
            </a:r>
            <a:r>
              <a:rPr lang="en-GB" sz="2700" dirty="0" err="1">
                <a:latin typeface="Arial"/>
                <a:cs typeface="Arial"/>
              </a:rPr>
              <a:t>Golwg</a:t>
            </a:r>
            <a:r>
              <a:rPr lang="en-GB" sz="2700" dirty="0">
                <a:latin typeface="Arial"/>
                <a:cs typeface="Arial"/>
              </a:rPr>
              <a:t> (CFVI): </a:t>
            </a:r>
            <a:r>
              <a:rPr lang="en-GB" sz="2700" dirty="0" err="1">
                <a:latin typeface="Arial"/>
                <a:cs typeface="Arial"/>
              </a:rPr>
              <a:t>Adnodd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Hyfforddiant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Craidd</a:t>
            </a:r>
            <a:r>
              <a:rPr lang="en-GB" sz="2700" dirty="0">
                <a:latin typeface="Arial"/>
                <a:cs typeface="Arial"/>
              </a:rPr>
              <a:t> 5</a:t>
            </a:r>
            <a:br>
              <a:rPr lang="en-GB" sz="2700" dirty="0"/>
            </a:br>
            <a:br>
              <a:rPr lang="en-GB" sz="2700" dirty="0"/>
            </a:br>
            <a:br>
              <a:rPr lang="en-GB" sz="2700" dirty="0"/>
            </a:br>
            <a:r>
              <a:rPr lang="en-GB" sz="2700" dirty="0" err="1">
                <a:latin typeface="Arial"/>
                <a:cs typeface="Arial"/>
              </a:rPr>
              <a:t>Maes</a:t>
            </a:r>
            <a:r>
              <a:rPr lang="en-GB" sz="2700" dirty="0">
                <a:latin typeface="Arial"/>
                <a:cs typeface="Arial"/>
              </a:rPr>
              <a:t> 4: </a:t>
            </a:r>
            <a:r>
              <a:rPr lang="en-GB" sz="2700" dirty="0" err="1">
                <a:latin typeface="Arial"/>
                <a:cs typeface="Arial"/>
              </a:rPr>
              <a:t>Llythrennedd</a:t>
            </a:r>
            <a:r>
              <a:rPr lang="en-GB" sz="2700" dirty="0">
                <a:latin typeface="Arial"/>
                <a:cs typeface="Arial"/>
              </a:rPr>
              <a:t> </a:t>
            </a:r>
            <a:br>
              <a:rPr lang="en-GB" sz="2400" dirty="0"/>
            </a:br>
            <a:endParaRPr lang="en-GB" sz="2400" i="1" dirty="0"/>
          </a:p>
        </p:txBody>
      </p:sp>
      <p:pic>
        <p:nvPicPr>
          <p:cNvPr id="4" name="Picture 3" descr="Logo of VIEW">
            <a:extLst>
              <a:ext uri="{FF2B5EF4-FFF2-40B4-BE49-F238E27FC236}">
                <a16:creationId xmlns:a16="http://schemas.microsoft.com/office/drawing/2014/main" id="{D7EF78A1-3C76-B88F-11AF-027B1916B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521" y="5618746"/>
            <a:ext cx="1885603" cy="109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University of Birmingham, VICTAR Logo&#10;">
            <a:extLst>
              <a:ext uri="{FF2B5EF4-FFF2-40B4-BE49-F238E27FC236}">
                <a16:creationId xmlns:a16="http://schemas.microsoft.com/office/drawing/2014/main" id="{2AE217BD-F559-AA56-8219-FF30334E5C5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124" y="5565747"/>
            <a:ext cx="3842391" cy="1099935"/>
          </a:xfrm>
          <a:prstGeom prst="rect">
            <a:avLst/>
          </a:prstGeom>
          <a:noFill/>
        </p:spPr>
      </p:pic>
      <p:pic>
        <p:nvPicPr>
          <p:cNvPr id="6" name="Picture 5" descr="Logo of Thomas Pocklington Trust&#10;">
            <a:extLst>
              <a:ext uri="{FF2B5EF4-FFF2-40B4-BE49-F238E27FC236}">
                <a16:creationId xmlns:a16="http://schemas.microsoft.com/office/drawing/2014/main" id="{48389E64-77A9-9F1D-A0E8-1FD89D38A2A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915" y="5618746"/>
            <a:ext cx="1295485" cy="911743"/>
          </a:xfrm>
          <a:prstGeom prst="rect">
            <a:avLst/>
          </a:prstGeom>
          <a:noFill/>
        </p:spPr>
      </p:pic>
      <p:pic>
        <p:nvPicPr>
          <p:cNvPr id="5" name="Picture 1" descr="RNIB&#10;See differently&#10;(Logo)">
            <a:extLst>
              <a:ext uri="{FF2B5EF4-FFF2-40B4-BE49-F238E27FC236}">
                <a16:creationId xmlns:a16="http://schemas.microsoft.com/office/drawing/2014/main" id="{4125758A-DB1E-6D6F-4AE9-EEE3E5EDE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410" y="5168900"/>
            <a:ext cx="16891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0552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/>
              <a:t>Pam </a:t>
            </a:r>
            <a:r>
              <a:rPr lang="en-GB" sz="3000" dirty="0" err="1"/>
              <a:t>mae</a:t>
            </a:r>
            <a:r>
              <a:rPr lang="en-GB" sz="3000" dirty="0"/>
              <a:t> </a:t>
            </a:r>
            <a:r>
              <a:rPr lang="en-GB" sz="3000" dirty="0" err="1"/>
              <a:t>ffocws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y </a:t>
            </a:r>
            <a:r>
              <a:rPr lang="en-GB" sz="3000" dirty="0" err="1"/>
              <a:t>maes</a:t>
            </a:r>
            <a:r>
              <a:rPr lang="en-GB" sz="3000" dirty="0"/>
              <a:t> </a:t>
            </a:r>
            <a:r>
              <a:rPr lang="en-GB" sz="3000" dirty="0" err="1"/>
              <a:t>hwn</a:t>
            </a:r>
            <a:r>
              <a:rPr lang="en-GB" sz="3000" dirty="0"/>
              <a:t> </a:t>
            </a:r>
            <a:r>
              <a:rPr lang="en-GB" sz="3000" dirty="0" err="1"/>
              <a:t>yn</a:t>
            </a:r>
            <a:r>
              <a:rPr lang="en-GB" sz="3000" dirty="0"/>
              <a:t> </a:t>
            </a:r>
            <a:r>
              <a:rPr lang="en-GB" sz="3000" dirty="0" err="1"/>
              <a:t>bwysig</a:t>
            </a:r>
            <a:r>
              <a:rPr lang="en-GB" sz="3000" dirty="0">
                <a:latin typeface="Arial"/>
                <a:cs typeface="Arial"/>
              </a:rPr>
              <a:t>? (2)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726" y="1690688"/>
            <a:ext cx="877824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+mn-lt"/>
            </a:endParaRPr>
          </a:p>
          <a:p>
            <a:r>
              <a:rPr lang="en-US" sz="2000" dirty="0" err="1">
                <a:solidFill>
                  <a:srgbClr val="000000"/>
                </a:solidFill>
                <a:latin typeface="+mn-lt"/>
              </a:rPr>
              <a:t>Gan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gyfeirio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at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amgylchedd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addysg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penodol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rhestrwch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rai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rhwystrau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posibl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y gall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nam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ar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y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golwg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eu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creu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blentyn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/person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ifanc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o ran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cael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mynediad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at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lythrennedd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.</a:t>
            </a:r>
          </a:p>
          <a:p>
            <a:r>
              <a:rPr lang="en-US" sz="2000" dirty="0" err="1">
                <a:solidFill>
                  <a:srgbClr val="000000"/>
                </a:solidFill>
                <a:latin typeface="+mn-lt"/>
              </a:rPr>
              <a:t>Ar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gyfer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pob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rhwystr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nodwch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ffyrdd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y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gallem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addasu'r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amgylchedd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hwn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leihau'r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rhwystr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a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hyrwyddo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mwy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o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fynediad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at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lythrennedd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3211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440" y="247069"/>
            <a:ext cx="8778240" cy="1325563"/>
          </a:xfrm>
        </p:spPr>
        <p:txBody>
          <a:bodyPr>
            <a:normAutofit/>
          </a:bodyPr>
          <a:lstStyle/>
          <a:p>
            <a:r>
              <a:rPr lang="en-GB" sz="3000" dirty="0"/>
              <a:t>Am y </a:t>
            </a:r>
            <a:r>
              <a:rPr lang="en-GB" sz="3000" dirty="0" err="1"/>
              <a:t>maes</a:t>
            </a:r>
            <a:r>
              <a:rPr lang="en-GB" sz="3000" dirty="0"/>
              <a:t> </a:t>
            </a:r>
            <a:r>
              <a:rPr lang="en-GB" sz="3000" dirty="0" err="1"/>
              <a:t>hwn</a:t>
            </a:r>
            <a:r>
              <a:rPr lang="en-GB" sz="3000" dirty="0"/>
              <a:t>: </a:t>
            </a:r>
            <a:r>
              <a:rPr lang="en-GB" sz="3000" dirty="0" err="1"/>
              <a:t>Llythrennedd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9212" y="1435053"/>
            <a:ext cx="8778240" cy="4351338"/>
          </a:xfrm>
        </p:spPr>
        <p:txBody>
          <a:bodyPr>
            <a:normAutofit/>
          </a:bodyPr>
          <a:lstStyle/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GB" sz="1800" dirty="0">
              <a:solidFill>
                <a:srgbClr val="575757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err="1">
                <a:solidFill>
                  <a:srgbClr val="000000"/>
                </a:solidFill>
                <a:latin typeface="+mn-lt"/>
              </a:rPr>
              <a:t>Mae’r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maes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hwn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yn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y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fframwaith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yn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cydnabod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pwysigrwydd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gweithio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gyda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phlant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phobl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ifanc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i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ddatblygu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eu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sgiliau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llythrennedd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hyrwyddo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amgylcheddau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dysgu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hygyrch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.</a:t>
            </a:r>
          </a:p>
          <a:p>
            <a:r>
              <a:rPr lang="en-GB" sz="2000" dirty="0" err="1">
                <a:solidFill>
                  <a:srgbClr val="000000"/>
                </a:solidFill>
                <a:latin typeface="+mn-lt"/>
              </a:rPr>
              <a:t>Mae'r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enghreifftiau'n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cynnwys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addasiadau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dulliau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gweithredu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arbenigol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o ran,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addysgu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addasiadau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amgylcheddol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mabwysiadu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dulliau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codau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thechnoleg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amgen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neu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bwrpasol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.</a:t>
            </a:r>
          </a:p>
          <a:p>
            <a:r>
              <a:rPr lang="en-GB" sz="2000" dirty="0">
                <a:solidFill>
                  <a:srgbClr val="000000"/>
                </a:solidFill>
                <a:latin typeface="+mn-lt"/>
              </a:rPr>
              <a:t>Mae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gan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QTVI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rôl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bwysig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o ran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darparu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addysgu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arbenigol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hwyluso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cydweithredu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ac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arwain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y broses o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wneud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penderfyniadau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mewn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perthynas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â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llwybr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llythrennedd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plentyn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/person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ifanc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.</a:t>
            </a:r>
            <a:endParaRPr lang="en-US" sz="2000" b="0" i="0" u="none" strike="noStrike" baseline="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652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/>
              <a:t>Am y </a:t>
            </a:r>
            <a:r>
              <a:rPr lang="en-GB" sz="3000" dirty="0" err="1"/>
              <a:t>maes</a:t>
            </a:r>
            <a:r>
              <a:rPr lang="en-GB" sz="3000" dirty="0"/>
              <a:t> </a:t>
            </a:r>
            <a:r>
              <a:rPr lang="en-GB" sz="3000" dirty="0" err="1"/>
              <a:t>hwn</a:t>
            </a:r>
            <a:r>
              <a:rPr lang="en-GB" sz="3000" dirty="0"/>
              <a:t>: </a:t>
            </a:r>
            <a:r>
              <a:rPr lang="en-GB" sz="3000" dirty="0" err="1"/>
              <a:t>Enghreifftiau</a:t>
            </a:r>
            <a:r>
              <a:rPr lang="en-GB" sz="3000" dirty="0"/>
              <a:t> o </a:t>
            </a:r>
            <a:r>
              <a:rPr lang="en-GB" sz="3000" dirty="0" err="1"/>
              <a:t>lwybrau</a:t>
            </a:r>
            <a:r>
              <a:rPr lang="en-GB" sz="3000" dirty="0"/>
              <a:t> </a:t>
            </a:r>
            <a:r>
              <a:rPr lang="en-GB" sz="3000" dirty="0" err="1"/>
              <a:t>llythrennedd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503401"/>
            <a:ext cx="877824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GB" sz="1800" dirty="0">
              <a:solidFill>
                <a:srgbClr val="575757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err="1">
                <a:latin typeface="Arial"/>
                <a:cs typeface="Arial"/>
              </a:rPr>
              <a:t>Llythrennedd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drwy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brint</a:t>
            </a:r>
            <a:r>
              <a:rPr lang="en-GB" sz="2000" dirty="0">
                <a:latin typeface="Arial"/>
                <a:cs typeface="Arial"/>
              </a:rPr>
              <a:t> (</a:t>
            </a:r>
            <a:r>
              <a:rPr lang="en-GB" sz="2000" dirty="0" err="1">
                <a:latin typeface="Arial"/>
                <a:cs typeface="Arial"/>
              </a:rPr>
              <a:t>e.e</a:t>
            </a:r>
            <a:r>
              <a:rPr lang="en-GB" sz="2000" dirty="0">
                <a:latin typeface="Arial"/>
                <a:cs typeface="Arial"/>
              </a:rPr>
              <a:t>. print </a:t>
            </a:r>
            <a:r>
              <a:rPr lang="en-GB" sz="2000" dirty="0" err="1">
                <a:latin typeface="Arial"/>
                <a:cs typeface="Arial"/>
              </a:rPr>
              <a:t>mawr</a:t>
            </a:r>
            <a:r>
              <a:rPr lang="en-GB" sz="2000" dirty="0">
                <a:latin typeface="Arial"/>
                <a:cs typeface="Arial"/>
              </a:rPr>
              <a:t>).</a:t>
            </a:r>
          </a:p>
          <a:p>
            <a:r>
              <a:rPr lang="en-GB" sz="2000" dirty="0" err="1">
                <a:latin typeface="Arial"/>
                <a:cs typeface="Arial"/>
              </a:rPr>
              <a:t>Llythrennedd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drwy</a:t>
            </a:r>
            <a:r>
              <a:rPr lang="en-GB" sz="2000" dirty="0">
                <a:latin typeface="Arial"/>
                <a:cs typeface="Arial"/>
              </a:rPr>
              <a:t> braille (</a:t>
            </a:r>
            <a:r>
              <a:rPr lang="en-GB" sz="2000" dirty="0" err="1">
                <a:latin typeface="Arial"/>
                <a:cs typeface="Arial"/>
              </a:rPr>
              <a:t>darllen</a:t>
            </a:r>
            <a:r>
              <a:rPr lang="en-GB" sz="2000" dirty="0">
                <a:latin typeface="Arial"/>
                <a:cs typeface="Arial"/>
              </a:rPr>
              <a:t> braille; </a:t>
            </a:r>
            <a:r>
              <a:rPr lang="en-GB" sz="2000" dirty="0" err="1">
                <a:latin typeface="Arial"/>
                <a:cs typeface="Arial"/>
              </a:rPr>
              <a:t>ysgrifennu</a:t>
            </a:r>
            <a:r>
              <a:rPr lang="en-GB" sz="2000" dirty="0">
                <a:latin typeface="Arial"/>
                <a:cs typeface="Arial"/>
              </a:rPr>
              <a:t> braille).</a:t>
            </a:r>
          </a:p>
          <a:p>
            <a:r>
              <a:rPr lang="en-GB" sz="2000" dirty="0" err="1">
                <a:latin typeface="Arial"/>
                <a:cs typeface="Arial"/>
              </a:rPr>
              <a:t>Llythrennedd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drwy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godau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cyffyrddol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amgen</a:t>
            </a:r>
            <a:r>
              <a:rPr lang="en-GB" sz="2000" dirty="0">
                <a:latin typeface="Arial"/>
                <a:cs typeface="Arial"/>
              </a:rPr>
              <a:t> (</a:t>
            </a:r>
            <a:r>
              <a:rPr lang="en-GB" sz="2000" dirty="0" err="1">
                <a:latin typeface="Arial"/>
                <a:cs typeface="Arial"/>
              </a:rPr>
              <a:t>e.e</a:t>
            </a:r>
            <a:r>
              <a:rPr lang="en-GB" sz="2000" dirty="0">
                <a:latin typeface="Arial"/>
                <a:cs typeface="Arial"/>
              </a:rPr>
              <a:t>. cod Moon).</a:t>
            </a:r>
          </a:p>
          <a:p>
            <a:r>
              <a:rPr lang="en-GB" sz="2000" dirty="0" err="1">
                <a:latin typeface="Arial"/>
                <a:cs typeface="Arial"/>
              </a:rPr>
              <a:t>Llythrennedd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drwy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symbolau</a:t>
            </a:r>
            <a:r>
              <a:rPr lang="en-GB" sz="2000" dirty="0">
                <a:latin typeface="Arial"/>
                <a:cs typeface="Arial"/>
              </a:rPr>
              <a:t> (</a:t>
            </a:r>
            <a:r>
              <a:rPr lang="en-GB" sz="2000" dirty="0" err="1">
                <a:latin typeface="Arial"/>
                <a:cs typeface="Arial"/>
              </a:rPr>
              <a:t>e.e</a:t>
            </a:r>
            <a:r>
              <a:rPr lang="en-GB" sz="2000" dirty="0">
                <a:latin typeface="Arial"/>
                <a:cs typeface="Arial"/>
              </a:rPr>
              <a:t>. </a:t>
            </a:r>
            <a:r>
              <a:rPr lang="en-GB" sz="2000" dirty="0" err="1">
                <a:latin typeface="Arial"/>
                <a:cs typeface="Arial"/>
              </a:rPr>
              <a:t>symbolau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cyffyrddol</a:t>
            </a:r>
            <a:r>
              <a:rPr lang="en-GB" sz="2000" dirty="0">
                <a:latin typeface="Arial"/>
                <a:cs typeface="Arial"/>
              </a:rPr>
              <a:t>/</a:t>
            </a:r>
            <a:r>
              <a:rPr lang="en-GB" sz="2000" dirty="0" err="1">
                <a:latin typeface="Arial"/>
                <a:cs typeface="Arial"/>
              </a:rPr>
              <a:t>gweledol</a:t>
            </a:r>
            <a:r>
              <a:rPr lang="en-GB" sz="2000" dirty="0">
                <a:latin typeface="Arial"/>
                <a:cs typeface="Arial"/>
              </a:rPr>
              <a:t>).</a:t>
            </a:r>
          </a:p>
          <a:p>
            <a:r>
              <a:rPr lang="en-GB" sz="2000" dirty="0" err="1">
                <a:latin typeface="Arial"/>
                <a:cs typeface="Arial"/>
              </a:rPr>
              <a:t>Llythrennedd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drwy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dechnoleg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lleferydd</a:t>
            </a:r>
            <a:r>
              <a:rPr lang="en-GB" sz="2000" dirty="0">
                <a:latin typeface="Arial"/>
                <a:cs typeface="Arial"/>
              </a:rPr>
              <a:t> (</a:t>
            </a:r>
            <a:r>
              <a:rPr lang="en-GB" sz="2000" dirty="0" err="1">
                <a:latin typeface="Arial"/>
                <a:cs typeface="Arial"/>
              </a:rPr>
              <a:t>e.e</a:t>
            </a:r>
            <a:r>
              <a:rPr lang="en-GB" sz="2000" dirty="0">
                <a:latin typeface="Arial"/>
                <a:cs typeface="Arial"/>
              </a:rPr>
              <a:t>. </a:t>
            </a:r>
            <a:r>
              <a:rPr lang="en-GB" sz="2000" dirty="0" err="1">
                <a:latin typeface="Arial"/>
                <a:cs typeface="Arial"/>
              </a:rPr>
              <a:t>switshys</a:t>
            </a:r>
            <a:r>
              <a:rPr lang="en-GB" sz="2000" dirty="0">
                <a:latin typeface="Arial"/>
                <a:cs typeface="Arial"/>
              </a:rPr>
              <a:t>, </a:t>
            </a:r>
            <a:r>
              <a:rPr lang="en-GB" sz="2000" dirty="0" err="1">
                <a:latin typeface="Arial"/>
                <a:cs typeface="Arial"/>
              </a:rPr>
              <a:t>darllenwyr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sgrin</a:t>
            </a:r>
            <a:r>
              <a:rPr lang="en-GB" sz="2000" dirty="0">
                <a:latin typeface="Arial"/>
                <a:cs typeface="Arial"/>
              </a:rPr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394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err="1"/>
              <a:t>Cynllun</a:t>
            </a:r>
            <a:r>
              <a:rPr lang="en-GB" sz="3000" dirty="0"/>
              <a:t> </a:t>
            </a:r>
            <a:r>
              <a:rPr lang="en-GB" sz="3000" dirty="0" err="1"/>
              <a:t>llwybr</a:t>
            </a:r>
            <a:r>
              <a:rPr lang="en-GB" sz="3000" dirty="0"/>
              <a:t> </a:t>
            </a:r>
            <a:r>
              <a:rPr lang="en-GB" sz="3000" dirty="0" err="1"/>
              <a:t>llythrennedd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</a:t>
            </a:r>
            <a:r>
              <a:rPr lang="en-GB" sz="3000" dirty="0" err="1"/>
              <a:t>gyfer</a:t>
            </a:r>
            <a:r>
              <a:rPr lang="en-GB" sz="3000" dirty="0"/>
              <a:t> (</a:t>
            </a:r>
            <a:r>
              <a:rPr lang="en-GB" sz="3000" dirty="0" err="1"/>
              <a:t>enw’r</a:t>
            </a:r>
            <a:r>
              <a:rPr lang="en-GB" sz="3000" dirty="0"/>
              <a:t> </a:t>
            </a:r>
            <a:r>
              <a:rPr lang="en-GB" sz="3000" dirty="0" err="1"/>
              <a:t>plentyn</a:t>
            </a:r>
            <a:r>
              <a:rPr lang="en-GB" sz="3000" dirty="0"/>
              <a:t>/person </a:t>
            </a:r>
            <a:r>
              <a:rPr lang="en-GB" sz="3000" dirty="0" err="1"/>
              <a:t>ifanc</a:t>
            </a:r>
            <a:r>
              <a:rPr lang="en-GB" sz="3000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497883"/>
            <a:ext cx="877824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 err="1">
                <a:latin typeface="Arial"/>
                <a:cs typeface="Arial"/>
              </a:rPr>
              <a:t>Enw'r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plentyn</a:t>
            </a:r>
            <a:r>
              <a:rPr lang="en-GB" sz="2000" dirty="0">
                <a:latin typeface="Arial"/>
                <a:cs typeface="Arial"/>
              </a:rPr>
              <a:t>.</a:t>
            </a:r>
          </a:p>
          <a:p>
            <a:endParaRPr lang="en-GB" sz="2000" dirty="0">
              <a:latin typeface="Arial"/>
              <a:cs typeface="Arial"/>
            </a:endParaRPr>
          </a:p>
          <a:p>
            <a:r>
              <a:rPr lang="en-GB" sz="2000" dirty="0" err="1">
                <a:latin typeface="Arial"/>
                <a:cs typeface="Arial"/>
              </a:rPr>
              <a:t>Natur</a:t>
            </a:r>
            <a:r>
              <a:rPr lang="en-GB" sz="2000" dirty="0">
                <a:latin typeface="Arial"/>
                <a:cs typeface="Arial"/>
              </a:rPr>
              <a:t> y </a:t>
            </a:r>
            <a:r>
              <a:rPr lang="en-GB" sz="2000" dirty="0" err="1">
                <a:latin typeface="Arial"/>
                <a:cs typeface="Arial"/>
              </a:rPr>
              <a:t>nam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ar</a:t>
            </a:r>
            <a:r>
              <a:rPr lang="en-GB" sz="2000" dirty="0">
                <a:latin typeface="Arial"/>
                <a:cs typeface="Arial"/>
              </a:rPr>
              <a:t> y </a:t>
            </a:r>
            <a:r>
              <a:rPr lang="en-GB" sz="2000" dirty="0" err="1">
                <a:latin typeface="Arial"/>
                <a:cs typeface="Arial"/>
              </a:rPr>
              <a:t>golwg</a:t>
            </a:r>
            <a:r>
              <a:rPr lang="en-GB" sz="2000" dirty="0">
                <a:latin typeface="Arial"/>
                <a:cs typeface="Arial"/>
              </a:rPr>
              <a:t>.</a:t>
            </a:r>
          </a:p>
          <a:p>
            <a:endParaRPr lang="en-GB" sz="2000" dirty="0">
              <a:latin typeface="Arial"/>
              <a:cs typeface="Arial"/>
            </a:endParaRPr>
          </a:p>
          <a:p>
            <a:r>
              <a:rPr lang="en-GB" sz="2000" dirty="0" err="1">
                <a:latin typeface="Arial"/>
                <a:cs typeface="Arial"/>
              </a:rPr>
              <a:t>Yr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hyn</a:t>
            </a:r>
            <a:r>
              <a:rPr lang="en-GB" sz="2000" dirty="0">
                <a:latin typeface="Arial"/>
                <a:cs typeface="Arial"/>
              </a:rPr>
              <a:t> a </a:t>
            </a:r>
            <a:r>
              <a:rPr lang="en-GB" sz="2000" dirty="0" err="1">
                <a:latin typeface="Arial"/>
                <a:cs typeface="Arial"/>
              </a:rPr>
              <a:t>wnaethom</a:t>
            </a:r>
            <a:r>
              <a:rPr lang="en-GB" sz="2000" dirty="0">
                <a:latin typeface="Arial"/>
                <a:cs typeface="Arial"/>
              </a:rPr>
              <a:t> - </a:t>
            </a:r>
            <a:r>
              <a:rPr lang="en-GB" sz="2000" dirty="0" err="1">
                <a:latin typeface="Arial"/>
                <a:cs typeface="Arial"/>
              </a:rPr>
              <a:t>anghenion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mynediad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yn</a:t>
            </a:r>
            <a:r>
              <a:rPr lang="en-GB" sz="2000" dirty="0">
                <a:latin typeface="Arial"/>
                <a:cs typeface="Arial"/>
              </a:rPr>
              <a:t> y </a:t>
            </a:r>
            <a:r>
              <a:rPr lang="en-GB" sz="2000" dirty="0" err="1">
                <a:latin typeface="Arial"/>
                <a:cs typeface="Arial"/>
              </a:rPr>
              <a:t>gorffennol</a:t>
            </a:r>
            <a:r>
              <a:rPr lang="en-GB" sz="2000" dirty="0">
                <a:latin typeface="Arial"/>
                <a:cs typeface="Arial"/>
              </a:rPr>
              <a:t>.</a:t>
            </a:r>
          </a:p>
          <a:p>
            <a:endParaRPr lang="en-GB" sz="2000" dirty="0">
              <a:latin typeface="Arial"/>
              <a:cs typeface="Arial"/>
            </a:endParaRPr>
          </a:p>
          <a:p>
            <a:r>
              <a:rPr lang="en-GB" sz="2000" dirty="0" err="1">
                <a:latin typeface="Arial"/>
                <a:cs typeface="Arial"/>
              </a:rPr>
              <a:t>Yr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hyn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rydym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yn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ei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wneud</a:t>
            </a:r>
            <a:r>
              <a:rPr lang="en-GB" sz="2000" dirty="0">
                <a:latin typeface="Arial"/>
                <a:cs typeface="Arial"/>
              </a:rPr>
              <a:t> - </a:t>
            </a:r>
            <a:r>
              <a:rPr lang="en-GB" sz="2000" dirty="0" err="1">
                <a:latin typeface="Arial"/>
                <a:cs typeface="Arial"/>
              </a:rPr>
              <a:t>anghenion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mynediad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cyfredol</a:t>
            </a:r>
            <a:r>
              <a:rPr lang="en-GB" sz="2000" dirty="0">
                <a:latin typeface="Arial"/>
                <a:cs typeface="Arial"/>
              </a:rPr>
              <a:t>. </a:t>
            </a:r>
          </a:p>
          <a:p>
            <a:endParaRPr lang="en-GB" sz="2000" dirty="0">
              <a:latin typeface="Arial"/>
              <a:cs typeface="Arial"/>
            </a:endParaRPr>
          </a:p>
          <a:p>
            <a:r>
              <a:rPr lang="en-GB" sz="2000" dirty="0" err="1">
                <a:latin typeface="Arial"/>
                <a:cs typeface="Arial"/>
              </a:rPr>
              <a:t>Yr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hyn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rydym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yn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bwriadu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ei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wneud</a:t>
            </a:r>
            <a:r>
              <a:rPr lang="en-GB" sz="2000" dirty="0">
                <a:latin typeface="Arial"/>
                <a:cs typeface="Arial"/>
              </a:rPr>
              <a:t> - </a:t>
            </a:r>
            <a:r>
              <a:rPr lang="en-GB" sz="2000" dirty="0" err="1">
                <a:latin typeface="Arial"/>
                <a:cs typeface="Arial"/>
              </a:rPr>
              <a:t>anghenion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mynediad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yn</a:t>
            </a:r>
            <a:r>
              <a:rPr lang="en-GB" sz="2000" dirty="0">
                <a:latin typeface="Arial"/>
                <a:cs typeface="Arial"/>
              </a:rPr>
              <a:t> y </a:t>
            </a:r>
            <a:r>
              <a:rPr lang="en-GB" sz="2000" dirty="0" err="1">
                <a:latin typeface="Arial"/>
                <a:cs typeface="Arial"/>
              </a:rPr>
              <a:t>dyfodol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01406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Enghreifftiau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o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ddulliau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ymyrraeth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wedi'i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thargedu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ar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gyfer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Maes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4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rhestru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yn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y CFVI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i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leihau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rhwystrau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>
                <a:latin typeface="Arial"/>
                <a:cs typeface="Arial"/>
              </a:rPr>
              <a:t>(1)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000" b="1" dirty="0" err="1">
                <a:solidFill>
                  <a:srgbClr val="000000"/>
                </a:solidFill>
                <a:latin typeface="+mn-lt"/>
              </a:rPr>
              <a:t>Cynllun</a:t>
            </a:r>
            <a:r>
              <a:rPr lang="en-US" sz="20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+mn-lt"/>
              </a:rPr>
              <a:t>llwybr</a:t>
            </a:r>
            <a:r>
              <a:rPr lang="en-US" sz="20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+mn-lt"/>
              </a:rPr>
              <a:t>llythrenn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edd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clir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sy’n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datblygu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yn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seiliedig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ar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asesiad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. </a:t>
            </a:r>
            <a:endParaRPr lang="en-US" sz="2000" b="0" i="0" u="none" strike="noStrike" baseline="0" dirty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endParaRPr lang="en-US" sz="2000" b="0" i="0" u="none" strike="noStrike" baseline="0" dirty="0">
              <a:solidFill>
                <a:srgbClr val="000000"/>
              </a:solidFill>
              <a:latin typeface="+mn-lt"/>
            </a:endParaRPr>
          </a:p>
          <a:p>
            <a:pPr marL="0" indent="0">
              <a:buNone/>
            </a:pPr>
            <a:r>
              <a:rPr lang="en-GB" sz="2000" b="1" i="0" u="none" strike="noStrike" baseline="0" dirty="0">
                <a:solidFill>
                  <a:srgbClr val="000000"/>
                </a:solidFill>
                <a:latin typeface="+mn-lt"/>
              </a:rPr>
              <a:t>•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n-lt"/>
              </a:rPr>
              <a:t>Llythrennedd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n-lt"/>
              </a:rPr>
              <a:t>drwy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+mn-lt"/>
              </a:rPr>
              <a:t>brint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n-lt"/>
              </a:rPr>
              <a:t>: 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	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Optimeiddio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cyflwyniad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print.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	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Defnyddio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dyfeisiau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golwg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gwan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	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Teledu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Cylch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Cyfyng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/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chwyddo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electronig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	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Cyfarpar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electronig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prif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ffrwd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e.e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.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tabledi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byrddau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gwyn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	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rhyngweithiol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dosbarth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 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drwy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ddefnyddio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monitor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neu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ddrych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sgrin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	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Meddalwedd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chwyddo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arbenigol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	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Hyfforddiant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mewn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darllen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cyflym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	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Darparu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profiadau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bywyd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real a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diriaethol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i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ddatblygu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cysyniadau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	</a:t>
            </a:r>
            <a:r>
              <a:rPr lang="cy-GB" sz="2000" b="0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endParaRPr lang="en-GB" sz="20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5716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Enghreifftiau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o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ddulliau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ymyrraeth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wedi'i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thargedu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ar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gyfer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Maes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4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rhestru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yn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y CFVI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i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leihau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rhwystrau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>
                <a:latin typeface="Arial"/>
                <a:cs typeface="Arial"/>
              </a:rPr>
              <a:t>(2)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 err="1">
                <a:latin typeface="Arial"/>
                <a:cs typeface="Arial"/>
              </a:rPr>
              <a:t>Llythrennedd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drwy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  <a:t>braille.</a:t>
            </a:r>
          </a:p>
          <a:p>
            <a:r>
              <a:rPr lang="en-GB" sz="2000" dirty="0" err="1">
                <a:latin typeface="Arial"/>
                <a:cs typeface="Arial"/>
              </a:rPr>
              <a:t>Llythrennedd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drwy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Moon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.</a:t>
            </a:r>
            <a:endParaRPr lang="en-GB" sz="2000" b="0" i="0" u="none" strike="noStrike" baseline="0" dirty="0">
              <a:solidFill>
                <a:srgbClr val="000000"/>
              </a:solidFill>
              <a:latin typeface="+mn-lt"/>
              <a:cs typeface="Arial"/>
            </a:endParaRPr>
          </a:p>
          <a:p>
            <a:r>
              <a:rPr lang="en-GB" sz="2000" dirty="0" err="1">
                <a:latin typeface="Arial"/>
                <a:cs typeface="Arial"/>
              </a:rPr>
              <a:t>Llythrennedd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drwy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straeon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synhwyraidd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lluniau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symbolau</a:t>
            </a:r>
            <a:r>
              <a:rPr lang="en-GB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  <a:cs typeface="Arial"/>
              </a:rPr>
              <a:t>gwrthrych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.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  <a:t> </a:t>
            </a:r>
            <a:endParaRPr lang="en-US" sz="2000" b="0" i="0" u="none" strike="noStrike" baseline="0" dirty="0">
              <a:solidFill>
                <a:srgbClr val="000000"/>
              </a:solidFill>
              <a:latin typeface="+mn-lt"/>
            </a:endParaRPr>
          </a:p>
          <a:p>
            <a:r>
              <a:rPr lang="en-US" sz="2000" b="0" i="0" u="none" strike="noStrike" baseline="0" dirty="0" err="1">
                <a:solidFill>
                  <a:srgbClr val="000000"/>
                </a:solidFill>
                <a:latin typeface="+mn-lt"/>
                <a:cs typeface="Arial"/>
              </a:rPr>
              <a:t>Technoleg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US" sz="2000" b="0" i="0" u="none" strike="noStrike" baseline="0" dirty="0" err="1">
                <a:solidFill>
                  <a:srgbClr val="000000"/>
                </a:solidFill>
                <a:latin typeface="+mn-lt"/>
                <a:cs typeface="Arial"/>
              </a:rPr>
              <a:t>lleferydd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  <a:t>.</a:t>
            </a:r>
            <a:endParaRPr lang="en-US" sz="2000" b="0" i="0" u="none" strike="noStrike" baseline="0" dirty="0">
              <a:solidFill>
                <a:srgbClr val="000000"/>
              </a:solidFill>
              <a:latin typeface="+mn-lt"/>
            </a:endParaRPr>
          </a:p>
          <a:p>
            <a:r>
              <a:rPr lang="en-US" sz="2000" dirty="0" err="1">
                <a:solidFill>
                  <a:srgbClr val="000000"/>
                </a:solidFill>
                <a:latin typeface="+mn-lt"/>
                <a:cs typeface="Arial"/>
              </a:rPr>
              <a:t>Ysgrifennu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  <a:t> a </a:t>
            </a:r>
            <a:r>
              <a:rPr lang="en-US" sz="2000" dirty="0" err="1">
                <a:solidFill>
                  <a:srgbClr val="000000"/>
                </a:solidFill>
                <a:latin typeface="+mn-lt"/>
                <a:cs typeface="Arial"/>
              </a:rPr>
              <a:t>defnyddio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  <a:cs typeface="Arial"/>
              </a:rPr>
              <a:t>technoleg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  <a:cs typeface="Arial"/>
              </a:rPr>
              <a:t>briodol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  <a:t>:</a:t>
            </a:r>
            <a:b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</a:br>
            <a: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  <a:t> </a:t>
            </a:r>
          </a:p>
          <a:p>
            <a:pPr lvl="1">
              <a:buFont typeface="Wingdings" panose="020B0604020202020204" pitchFamily="34" charset="0"/>
              <a:buChar char="§"/>
            </a:pPr>
            <a:r>
              <a:rPr lang="en-US" sz="2000" dirty="0" err="1">
                <a:solidFill>
                  <a:srgbClr val="000000"/>
                </a:solidFill>
                <a:latin typeface="+mn-lt"/>
                <a:cs typeface="Arial"/>
              </a:rPr>
              <a:t>technoleg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  <a:cs typeface="Arial"/>
              </a:rPr>
              <a:t>benodol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  <a:cs typeface="Arial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  <a:t> braille, </a:t>
            </a:r>
            <a:r>
              <a:rPr lang="en-US" sz="2000" dirty="0" err="1">
                <a:solidFill>
                  <a:srgbClr val="000000"/>
                </a:solidFill>
                <a:latin typeface="+mn-lt"/>
                <a:cs typeface="Arial"/>
              </a:rPr>
              <a:t>cyfrifiadur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+mn-lt"/>
                <a:cs typeface="Arial"/>
              </a:rPr>
              <a:t>beiro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+mn-lt"/>
                <a:cs typeface="Arial"/>
              </a:rPr>
              <a:t>meddalwedd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  <a:cs typeface="Arial"/>
              </a:rPr>
              <a:t>arddweud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  <a:t>.</a:t>
            </a:r>
          </a:p>
          <a:p>
            <a:pPr lvl="1">
              <a:buFont typeface="Wingdings" panose="020B0604020202020204" pitchFamily="34" charset="0"/>
              <a:buChar char="§"/>
            </a:pPr>
            <a:r>
              <a:rPr lang="en-US" sz="2000" dirty="0" err="1">
                <a:solidFill>
                  <a:srgbClr val="000000"/>
                </a:solidFill>
                <a:latin typeface="+mn-lt"/>
                <a:cs typeface="Arial"/>
              </a:rPr>
              <a:t>llawysgrifen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+mn-lt"/>
                <a:cs typeface="Arial"/>
              </a:rPr>
              <a:t>datblygu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  <a:cs typeface="Arial"/>
              </a:rPr>
              <a:t>arddull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  <a:cs typeface="Arial"/>
              </a:rPr>
              <a:t>llawysgrifen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  <a:cs typeface="Arial"/>
              </a:rPr>
              <a:t>briodol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  <a:cs typeface="Arial"/>
              </a:rPr>
              <a:t>sy'n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  <a:cs typeface="Arial"/>
              </a:rPr>
              <a:t>cynorthwyo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  <a:cs typeface="Arial"/>
              </a:rPr>
              <a:t>darllenadwyedd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  <a:t>.</a:t>
            </a:r>
          </a:p>
          <a:p>
            <a:pPr lvl="1">
              <a:buFont typeface="Wingdings" panose="020B0604020202020204" pitchFamily="34" charset="0"/>
              <a:buChar char="§"/>
            </a:pPr>
            <a:r>
              <a:rPr lang="en-US" sz="2000" dirty="0" err="1">
                <a:solidFill>
                  <a:srgbClr val="000000"/>
                </a:solidFill>
                <a:latin typeface="+mn-lt"/>
                <a:cs typeface="Arial"/>
              </a:rPr>
              <a:t>sgiliau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+mn-lt"/>
                <a:cs typeface="Arial"/>
              </a:rPr>
              <a:t>cyffwrdd-deipio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  <a:t> a </a:t>
            </a:r>
            <a:r>
              <a:rPr lang="en-US" sz="2000" dirty="0" err="1">
                <a:solidFill>
                  <a:srgbClr val="000000"/>
                </a:solidFill>
                <a:latin typeface="+mn-lt"/>
                <a:cs typeface="Arial"/>
              </a:rPr>
              <a:t>mynediad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  <a:t> at </a:t>
            </a:r>
            <a:r>
              <a:rPr lang="en-US" sz="2000" dirty="0" err="1">
                <a:solidFill>
                  <a:srgbClr val="000000"/>
                </a:solidFill>
                <a:latin typeface="+mn-lt"/>
                <a:cs typeface="Arial"/>
              </a:rPr>
              <a:t>gyfrifiadur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+mn-lt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1890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1E689-83AC-74F5-40EF-8E41CBF3D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000" dirty="0"/>
              <a:t>Pam </a:t>
            </a:r>
            <a:r>
              <a:rPr lang="en-GB" sz="3000" dirty="0" err="1"/>
              <a:t>mae</a:t>
            </a:r>
            <a:r>
              <a:rPr lang="en-GB" sz="3000" dirty="0"/>
              <a:t> </a:t>
            </a:r>
            <a:r>
              <a:rPr lang="en-GB" sz="3000" dirty="0" err="1"/>
              <a:t>ffocws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y </a:t>
            </a:r>
            <a:r>
              <a:rPr lang="en-GB" sz="3000" dirty="0" err="1"/>
              <a:t>maes</a:t>
            </a:r>
            <a:r>
              <a:rPr lang="en-GB" sz="3000" dirty="0"/>
              <a:t> </a:t>
            </a:r>
            <a:r>
              <a:rPr lang="en-GB" sz="3000" dirty="0" err="1"/>
              <a:t>hwn</a:t>
            </a:r>
            <a:r>
              <a:rPr lang="en-GB" sz="3000" dirty="0"/>
              <a:t> </a:t>
            </a:r>
            <a:r>
              <a:rPr lang="en-GB" sz="3000" dirty="0" err="1"/>
              <a:t>yn</a:t>
            </a:r>
            <a:r>
              <a:rPr lang="en-GB" sz="3000" dirty="0"/>
              <a:t> </a:t>
            </a:r>
            <a:r>
              <a:rPr lang="en-GB" sz="3000" dirty="0" err="1"/>
              <a:t>bwysig</a:t>
            </a:r>
            <a:r>
              <a:rPr lang="en-GB" sz="3000" dirty="0"/>
              <a:t> </a:t>
            </a:r>
            <a:r>
              <a:rPr lang="en-GB" sz="3000" dirty="0" err="1"/>
              <a:t>i</a:t>
            </a:r>
            <a:r>
              <a:rPr lang="en-GB" sz="3000" dirty="0"/>
              <a:t> (</a:t>
            </a:r>
            <a:r>
              <a:rPr lang="en-GB" sz="3000" dirty="0" err="1"/>
              <a:t>enw'r</a:t>
            </a:r>
            <a:r>
              <a:rPr lang="en-GB" sz="3000" dirty="0"/>
              <a:t> </a:t>
            </a:r>
            <a:r>
              <a:rPr lang="en-GB" sz="3000" dirty="0" err="1"/>
              <a:t>plentyn</a:t>
            </a:r>
            <a:r>
              <a:rPr lang="en-GB" sz="3000" dirty="0"/>
              <a:t>/person </a:t>
            </a:r>
            <a:r>
              <a:rPr lang="en-GB" sz="3000" dirty="0" err="1"/>
              <a:t>ifanc</a:t>
            </a:r>
            <a:r>
              <a:rPr lang="en-GB" sz="3000" dirty="0"/>
              <a:t>); pa </a:t>
            </a:r>
            <a:r>
              <a:rPr lang="en-GB" sz="3000" dirty="0" err="1"/>
              <a:t>ymyriadau</a:t>
            </a:r>
            <a:r>
              <a:rPr lang="en-GB" sz="3000" dirty="0"/>
              <a:t> </a:t>
            </a:r>
            <a:r>
              <a:rPr lang="en-GB" sz="3000" dirty="0" err="1"/>
              <a:t>sydd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</a:t>
            </a:r>
            <a:r>
              <a:rPr lang="en-GB" sz="3000" dirty="0" err="1"/>
              <a:t>waith</a:t>
            </a:r>
            <a:r>
              <a:rPr lang="en-GB" sz="30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4A6D8-2FBF-BD77-361E-EAF48DF7A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510" y="2140766"/>
            <a:ext cx="877824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 err="1">
                <a:latin typeface="Arial"/>
                <a:cs typeface="Arial"/>
              </a:rPr>
              <a:t>Manylion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nam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ar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olwg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disgybl</a:t>
            </a:r>
            <a:r>
              <a:rPr lang="en-GB" sz="2000" dirty="0">
                <a:latin typeface="Arial"/>
                <a:cs typeface="Arial"/>
              </a:rPr>
              <a:t>.</a:t>
            </a:r>
          </a:p>
          <a:p>
            <a:endParaRPr lang="en-GB" sz="2000" dirty="0">
              <a:latin typeface="Arial"/>
              <a:cs typeface="Arial"/>
            </a:endParaRPr>
          </a:p>
          <a:p>
            <a:r>
              <a:rPr lang="en-GB" sz="2000" dirty="0" err="1">
                <a:latin typeface="Arial"/>
                <a:cs typeface="Arial"/>
              </a:rPr>
              <a:t>Sut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mae'n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dylanwadu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ar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ei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fynediad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i’r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cwricwlwm</a:t>
            </a:r>
            <a:r>
              <a:rPr lang="en-GB" sz="2000" dirty="0">
                <a:latin typeface="Arial"/>
                <a:cs typeface="Arial"/>
              </a:rPr>
              <a:t> / </a:t>
            </a:r>
            <a:r>
              <a:rPr lang="en-GB" sz="2000" dirty="0" err="1">
                <a:latin typeface="Arial"/>
                <a:cs typeface="Arial"/>
              </a:rPr>
              <a:t>rhyngweithio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cymdeithasol</a:t>
            </a:r>
            <a:r>
              <a:rPr lang="en-GB" sz="2000" dirty="0">
                <a:latin typeface="Arial"/>
                <a:cs typeface="Arial"/>
              </a:rPr>
              <a:t>.  </a:t>
            </a:r>
          </a:p>
          <a:p>
            <a:endParaRPr lang="en-GB" sz="2000" dirty="0"/>
          </a:p>
          <a:p>
            <a:r>
              <a:rPr lang="en-GB" sz="2000" dirty="0">
                <a:latin typeface="Arial"/>
                <a:cs typeface="Arial"/>
              </a:rPr>
              <a:t>Pa </a:t>
            </a:r>
            <a:r>
              <a:rPr lang="en-GB" sz="2000" dirty="0" err="1">
                <a:latin typeface="Arial"/>
                <a:cs typeface="Arial"/>
              </a:rPr>
              <a:t>ymyriadau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sydd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ar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waith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i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hybu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datblygiad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llythrennedd</a:t>
            </a:r>
            <a:r>
              <a:rPr lang="en-GB" sz="2000" dirty="0"/>
              <a:t>? </a:t>
            </a:r>
            <a:r>
              <a:rPr lang="en-GB" sz="2000" dirty="0">
                <a:latin typeface="Arial"/>
                <a:cs typeface="Arial"/>
              </a:rPr>
              <a:t>Beth </a:t>
            </a:r>
            <a:r>
              <a:rPr lang="en-GB" sz="2000" dirty="0" err="1">
                <a:latin typeface="Arial"/>
                <a:cs typeface="Arial"/>
              </a:rPr>
              <a:t>yw'r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canlyniadau</a:t>
            </a:r>
            <a:r>
              <a:rPr lang="en-GB" sz="2000" dirty="0">
                <a:latin typeface="Arial"/>
                <a:cs typeface="Arial"/>
              </a:rPr>
              <a:t> a </a:t>
            </a:r>
            <a:r>
              <a:rPr lang="en-GB" sz="2000" dirty="0" err="1">
                <a:latin typeface="Arial"/>
                <a:cs typeface="Arial"/>
              </a:rPr>
              <a:t>ragwelir</a:t>
            </a:r>
            <a:r>
              <a:rPr lang="en-GB" sz="2000" dirty="0"/>
              <a:t>? </a:t>
            </a:r>
          </a:p>
          <a:p>
            <a:endParaRPr lang="en-GB" sz="2000" dirty="0"/>
          </a:p>
          <a:p>
            <a:r>
              <a:rPr lang="en-GB" sz="2000" dirty="0" err="1">
                <a:latin typeface="Arial"/>
                <a:cs typeface="Arial"/>
              </a:rPr>
              <a:t>Pwy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sy'n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cyflawni</a:t>
            </a:r>
            <a:r>
              <a:rPr lang="en-GB" sz="2000" dirty="0">
                <a:latin typeface="Arial"/>
                <a:cs typeface="Arial"/>
              </a:rPr>
              <a:t>/</a:t>
            </a:r>
            <a:r>
              <a:rPr lang="en-GB" sz="2000" dirty="0" err="1">
                <a:latin typeface="Arial"/>
                <a:cs typeface="Arial"/>
              </a:rPr>
              <a:t>gweithio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ar</a:t>
            </a:r>
            <a:r>
              <a:rPr lang="en-GB" sz="2000" dirty="0">
                <a:latin typeface="Arial"/>
                <a:cs typeface="Arial"/>
              </a:rPr>
              <a:t> y </a:t>
            </a:r>
            <a:r>
              <a:rPr lang="en-GB" sz="2000" dirty="0" err="1">
                <a:latin typeface="Arial"/>
                <a:cs typeface="Arial"/>
              </a:rPr>
              <a:t>canlyniadau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hyn</a:t>
            </a:r>
            <a:r>
              <a:rPr lang="en-GB" sz="2000" dirty="0"/>
              <a:t>? </a:t>
            </a:r>
          </a:p>
          <a:p>
            <a:pPr marL="0" indent="0">
              <a:buNone/>
            </a:pPr>
            <a:endParaRPr lang="en-GB" sz="2000" i="1" dirty="0"/>
          </a:p>
          <a:p>
            <a:pPr marL="0" indent="0">
              <a:buNone/>
            </a:pPr>
            <a:endParaRPr lang="en-GB" sz="2000" i="1" dirty="0"/>
          </a:p>
          <a:p>
            <a:pPr marL="0" indent="0">
              <a:buNone/>
            </a:pPr>
            <a:endParaRPr lang="en-GB" sz="2000" i="1" dirty="0"/>
          </a:p>
          <a:p>
            <a:pPr marL="0" indent="0">
              <a:buNone/>
            </a:pP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1680515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E98B3-5146-D69C-D04A-1E4DBFA00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err="1">
                <a:latin typeface="Arial"/>
                <a:ea typeface="Times New Roman" panose="02020603050405020304" pitchFamily="18" charset="0"/>
                <a:cs typeface="Arial"/>
              </a:rPr>
              <a:t>Crynhoi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925C0-90CD-A5E7-6D59-110860F4F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496822"/>
            <a:ext cx="877824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 sz="2000" dirty="0">
              <a:ea typeface="Times New Roman" panose="02020603050405020304" pitchFamily="18" charset="0"/>
            </a:endParaRPr>
          </a:p>
          <a:p>
            <a:r>
              <a:rPr lang="en-GB" sz="2000" dirty="0">
                <a:ea typeface="Times New Roman" panose="02020603050405020304" pitchFamily="18" charset="0"/>
              </a:rPr>
              <a:t>Mae </a:t>
            </a:r>
            <a:r>
              <a:rPr lang="en-GB" sz="2000" dirty="0" err="1">
                <a:ea typeface="Times New Roman" panose="02020603050405020304" pitchFamily="18" charset="0"/>
              </a:rPr>
              <a:t>nam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ar</a:t>
            </a:r>
            <a:r>
              <a:rPr lang="en-GB" sz="2000" dirty="0">
                <a:ea typeface="Times New Roman" panose="02020603050405020304" pitchFamily="18" charset="0"/>
              </a:rPr>
              <a:t> y </a:t>
            </a:r>
            <a:r>
              <a:rPr lang="en-GB" sz="2000" dirty="0" err="1">
                <a:ea typeface="Times New Roman" panose="02020603050405020304" pitchFamily="18" charset="0"/>
              </a:rPr>
              <a:t>golwg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yn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creu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rhwystrau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nodedig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i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fynediad</a:t>
            </a:r>
            <a:r>
              <a:rPr lang="en-GB" sz="2000" dirty="0">
                <a:ea typeface="Times New Roman" panose="02020603050405020304" pitchFamily="18" charset="0"/>
              </a:rPr>
              <a:t>, </a:t>
            </a:r>
            <a:r>
              <a:rPr lang="en-GB" sz="2000" dirty="0" err="1">
                <a:ea typeface="Times New Roman" panose="02020603050405020304" pitchFamily="18" charset="0"/>
              </a:rPr>
              <a:t>dysgu</a:t>
            </a:r>
            <a:r>
              <a:rPr lang="en-GB" sz="2000" dirty="0">
                <a:ea typeface="Times New Roman" panose="02020603050405020304" pitchFamily="18" charset="0"/>
              </a:rPr>
              <a:t> a </a:t>
            </a:r>
            <a:r>
              <a:rPr lang="en-GB" sz="2000" dirty="0" err="1">
                <a:ea typeface="Times New Roman" panose="02020603050405020304" pitchFamily="18" charset="0"/>
              </a:rPr>
              <a:t>chyfranogiad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i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blant</a:t>
            </a:r>
            <a:r>
              <a:rPr lang="en-GB" sz="2000" dirty="0">
                <a:ea typeface="Times New Roman" panose="02020603050405020304" pitchFamily="18" charset="0"/>
              </a:rPr>
              <a:t> a </a:t>
            </a:r>
            <a:r>
              <a:rPr lang="en-GB" sz="2000" dirty="0" err="1">
                <a:ea typeface="Times New Roman" panose="02020603050405020304" pitchFamily="18" charset="0"/>
              </a:rPr>
              <a:t>phobl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ifanc</a:t>
            </a:r>
            <a:r>
              <a:rPr lang="en-GB" sz="2000" dirty="0">
                <a:ea typeface="Times New Roman" panose="02020603050405020304" pitchFamily="18" charset="0"/>
              </a:rPr>
              <a:t>.</a:t>
            </a:r>
          </a:p>
          <a:p>
            <a:r>
              <a:rPr lang="en-GB" sz="2000" dirty="0">
                <a:ea typeface="Times New Roman" panose="02020603050405020304" pitchFamily="18" charset="0"/>
              </a:rPr>
              <a:t>Mae </a:t>
            </a:r>
            <a:r>
              <a:rPr lang="en-GB" sz="2000" dirty="0" err="1">
                <a:ea typeface="Times New Roman" panose="02020603050405020304" pitchFamily="18" charset="0"/>
              </a:rPr>
              <a:t>hefyd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angen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dulliau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ymyrraeth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wedi’i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thargedu</a:t>
            </a:r>
            <a:r>
              <a:rPr lang="en-GB" sz="2000" dirty="0">
                <a:ea typeface="Times New Roman" panose="02020603050405020304" pitchFamily="18" charset="0"/>
              </a:rPr>
              <a:t> o </a:t>
            </a:r>
            <a:r>
              <a:rPr lang="en-GB" sz="2000" dirty="0" err="1">
                <a:ea typeface="Times New Roman" panose="02020603050405020304" pitchFamily="18" charset="0"/>
              </a:rPr>
              <a:t>fewn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amgylcheddau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dysgu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cynhwysol</a:t>
            </a:r>
            <a:r>
              <a:rPr lang="en-GB" sz="2000" dirty="0">
                <a:ea typeface="Times New Roman" panose="02020603050405020304" pitchFamily="18" charset="0"/>
              </a:rPr>
              <a:t> (</a:t>
            </a:r>
            <a:r>
              <a:rPr lang="en-GB" sz="2000" dirty="0" err="1">
                <a:ea typeface="Times New Roman" panose="02020603050405020304" pitchFamily="18" charset="0"/>
              </a:rPr>
              <a:t>edrychwch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ar</a:t>
            </a:r>
            <a:r>
              <a:rPr lang="en-GB" sz="2000" dirty="0">
                <a:ea typeface="Times New Roman" panose="02020603050405020304" pitchFamily="18" charset="0"/>
              </a:rPr>
              <a:t> CFVI, </a:t>
            </a:r>
            <a:r>
              <a:rPr lang="en-GB" sz="2000" dirty="0" err="1">
                <a:ea typeface="Times New Roman" panose="02020603050405020304" pitchFamily="18" charset="0"/>
              </a:rPr>
              <a:t>Maes</a:t>
            </a:r>
            <a:r>
              <a:rPr lang="en-GB" sz="2000" dirty="0">
                <a:ea typeface="Times New Roman" panose="02020603050405020304" pitchFamily="18" charset="0"/>
              </a:rPr>
              <a:t> 1) </a:t>
            </a:r>
            <a:r>
              <a:rPr lang="en-GB" sz="2000" dirty="0" err="1">
                <a:ea typeface="Times New Roman" panose="02020603050405020304" pitchFamily="18" charset="0"/>
              </a:rPr>
              <a:t>i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hyrwyddo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datblygiad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llythrennedd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effeithiol</a:t>
            </a:r>
            <a:r>
              <a:rPr lang="en-GB" sz="2000" dirty="0">
                <a:ea typeface="Times New Roman" panose="02020603050405020304" pitchFamily="18" charset="0"/>
              </a:rPr>
              <a:t>.</a:t>
            </a:r>
          </a:p>
          <a:p>
            <a:r>
              <a:rPr lang="en-GB" sz="2000" dirty="0">
                <a:ea typeface="Times New Roman" panose="02020603050405020304" pitchFamily="18" charset="0"/>
              </a:rPr>
              <a:t>Mae </a:t>
            </a:r>
            <a:r>
              <a:rPr lang="en-GB" sz="2000" dirty="0" err="1">
                <a:ea typeface="Times New Roman" panose="02020603050405020304" pitchFamily="18" charset="0"/>
              </a:rPr>
              <a:t>angen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cydweithio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â'r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plentyn</a:t>
            </a:r>
            <a:r>
              <a:rPr lang="en-GB" sz="2000" dirty="0">
                <a:ea typeface="Times New Roman" panose="02020603050405020304" pitchFamily="18" charset="0"/>
              </a:rPr>
              <a:t>/person </a:t>
            </a:r>
            <a:r>
              <a:rPr lang="en-GB" sz="2000" dirty="0" err="1">
                <a:ea typeface="Times New Roman" panose="02020603050405020304" pitchFamily="18" charset="0"/>
              </a:rPr>
              <a:t>ifanc</a:t>
            </a:r>
            <a:r>
              <a:rPr lang="en-GB" sz="2000" dirty="0">
                <a:ea typeface="Times New Roman" panose="02020603050405020304" pitchFamily="18" charset="0"/>
              </a:rPr>
              <a:t>, y </a:t>
            </a:r>
            <a:r>
              <a:rPr lang="en-GB" sz="2000" dirty="0" err="1">
                <a:ea typeface="Times New Roman" panose="02020603050405020304" pitchFamily="18" charset="0"/>
              </a:rPr>
              <a:t>teulu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a'r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addysgwyr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er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mwyn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gwneud</a:t>
            </a:r>
            <a:r>
              <a:rPr lang="en-GB" sz="2000" dirty="0">
                <a:ea typeface="Times New Roman" panose="02020603050405020304" pitchFamily="18" charset="0"/>
              </a:rPr>
              <a:t> y </a:t>
            </a:r>
            <a:r>
              <a:rPr lang="en-GB" sz="2000" dirty="0" err="1">
                <a:ea typeface="Times New Roman" panose="02020603050405020304" pitchFamily="18" charset="0"/>
              </a:rPr>
              <a:t>defnydd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gorau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o'u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sgiliau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llythrennedd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a'u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datblygu</a:t>
            </a:r>
            <a:r>
              <a:rPr lang="en-GB" sz="2000" dirty="0">
                <a:ea typeface="Times New Roman" panose="02020603050405020304" pitchFamily="18" charset="0"/>
              </a:rPr>
              <a:t>.</a:t>
            </a:r>
          </a:p>
          <a:p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Mae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dealltwriaeth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o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sut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mae’r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sgiliau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arbenigol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sydd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eu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hangen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yn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berthnasol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i’r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cyfnod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dysgu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a’r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cwricwlwm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sy’n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cael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ei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addysgu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ynddo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yn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hanfodol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i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sicrhau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bod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sgiliau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llythrennedd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annibynnol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myfyrwyr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yn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cael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eu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datblygu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i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gefnogi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cynnydd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ym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mhob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maes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cwricwlwm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.</a:t>
            </a:r>
            <a:endParaRPr lang="en-GB" sz="2000" dirty="0">
              <a:effectLst/>
              <a:latin typeface="Arial"/>
              <a:ea typeface="Calibri" panose="020F0502020204030204" pitchFamily="34" charset="0"/>
              <a:cs typeface="Arial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298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Pa </a:t>
            </a:r>
            <a:r>
              <a:rPr lang="en-GB" sz="3200" dirty="0" err="1"/>
              <a:t>adnoddau</a:t>
            </a:r>
            <a:r>
              <a:rPr lang="en-GB" sz="3200" dirty="0"/>
              <a:t> </a:t>
            </a:r>
            <a:r>
              <a:rPr lang="en-GB" sz="3200" dirty="0" err="1"/>
              <a:t>sydd</a:t>
            </a:r>
            <a:r>
              <a:rPr lang="en-GB" sz="3200" dirty="0"/>
              <a:t> </a:t>
            </a:r>
            <a:r>
              <a:rPr lang="en-GB" sz="3200" dirty="0" err="1"/>
              <a:t>ar</a:t>
            </a:r>
            <a:r>
              <a:rPr lang="en-GB" sz="3200" dirty="0"/>
              <a:t> </a:t>
            </a:r>
            <a:r>
              <a:rPr lang="en-GB" sz="3200" dirty="0" err="1"/>
              <a:t>gael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2000" dirty="0"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Mae’r Hwb Rhannu Llyfrau sydd ag adnoddau i gefnogi darparu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CFVI ar gael gan yr RNIB (Allanol</a:t>
            </a:r>
            <a:r>
              <a:rPr lang="en-GB" sz="2000" dirty="0">
                <a:effectLst/>
                <a:latin typeface="Arial"/>
                <a:ea typeface="Times New Roman" panose="02020603050405020304" pitchFamily="18" charset="0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endParaRPr lang="en-GB" sz="2000" dirty="0">
              <a:latin typeface="Arial"/>
              <a:ea typeface="Times New Roman" panose="02020603050405020304" pitchFamily="18" charset="0"/>
              <a:cs typeface="Arial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Yn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benodol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berthnasol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i’r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maes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hwn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mae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Calibri" panose="020F0502020204030204" pitchFamily="34" charset="0"/>
                <a:cs typeface="Arial"/>
              </a:rPr>
              <a:t>categori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Llythrennedd</a:t>
            </a:r>
            <a:r>
              <a:rPr lang="en-GB" sz="2000" dirty="0">
                <a:solidFill>
                  <a:schemeClr val="bg2">
                    <a:lumMod val="1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solidFill>
                  <a:schemeClr val="bg2">
                    <a:lumMod val="1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Hwb</a:t>
            </a:r>
            <a:r>
              <a:rPr lang="en-GB" sz="2000" dirty="0">
                <a:solidFill>
                  <a:schemeClr val="bg2">
                    <a:lumMod val="1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solidFill>
                  <a:schemeClr val="bg2">
                    <a:lumMod val="1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Adnoddau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</a:rPr>
              <a:t> CFVI</a:t>
            </a:r>
          </a:p>
          <a:p>
            <a:pPr marL="342900" indent="-342900">
              <a:lnSpc>
                <a:spcPct val="150000"/>
              </a:lnSpc>
              <a:buFont typeface="Symbol,Sans-Serif" panose="05050102010706020507" pitchFamily="18" charset="2"/>
              <a:buChar char=""/>
            </a:pP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Mae’r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CFVI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darparu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rhestr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ddulliau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ymyrraeth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wedi’i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thargedu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: 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Fframwaith Cwricwlwm ar gyfer Plant a Phobl Ifanc â Nam ar eu Golwg | Yr 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RNIB</a:t>
            </a:r>
            <a:endParaRPr lang="en-GB" sz="2000" dirty="0">
              <a:latin typeface="Arial"/>
              <a:ea typeface="Calibri" panose="020F0502020204030204" pitchFamily="34" charset="0"/>
              <a:cs typeface="Arial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41776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err="1"/>
              <a:t>Cyfeiriadau</a:t>
            </a:r>
            <a:r>
              <a:rPr lang="en-GB" sz="30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>
                <a:effectLst/>
                <a:latin typeface="Arial"/>
                <a:ea typeface="Arial" panose="020B0604020202020204" pitchFamily="34" charset="0"/>
                <a:cs typeface="Arial"/>
              </a:rPr>
              <a:t>Hewett, R., Douglas, G., McLinden, M., James, L., Brydon, G., Chattaway, </a:t>
            </a:r>
            <a:r>
              <a:rPr lang="en-GB" sz="2000" dirty="0" err="1">
                <a:effectLst/>
                <a:latin typeface="Arial"/>
                <a:ea typeface="Arial" panose="020B0604020202020204" pitchFamily="34" charset="0"/>
                <a:cs typeface="Arial"/>
              </a:rPr>
              <a:t>T.,Cobb</a:t>
            </a:r>
            <a:r>
              <a:rPr lang="en-GB" sz="2000" dirty="0">
                <a:effectLst/>
                <a:latin typeface="Arial"/>
                <a:ea typeface="Arial" panose="020B0604020202020204" pitchFamily="34" charset="0"/>
                <a:cs typeface="Arial"/>
              </a:rPr>
              <a:t>, R., Keil, S., Raisanen, S., Sutherland, C., Taylor, J., (2022) 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Curriculum</a:t>
            </a:r>
            <a:r>
              <a:rPr lang="en-GB" sz="20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Framework for Children and young People with Vision Impairment[CFVI]:</a:t>
            </a:r>
            <a:r>
              <a:rPr lang="en-GB" sz="20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Defining specialist skills development and best practice support to promote</a:t>
            </a:r>
            <a:r>
              <a:rPr lang="en-GB" sz="20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equity, inclusion and personal agency. </a:t>
            </a:r>
            <a:r>
              <a:rPr lang="en-GB" sz="2000" dirty="0" err="1">
                <a:effectLst/>
                <a:latin typeface="Arial"/>
                <a:ea typeface="Arial" panose="020B0604020202020204" pitchFamily="34" charset="0"/>
                <a:cs typeface="Arial"/>
              </a:rPr>
              <a:t>Yr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>
                <a:effectLst/>
                <a:latin typeface="Arial"/>
                <a:ea typeface="Arial" panose="020B0604020202020204" pitchFamily="34" charset="0"/>
                <a:cs typeface="Arial"/>
              </a:rPr>
              <a:t>RNIB</a:t>
            </a:r>
            <a:endParaRPr lang="en-GB" sz="2000" dirty="0">
              <a:effectLst/>
              <a:latin typeface="Arial"/>
              <a:ea typeface="Times New Roman" panose="02020603050405020304" pitchFamily="18" charset="0"/>
              <a:cs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7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 txBox="1">
            <a:spLocks noGrp="1"/>
          </p:cNvSpPr>
          <p:nvPr>
            <p:ph type="title"/>
          </p:nvPr>
        </p:nvSpPr>
        <p:spPr>
          <a:xfrm>
            <a:off x="1384391" y="884500"/>
            <a:ext cx="5542279" cy="104829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3000"/>
            </a:pPr>
            <a:r>
              <a:rPr lang="en-GB" sz="3000" dirty="0" err="1"/>
              <a:t>Partneriaid</a:t>
            </a:r>
            <a:r>
              <a:rPr lang="en-GB" sz="3000" dirty="0"/>
              <a:t> y </a:t>
            </a:r>
            <a:r>
              <a:rPr lang="en-GB" sz="3000" dirty="0" err="1"/>
              <a:t>Prosiect</a:t>
            </a:r>
            <a:endParaRPr sz="3000" dirty="0"/>
          </a:p>
        </p:txBody>
      </p:sp>
      <p:sp>
        <p:nvSpPr>
          <p:cNvPr id="66" name="Google Shape;66;p2"/>
          <p:cNvSpPr txBox="1">
            <a:spLocks noGrp="1"/>
          </p:cNvSpPr>
          <p:nvPr>
            <p:ph type="body" idx="1"/>
          </p:nvPr>
        </p:nvSpPr>
        <p:spPr>
          <a:xfrm>
            <a:off x="1384391" y="1879387"/>
            <a:ext cx="8285080" cy="330656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2000" dirty="0">
                <a:ea typeface="Arial"/>
                <a:cs typeface="Arial"/>
                <a:sym typeface="Arial"/>
              </a:rPr>
              <a:t>Mae 4 </a:t>
            </a:r>
            <a:r>
              <a:rPr lang="en-GB" sz="2000" dirty="0" err="1">
                <a:ea typeface="Arial"/>
                <a:cs typeface="Arial"/>
                <a:sym typeface="Arial"/>
              </a:rPr>
              <a:t>sefydliad</a:t>
            </a:r>
            <a:r>
              <a:rPr lang="en-GB" sz="2000" dirty="0">
                <a:ea typeface="Arial"/>
                <a:cs typeface="Arial"/>
                <a:sym typeface="Arial"/>
              </a:rPr>
              <a:t> partner </a:t>
            </a:r>
            <a:r>
              <a:rPr lang="en-GB" sz="2000" dirty="0" err="1">
                <a:ea typeface="Arial"/>
                <a:cs typeface="Arial"/>
                <a:sym typeface="Arial"/>
              </a:rPr>
              <a:t>yn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rhan</a:t>
            </a:r>
            <a:r>
              <a:rPr lang="en-GB" sz="2000" dirty="0">
                <a:ea typeface="Arial"/>
                <a:cs typeface="Arial"/>
                <a:sym typeface="Arial"/>
              </a:rPr>
              <a:t> o </a:t>
            </a:r>
            <a:r>
              <a:rPr lang="en-GB" sz="2000" dirty="0" err="1">
                <a:ea typeface="Arial"/>
                <a:cs typeface="Arial"/>
                <a:sym typeface="Arial"/>
              </a:rPr>
              <a:t>brosiect</a:t>
            </a:r>
            <a:r>
              <a:rPr lang="en-GB" sz="2000" dirty="0">
                <a:ea typeface="Arial"/>
                <a:cs typeface="Arial"/>
                <a:sym typeface="Arial"/>
              </a:rPr>
              <a:t> y CFVI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. </a:t>
            </a:r>
            <a:endParaRPr lang="en-GB" sz="2000" dirty="0">
              <a:latin typeface="Arial"/>
              <a:ea typeface="Arial"/>
              <a:cs typeface="Arial"/>
            </a:endParaRPr>
          </a:p>
          <a:p>
            <a:pPr marL="0" indent="0" algn="just">
              <a:spcBef>
                <a:spcPts val="0"/>
              </a:spcBef>
            </a:pPr>
            <a:endParaRPr lang="en-GB" sz="2000" dirty="0"/>
          </a:p>
          <a:p>
            <a:pPr marL="0" indent="0" algn="just">
              <a:spcBef>
                <a:spcPts val="0"/>
              </a:spcBef>
            </a:pPr>
            <a:endParaRPr lang="en-GB" sz="2000" dirty="0">
              <a:latin typeface="Arial"/>
              <a:ea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err="1">
                <a:ea typeface="Arial"/>
                <a:cs typeface="Arial"/>
                <a:sym typeface="Arial"/>
              </a:rPr>
              <a:t>Arweiniwyd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gwaith</a:t>
            </a:r>
            <a:r>
              <a:rPr lang="en-GB" sz="2000" dirty="0">
                <a:ea typeface="Arial"/>
                <a:cs typeface="Arial"/>
                <a:sym typeface="Arial"/>
              </a:rPr>
              <a:t> o </a:t>
            </a:r>
            <a:r>
              <a:rPr lang="en-GB" sz="2000" dirty="0" err="1">
                <a:ea typeface="Arial"/>
                <a:cs typeface="Arial"/>
                <a:sym typeface="Arial"/>
              </a:rPr>
              <a:t>gynhyrchu’r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deunyddiau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hyfforddi</a:t>
            </a:r>
            <a:r>
              <a:rPr lang="en-GB" sz="2000" dirty="0">
                <a:ea typeface="Arial"/>
                <a:cs typeface="Arial"/>
                <a:sym typeface="Arial"/>
              </a:rPr>
              <a:t> / </a:t>
            </a:r>
            <a:r>
              <a:rPr lang="en-GB" sz="2000" dirty="0" err="1">
                <a:ea typeface="Arial"/>
                <a:cs typeface="Arial"/>
                <a:sym typeface="Arial"/>
              </a:rPr>
              <a:t>datblygiad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proffesiynol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parhaus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hyn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gan</a:t>
            </a:r>
            <a:r>
              <a:rPr lang="en-GB" sz="2000" dirty="0">
                <a:ea typeface="Arial"/>
                <a:cs typeface="Arial"/>
                <a:sym typeface="Arial"/>
              </a:rPr>
              <a:t> VIEW (</a:t>
            </a:r>
            <a:r>
              <a:rPr lang="en-GB" sz="2000" dirty="0" err="1">
                <a:ea typeface="Arial"/>
                <a:cs typeface="Arial"/>
                <a:sym typeface="Arial"/>
              </a:rPr>
              <a:t>Cymdeithas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Broffesiynol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Gweithlu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Addysg</a:t>
            </a:r>
            <a:r>
              <a:rPr lang="en-GB" sz="2000" dirty="0">
                <a:ea typeface="Arial"/>
                <a:cs typeface="Arial"/>
                <a:sym typeface="Arial"/>
              </a:rPr>
              <a:t> Nam </a:t>
            </a:r>
            <a:r>
              <a:rPr lang="en-GB" sz="2000" dirty="0" err="1">
                <a:ea typeface="Arial"/>
                <a:cs typeface="Arial"/>
                <a:sym typeface="Arial"/>
              </a:rPr>
              <a:t>ar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Golwg</a:t>
            </a:r>
            <a:r>
              <a:rPr lang="en-GB" sz="2000" dirty="0">
                <a:ea typeface="Arial"/>
                <a:cs typeface="Arial"/>
                <a:sym typeface="Arial"/>
              </a:rPr>
              <a:t>), </a:t>
            </a:r>
            <a:r>
              <a:rPr lang="en-GB" sz="2000" dirty="0" err="1">
                <a:ea typeface="Arial"/>
                <a:cs typeface="Arial"/>
                <a:sym typeface="Arial"/>
              </a:rPr>
              <a:t>ar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cyd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â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grŵp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ymgynghori</a:t>
            </a:r>
            <a:r>
              <a:rPr lang="en-GB" sz="2000" dirty="0">
                <a:ea typeface="Arial"/>
                <a:cs typeface="Arial"/>
                <a:sym typeface="Arial"/>
              </a:rPr>
              <a:t> o </a:t>
            </a:r>
            <a:r>
              <a:rPr lang="en-GB" sz="2000" dirty="0" err="1">
                <a:ea typeface="Arial"/>
                <a:cs typeface="Arial"/>
                <a:sym typeface="Arial"/>
              </a:rPr>
              <a:t>randdeiliaid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sy’n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gweithio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ym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maes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Addysg</a:t>
            </a:r>
            <a:r>
              <a:rPr lang="en-GB" sz="2000" dirty="0">
                <a:ea typeface="Arial"/>
                <a:cs typeface="Arial"/>
                <a:sym typeface="Arial"/>
              </a:rPr>
              <a:t> Nam </a:t>
            </a:r>
            <a:r>
              <a:rPr lang="en-GB" sz="2000" dirty="0" err="1">
                <a:ea typeface="Arial"/>
                <a:cs typeface="Arial"/>
                <a:sym typeface="Arial"/>
              </a:rPr>
              <a:t>ar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Golwg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. </a:t>
            </a:r>
            <a:endParaRPr lang="en-GB" sz="2000" dirty="0"/>
          </a:p>
          <a:p>
            <a:pPr marL="0" indent="0">
              <a:spcBef>
                <a:spcPts val="0"/>
              </a:spcBef>
            </a:pPr>
            <a:endParaRPr lang="en-GB" sz="2000" dirty="0"/>
          </a:p>
        </p:txBody>
      </p:sp>
      <p:pic>
        <p:nvPicPr>
          <p:cNvPr id="3" name="Picture 2" descr="Logo of VIEW">
            <a:extLst>
              <a:ext uri="{FF2B5EF4-FFF2-40B4-BE49-F238E27FC236}">
                <a16:creationId xmlns:a16="http://schemas.microsoft.com/office/drawing/2014/main" id="{F0081CAD-90FE-22C2-D31A-8BDB89C002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521" y="5618746"/>
            <a:ext cx="1885603" cy="109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University of Birmingham, VICTAR Logo&#10;">
            <a:extLst>
              <a:ext uri="{FF2B5EF4-FFF2-40B4-BE49-F238E27FC236}">
                <a16:creationId xmlns:a16="http://schemas.microsoft.com/office/drawing/2014/main" id="{9E6BB3BB-1F6B-4920-08E1-CA15879C45E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124" y="5565747"/>
            <a:ext cx="3842391" cy="1099935"/>
          </a:xfrm>
          <a:prstGeom prst="rect">
            <a:avLst/>
          </a:prstGeom>
          <a:noFill/>
        </p:spPr>
      </p:pic>
      <p:pic>
        <p:nvPicPr>
          <p:cNvPr id="7" name="Picture 6" descr="Logo of Thomas Pocklington Trust&#10;">
            <a:extLst>
              <a:ext uri="{FF2B5EF4-FFF2-40B4-BE49-F238E27FC236}">
                <a16:creationId xmlns:a16="http://schemas.microsoft.com/office/drawing/2014/main" id="{41122205-3AD3-7743-4850-2DE49CFAF78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915" y="5618746"/>
            <a:ext cx="1295485" cy="9117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F211C-3365-BBBA-5641-9BB88492F1B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341549" y="450760"/>
            <a:ext cx="9827194" cy="14465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2800" dirty="0" err="1">
                <a:latin typeface="Arial"/>
                <a:cs typeface="Arial"/>
              </a:rPr>
              <a:t>Fframwaith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 err="1">
                <a:latin typeface="Arial"/>
                <a:cs typeface="Arial"/>
              </a:rPr>
              <a:t>Cwricwlwm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 err="1">
                <a:latin typeface="Arial"/>
                <a:cs typeface="Arial"/>
              </a:rPr>
              <a:t>ar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 err="1">
                <a:latin typeface="Arial"/>
                <a:cs typeface="Arial"/>
              </a:rPr>
              <a:t>gyfer</a:t>
            </a:r>
            <a:r>
              <a:rPr lang="en-GB" sz="2800" dirty="0">
                <a:latin typeface="Arial"/>
                <a:cs typeface="Arial"/>
              </a:rPr>
              <a:t> Plant a </a:t>
            </a:r>
            <a:r>
              <a:rPr lang="en-GB" sz="2800" dirty="0" err="1">
                <a:latin typeface="Arial"/>
                <a:cs typeface="Arial"/>
              </a:rPr>
              <a:t>Phobl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 err="1">
                <a:latin typeface="Arial"/>
                <a:cs typeface="Arial"/>
              </a:rPr>
              <a:t>Ifanc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 err="1">
                <a:latin typeface="Arial"/>
                <a:cs typeface="Arial"/>
              </a:rPr>
              <a:t>â</a:t>
            </a:r>
            <a:r>
              <a:rPr lang="en-GB" sz="2800" dirty="0">
                <a:latin typeface="Arial"/>
                <a:cs typeface="Arial"/>
              </a:rPr>
              <a:t> Nam </a:t>
            </a:r>
            <a:r>
              <a:rPr lang="en-GB" sz="2800" dirty="0" err="1">
                <a:latin typeface="Arial"/>
                <a:cs typeface="Arial"/>
              </a:rPr>
              <a:t>ar</a:t>
            </a:r>
            <a:r>
              <a:rPr lang="en-GB" sz="2800" dirty="0">
                <a:latin typeface="Arial"/>
                <a:cs typeface="Arial"/>
              </a:rPr>
              <a:t> y </a:t>
            </a:r>
            <a:r>
              <a:rPr lang="en-GB" sz="2800" dirty="0" err="1">
                <a:latin typeface="Arial"/>
                <a:cs typeface="Arial"/>
              </a:rPr>
              <a:t>Golwg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/>
              <a:t>(2022, t.15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) 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pic>
        <p:nvPicPr>
          <p:cNvPr id="7" name="Picture 6" descr="This images provides an illustration of the 11 areas of the CFVI, located around the ‘active child/young person’ and with the area of focus - literacy - highlighted in pink.">
            <a:extLst>
              <a:ext uri="{FF2B5EF4-FFF2-40B4-BE49-F238E27FC236}">
                <a16:creationId xmlns:a16="http://schemas.microsoft.com/office/drawing/2014/main" id="{992B8067-6F2F-A8C7-DC03-7AB372B4C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9984" y="1460627"/>
            <a:ext cx="6397692" cy="4855758"/>
          </a:xfrm>
          <a:prstGeom prst="rect">
            <a:avLst/>
          </a:prstGeom>
        </p:spPr>
      </p:pic>
      <p:pic>
        <p:nvPicPr>
          <p:cNvPr id="10" name="Picture 9" descr="This image shows the area of focus in this presentation: literacy, highlighted in pink.">
            <a:extLst>
              <a:ext uri="{FF2B5EF4-FFF2-40B4-BE49-F238E27FC236}">
                <a16:creationId xmlns:a16="http://schemas.microsoft.com/office/drawing/2014/main" id="{6FFC6050-B9CA-CA85-3340-F3BDB763D3F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7615016" y="4121711"/>
            <a:ext cx="1279440" cy="100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881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B00C3-789B-B656-4AAE-6B43BBD1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err="1"/>
              <a:t>Amcanion</a:t>
            </a:r>
            <a:r>
              <a:rPr lang="en-GB" sz="3000" dirty="0"/>
              <a:t> </a:t>
            </a:r>
            <a:r>
              <a:rPr lang="en-GB" sz="3000" dirty="0" err="1"/>
              <a:t>Hyfforddi</a:t>
            </a:r>
            <a:r>
              <a:rPr lang="en-GB" sz="3000" dirty="0"/>
              <a:t> </a:t>
            </a:r>
            <a:r>
              <a:rPr lang="en-GB" sz="3000" dirty="0">
                <a:latin typeface="Arial"/>
                <a:cs typeface="Arial"/>
              </a:rPr>
              <a:t>(1)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C03E8-EBA3-BDBE-0065-18A8A57F2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432780"/>
            <a:ext cx="8987246" cy="453310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spcAft>
                <a:spcPts val="800"/>
              </a:spcAft>
              <a:buNone/>
            </a:pPr>
            <a:r>
              <a:rPr lang="cy-GB" sz="2000" dirty="0">
                <a:cs typeface="Arial"/>
              </a:rPr>
              <a:t>Dyma amcanion yr adnodd hyfforddi hwn</a:t>
            </a:r>
            <a:r>
              <a:rPr lang="en-GB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</a:p>
          <a:p>
            <a:pPr lvl="0">
              <a:spcAft>
                <a:spcPts val="800"/>
              </a:spcAft>
            </a:pPr>
            <a:r>
              <a:rPr lang="en-GB" sz="2000" u="none" strike="noStrike" dirty="0" err="1">
                <a:effectLst/>
                <a:latin typeface="Arial"/>
                <a:ea typeface="Arial" panose="020B0604020202020204" pitchFamily="34" charset="0"/>
                <a:cs typeface="Arial"/>
              </a:rPr>
              <a:t>rhoi</a:t>
            </a:r>
            <a:r>
              <a:rPr lang="en-GB" sz="2000" u="none" strike="noStrike" dirty="0">
                <a:effectLst/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u="none" strike="noStrike" dirty="0" err="1">
                <a:effectLst/>
                <a:latin typeface="Arial"/>
                <a:ea typeface="Arial" panose="020B0604020202020204" pitchFamily="34" charset="0"/>
                <a:cs typeface="Arial"/>
              </a:rPr>
              <a:t>cyflwyniad</a:t>
            </a:r>
            <a:r>
              <a:rPr lang="en-GB" sz="2000" u="none" strike="noStrike" dirty="0">
                <a:effectLst/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u="none" strike="noStrike" dirty="0" err="1">
                <a:effectLst/>
                <a:latin typeface="Arial"/>
                <a:ea typeface="Arial" panose="020B0604020202020204" pitchFamily="34" charset="0"/>
                <a:cs typeface="Arial"/>
              </a:rPr>
              <a:t>i</a:t>
            </a:r>
            <a:r>
              <a:rPr lang="en-GB" sz="2000" u="none" strike="noStrike" dirty="0">
                <a:effectLst/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u="none" strike="noStrike" dirty="0" err="1">
                <a:effectLst/>
                <a:latin typeface="Arial"/>
                <a:ea typeface="Arial" panose="020B0604020202020204" pitchFamily="34" charset="0"/>
                <a:cs typeface="Arial"/>
              </a:rPr>
              <a:t>Faes</a:t>
            </a:r>
            <a:r>
              <a:rPr lang="en-GB" sz="2000" u="none" strike="noStrike" dirty="0">
                <a:effectLst/>
                <a:latin typeface="Arial"/>
                <a:ea typeface="Arial" panose="020B0604020202020204" pitchFamily="34" charset="0"/>
                <a:cs typeface="Arial"/>
              </a:rPr>
              <a:t> 4 y CFVI: </a:t>
            </a:r>
            <a:r>
              <a:rPr lang="en-GB" sz="2000" u="none" strike="noStrike" dirty="0" err="1">
                <a:effectLst/>
                <a:latin typeface="Arial"/>
                <a:ea typeface="Arial" panose="020B0604020202020204" pitchFamily="34" charset="0"/>
                <a:cs typeface="Arial"/>
              </a:rPr>
              <a:t>Llythrennedd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.</a:t>
            </a:r>
            <a:endParaRPr lang="en-GB" sz="2000" u="none" strike="noStrike" dirty="0">
              <a:effectLst/>
              <a:latin typeface="Arial"/>
              <a:ea typeface="Arial" panose="020B0604020202020204" pitchFamily="34" charset="0"/>
            </a:endParaRPr>
          </a:p>
          <a:p>
            <a:pPr lvl="0">
              <a:spcAft>
                <a:spcPts val="800"/>
              </a:spcAft>
            </a:pP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archwilio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cy-GB" sz="2000" dirty="0">
                <a:cs typeface="Arial"/>
              </a:rPr>
              <a:t>pam mae ffocws ar y maes hwn yn bwysig i ddysgwyr â nam ar eu golwg. </a:t>
            </a:r>
          </a:p>
          <a:p>
            <a:pPr lvl="0">
              <a:spcAft>
                <a:spcPts val="800"/>
              </a:spcAft>
            </a:pPr>
            <a:r>
              <a:rPr lang="cy-GB" sz="2000" dirty="0">
                <a:latin typeface="Arial"/>
                <a:ea typeface="Arial" panose="020B0604020202020204" pitchFamily="34" charset="0"/>
                <a:cs typeface="Arial"/>
              </a:rPr>
              <a:t>amlinellu rhai strategaethau a dulliau addysgu arbenigol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.</a:t>
            </a:r>
            <a:endParaRPr lang="en-GB" sz="2000" u="none" strike="noStrike" dirty="0">
              <a:effectLst/>
              <a:latin typeface="Arial"/>
              <a:ea typeface="Arial" panose="020B0604020202020204" pitchFamily="34" charset="0"/>
            </a:endParaRPr>
          </a:p>
          <a:p>
            <a:pPr lvl="0">
              <a:spcAft>
                <a:spcPts val="800"/>
              </a:spcAft>
            </a:pPr>
            <a:r>
              <a:rPr lang="en-GB" sz="2000" u="none" strike="noStrike" dirty="0" err="1">
                <a:effectLst/>
                <a:latin typeface="Arial"/>
                <a:ea typeface="Arial" panose="020B0604020202020204" pitchFamily="34" charset="0"/>
                <a:cs typeface="Arial"/>
              </a:rPr>
              <a:t>archwilio</a:t>
            </a:r>
            <a:r>
              <a:rPr lang="en-GB" sz="2000" u="none" strike="noStrike" dirty="0">
                <a:effectLst/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cy-GB" sz="2000" dirty="0">
                <a:cs typeface="Arial"/>
              </a:rPr>
              <a:t>rôl rhanddeiliaid allweddol wrth gefnogi datblygiad </a:t>
            </a:r>
            <a:r>
              <a:rPr lang="en-GB" sz="2000" u="none" strike="noStrike" dirty="0" err="1">
                <a:effectLst/>
                <a:latin typeface="Arial"/>
                <a:ea typeface="Arial" panose="020B0604020202020204" pitchFamily="34" charset="0"/>
                <a:cs typeface="Arial"/>
              </a:rPr>
              <a:t>llythrennedd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.</a:t>
            </a:r>
            <a:endParaRPr lang="en-GB" sz="2000" dirty="0">
              <a:ea typeface="Arial" panose="020B0604020202020204" pitchFamily="34" charset="0"/>
            </a:endParaRPr>
          </a:p>
          <a:p>
            <a:pPr lvl="0">
              <a:spcAft>
                <a:spcPts val="800"/>
              </a:spcAft>
            </a:pPr>
            <a:r>
              <a:rPr lang="en-GB" sz="2000" dirty="0">
                <a:ea typeface="Arial" panose="020B0604020202020204" pitchFamily="34" charset="0"/>
                <a:cs typeface="Arial"/>
              </a:rPr>
              <a:t>d</a:t>
            </a:r>
            <a:r>
              <a:rPr lang="cy-GB" sz="2000" dirty="0">
                <a:cs typeface="Arial"/>
              </a:rPr>
              <a:t>arparu dolenni i adnoddau / gwefannau defnyddiol</a:t>
            </a:r>
            <a:r>
              <a:rPr lang="en-GB" sz="2000" dirty="0">
                <a:ea typeface="Arial" panose="020B0604020202020204" pitchFamily="34" charset="0"/>
              </a:rPr>
              <a:t>. </a:t>
            </a: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en-GB" sz="20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buNone/>
            </a:pPr>
            <a:br>
              <a:rPr lang="en-GB" sz="2000" dirty="0">
                <a:effectLst/>
                <a:latin typeface="Segoe UI" panose="020B0502040204020203" pitchFamily="34" charset="0"/>
              </a:rPr>
            </a:b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9208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949B1-3D6F-442B-7AB8-BE33C086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err="1"/>
              <a:t>Amcanion</a:t>
            </a:r>
            <a:r>
              <a:rPr lang="en-GB" sz="3000" dirty="0"/>
              <a:t> </a:t>
            </a:r>
            <a:r>
              <a:rPr lang="en-GB" sz="3000" dirty="0" err="1"/>
              <a:t>Hyfforddi</a:t>
            </a:r>
            <a:r>
              <a:rPr lang="en-GB" sz="3000" dirty="0"/>
              <a:t> </a:t>
            </a:r>
            <a:r>
              <a:rPr lang="en-GB" sz="3000" dirty="0">
                <a:latin typeface="Arial"/>
                <a:cs typeface="Arial"/>
              </a:rPr>
              <a:t>(2)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FEBBB-19F8-D15E-B5EE-154031F5F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Sleid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mae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posib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ei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haddasu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os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oes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angen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(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edrychwch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nodiadau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gyfer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sleid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flaenorol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sy'n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rhoi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enghreifftiau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o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amcanion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hyfforddi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gallech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hystyried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,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yn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dibynnu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 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 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natur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eich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cyflwyniad</a:t>
            </a:r>
            <a:r>
              <a:rPr lang="en-GB" sz="2000" dirty="0">
                <a:latin typeface="Arial"/>
                <a:cs typeface="Arial"/>
              </a:rPr>
              <a:t>).</a:t>
            </a:r>
          </a:p>
          <a:p>
            <a:pPr marL="0" lvl="0" indent="0">
              <a:buNone/>
            </a:pPr>
            <a:endParaRPr lang="en-GB" dirty="0">
              <a:ea typeface="Arial" panose="020B0604020202020204" pitchFamily="34" charset="0"/>
            </a:endParaRPr>
          </a:p>
          <a:p>
            <a:pPr marL="0" lvl="0" indent="0">
              <a:lnSpc>
                <a:spcPct val="150000"/>
              </a:lnSpc>
              <a:spcAft>
                <a:spcPts val="800"/>
              </a:spcAft>
              <a:buNone/>
            </a:pPr>
            <a:endParaRPr lang="en-GB" sz="2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331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B44E-DAC3-7C86-90C6-6550805FB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640" y="230787"/>
            <a:ext cx="8778240" cy="1325563"/>
          </a:xfrm>
        </p:spPr>
        <p:txBody>
          <a:bodyPr>
            <a:noAutofit/>
          </a:bodyPr>
          <a:lstStyle/>
          <a:p>
            <a:r>
              <a:rPr lang="en-GB" sz="2800" dirty="0" err="1">
                <a:latin typeface="Arial"/>
                <a:cs typeface="Arial"/>
              </a:rPr>
              <a:t>Nodi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 err="1">
                <a:latin typeface="Arial"/>
                <a:cs typeface="Arial"/>
              </a:rPr>
              <a:t>rhwystrau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 err="1">
                <a:latin typeface="Arial"/>
                <a:cs typeface="Arial"/>
              </a:rPr>
              <a:t>posibl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 err="1">
                <a:latin typeface="Arial"/>
                <a:cs typeface="Arial"/>
              </a:rPr>
              <a:t>i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2800" dirty="0" err="1">
                <a:latin typeface="Arial"/>
                <a:cs typeface="Arial"/>
              </a:rPr>
              <a:t>fynediad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n-GB" sz="3000" dirty="0">
                <a:latin typeface="Arial"/>
                <a:cs typeface="Arial"/>
              </a:rPr>
              <a:t>(1)</a:t>
            </a:r>
            <a:br>
              <a:rPr lang="en-GB" sz="3200" b="0" i="0" u="none" strike="noStrike" dirty="0">
                <a:effectLst/>
                <a:latin typeface="Arial" panose="020B0604020202020204" pitchFamily="34" charset="0"/>
              </a:rPr>
            </a:br>
            <a:endParaRPr lang="en-GB" sz="32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0884FBB-16A1-1C79-F909-B229AC3945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7236550"/>
              </p:ext>
            </p:extLst>
          </p:nvPr>
        </p:nvGraphicFramePr>
        <p:xfrm>
          <a:off x="640223" y="1556350"/>
          <a:ext cx="9677174" cy="4916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6867">
                  <a:extLst>
                    <a:ext uri="{9D8B030D-6E8A-4147-A177-3AD203B41FA5}">
                      <a16:colId xmlns:a16="http://schemas.microsoft.com/office/drawing/2014/main" val="184978815"/>
                    </a:ext>
                  </a:extLst>
                </a:gridCol>
                <a:gridCol w="5830307">
                  <a:extLst>
                    <a:ext uri="{9D8B030D-6E8A-4147-A177-3AD203B41FA5}">
                      <a16:colId xmlns:a16="http://schemas.microsoft.com/office/drawing/2014/main" val="1007468663"/>
                    </a:ext>
                  </a:extLst>
                </a:gridCol>
              </a:tblGrid>
              <a:tr h="382165">
                <a:tc>
                  <a:txBody>
                    <a:bodyPr/>
                    <a:lstStyle/>
                    <a:p>
                      <a:r>
                        <a:rPr lang="en-GB" sz="1800" dirty="0" err="1"/>
                        <a:t>Sefyllfa</a:t>
                      </a:r>
                      <a:r>
                        <a:rPr lang="en-GB" sz="1800" dirty="0"/>
                        <a:t> </a:t>
                      </a:r>
                      <a:endParaRPr lang="en-GB" dirty="0"/>
                    </a:p>
                  </a:txBody>
                  <a:tcPr>
                    <a:solidFill>
                      <a:srgbClr val="E50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Beth </a:t>
                      </a:r>
                      <a:r>
                        <a:rPr lang="en-GB" dirty="0" err="1"/>
                        <a:t>mae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golwg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ddweud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wrth</a:t>
                      </a:r>
                      <a:r>
                        <a:rPr lang="en-GB" dirty="0"/>
                        <a:t> y </a:t>
                      </a:r>
                      <a:r>
                        <a:rPr lang="en-GB" dirty="0" err="1"/>
                        <a:t>plentyn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y </a:t>
                      </a:r>
                      <a:r>
                        <a:rPr lang="en-GB" dirty="0" err="1"/>
                        <a:t>sefyllfa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yma</a:t>
                      </a:r>
                      <a:r>
                        <a:rPr lang="en-GB" dirty="0"/>
                        <a:t>?</a:t>
                      </a:r>
                    </a:p>
                  </a:txBody>
                  <a:tcPr>
                    <a:solidFill>
                      <a:srgbClr val="E50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636063"/>
                  </a:ext>
                </a:extLst>
              </a:tr>
              <a:tr h="3893959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dirty="0" err="1">
                          <a:latin typeface="+mn-lt"/>
                        </a:rPr>
                        <a:t>Plentyn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b="1" dirty="0" err="1">
                          <a:latin typeface="+mn-lt"/>
                        </a:rPr>
                        <a:t>heb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nam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ar</a:t>
                      </a:r>
                      <a:r>
                        <a:rPr lang="en-GB" sz="1600" dirty="0">
                          <a:latin typeface="+mn-lt"/>
                        </a:rPr>
                        <a:t> y </a:t>
                      </a:r>
                      <a:r>
                        <a:rPr lang="en-GB" sz="1600" dirty="0" err="1">
                          <a:latin typeface="+mn-lt"/>
                        </a:rPr>
                        <a:t>golwg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yn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gwrando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ar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stori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yn</a:t>
                      </a:r>
                      <a:r>
                        <a:rPr lang="en-GB" sz="1600" dirty="0">
                          <a:latin typeface="+mn-lt"/>
                        </a:rPr>
                        <a:t> y </a:t>
                      </a:r>
                      <a:r>
                        <a:rPr lang="en-GB" sz="1600" dirty="0" err="1">
                          <a:latin typeface="+mn-lt"/>
                        </a:rPr>
                        <a:t>dosbarth</a:t>
                      </a:r>
                      <a:r>
                        <a:rPr lang="en-GB" sz="1600" dirty="0">
                          <a:latin typeface="+mn-lt"/>
                        </a:rPr>
                        <a:t>.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1600" dirty="0">
                        <a:latin typeface="+mn-lt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dirty="0" err="1">
                          <a:latin typeface="+mn-lt"/>
                        </a:rPr>
                        <a:t>Mae’r</a:t>
                      </a:r>
                      <a:r>
                        <a:rPr lang="en-GB" sz="1600" dirty="0">
                          <a:latin typeface="+mn-lt"/>
                        </a:rPr>
                        <a:t> plant </a:t>
                      </a:r>
                      <a:r>
                        <a:rPr lang="en-GB" sz="1600" dirty="0" err="1">
                          <a:latin typeface="+mn-lt"/>
                        </a:rPr>
                        <a:t>yn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eistedd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ar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glustogau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mewn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ardal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amlsynhwyraidd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o’r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ystafell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ddosbarth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o’r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enw</a:t>
                      </a:r>
                      <a:r>
                        <a:rPr lang="en-GB" sz="1600" dirty="0">
                          <a:latin typeface="+mn-lt"/>
                        </a:rPr>
                        <a:t> ‘</a:t>
                      </a:r>
                      <a:r>
                        <a:rPr lang="en-GB" sz="1600" dirty="0" err="1">
                          <a:latin typeface="+mn-lt"/>
                        </a:rPr>
                        <a:t>Byd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Stori</a:t>
                      </a:r>
                      <a:r>
                        <a:rPr lang="en-GB" sz="1600" dirty="0">
                          <a:latin typeface="+mn-lt"/>
                        </a:rPr>
                        <a:t>’.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latin typeface="+mn-lt"/>
                      </a:endParaRPr>
                    </a:p>
                    <a:p>
                      <a:endParaRPr lang="en-GB" sz="16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err="1">
                          <a:latin typeface="+mn-lt"/>
                        </a:rPr>
                        <a:t>sut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mae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lluniau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yn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ategu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cynnwys</a:t>
                      </a:r>
                      <a:r>
                        <a:rPr lang="en-GB" sz="1600" dirty="0">
                          <a:latin typeface="+mn-lt"/>
                        </a:rPr>
                        <a:t> y </a:t>
                      </a:r>
                      <a:r>
                        <a:rPr lang="en-GB" sz="1600" dirty="0" err="1">
                          <a:latin typeface="+mn-lt"/>
                        </a:rPr>
                        <a:t>stori</a:t>
                      </a:r>
                      <a:r>
                        <a:rPr lang="en-GB" sz="1600" dirty="0">
                          <a:latin typeface="+mn-lt"/>
                        </a:rPr>
                        <a:t> ac </a:t>
                      </a:r>
                      <a:r>
                        <a:rPr lang="en-GB" sz="1600" dirty="0" err="1">
                          <a:latin typeface="+mn-lt"/>
                        </a:rPr>
                        <a:t>yn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cynorthwyo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dealltwriaeth</a:t>
                      </a:r>
                      <a:r>
                        <a:rPr lang="en-GB" sz="1600" dirty="0">
                          <a:latin typeface="+mn-lt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err="1">
                          <a:latin typeface="+mn-lt"/>
                        </a:rPr>
                        <a:t>gwybodaeth</a:t>
                      </a:r>
                      <a:r>
                        <a:rPr lang="en-GB" sz="1600" dirty="0">
                          <a:latin typeface="+mn-lt"/>
                        </a:rPr>
                        <a:t> am </a:t>
                      </a:r>
                      <a:r>
                        <a:rPr lang="en-GB" sz="1600" dirty="0" err="1">
                          <a:latin typeface="+mn-lt"/>
                        </a:rPr>
                        <a:t>liw</a:t>
                      </a:r>
                      <a:r>
                        <a:rPr lang="en-GB" sz="1600" dirty="0">
                          <a:latin typeface="+mn-lt"/>
                        </a:rPr>
                        <a:t>, </a:t>
                      </a:r>
                      <a:r>
                        <a:rPr lang="en-GB" sz="1600" dirty="0" err="1">
                          <a:latin typeface="+mn-lt"/>
                        </a:rPr>
                        <a:t>siâp</a:t>
                      </a:r>
                      <a:r>
                        <a:rPr lang="en-GB" sz="1600" dirty="0">
                          <a:latin typeface="+mn-lt"/>
                        </a:rPr>
                        <a:t> a </a:t>
                      </a:r>
                      <a:r>
                        <a:rPr lang="en-GB" sz="1600" dirty="0" err="1">
                          <a:latin typeface="+mn-lt"/>
                        </a:rPr>
                        <a:t>gofod</a:t>
                      </a:r>
                      <a:r>
                        <a:rPr lang="en-GB" sz="1600" dirty="0">
                          <a:latin typeface="+mn-lt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err="1">
                          <a:latin typeface="+mn-lt"/>
                        </a:rPr>
                        <a:t>manylion</a:t>
                      </a:r>
                      <a:r>
                        <a:rPr lang="en-GB" sz="1600" dirty="0">
                          <a:latin typeface="+mn-lt"/>
                        </a:rPr>
                        <a:t> y </a:t>
                      </a:r>
                      <a:r>
                        <a:rPr lang="en-GB" sz="1600" dirty="0" err="1">
                          <a:latin typeface="+mn-lt"/>
                        </a:rPr>
                        <a:t>ffont</a:t>
                      </a:r>
                      <a:r>
                        <a:rPr lang="en-GB" sz="1600" dirty="0">
                          <a:latin typeface="+mn-lt"/>
                        </a:rPr>
                        <a:t> a </a:t>
                      </a:r>
                      <a:r>
                        <a:rPr lang="en-GB" sz="1600" dirty="0" err="1">
                          <a:latin typeface="+mn-lt"/>
                        </a:rPr>
                        <a:t>maint</a:t>
                      </a:r>
                      <a:r>
                        <a:rPr lang="en-GB" sz="1600" dirty="0">
                          <a:latin typeface="+mn-lt"/>
                        </a:rPr>
                        <a:t> y print.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err="1">
                          <a:latin typeface="+mn-lt"/>
                        </a:rPr>
                        <a:t>lle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mae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ei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gyfoedion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yn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eistedd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yn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yr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ardal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Byd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Stori</a:t>
                      </a:r>
                      <a:r>
                        <a:rPr lang="en-GB" sz="1600" dirty="0">
                          <a:latin typeface="+mn-lt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err="1">
                          <a:latin typeface="+mn-lt"/>
                        </a:rPr>
                        <a:t>lle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mae'r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athro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yn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eistedd</a:t>
                      </a:r>
                      <a:r>
                        <a:rPr lang="en-GB" sz="1600" dirty="0">
                          <a:latin typeface="+mn-lt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err="1">
                          <a:latin typeface="+mn-lt"/>
                        </a:rPr>
                        <a:t>sut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mae'r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llyfr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yn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edrych</a:t>
                      </a:r>
                      <a:r>
                        <a:rPr lang="en-GB" sz="1600" dirty="0">
                          <a:latin typeface="+mn-lt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+mn-lt"/>
                        </a:rPr>
                        <a:t>pa </a:t>
                      </a:r>
                      <a:r>
                        <a:rPr lang="en-GB" sz="1600" dirty="0" err="1">
                          <a:latin typeface="+mn-lt"/>
                        </a:rPr>
                        <a:t>lyfrau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eraill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sydd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ar</a:t>
                      </a:r>
                      <a:r>
                        <a:rPr lang="en-GB" sz="1600" dirty="0">
                          <a:latin typeface="+mn-lt"/>
                        </a:rPr>
                        <a:t> y </a:t>
                      </a:r>
                      <a:r>
                        <a:rPr lang="en-GB" sz="1600" dirty="0" err="1">
                          <a:latin typeface="+mn-lt"/>
                        </a:rPr>
                        <a:t>silffoedd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yn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yr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ardal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Byd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Stori</a:t>
                      </a:r>
                      <a:r>
                        <a:rPr lang="en-GB" sz="1600" dirty="0">
                          <a:latin typeface="+mn-lt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err="1">
                          <a:latin typeface="+mn-lt"/>
                        </a:rPr>
                        <a:t>lle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mae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ei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gyfoedion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mewn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perthynas</a:t>
                      </a:r>
                      <a:r>
                        <a:rPr lang="en-GB" sz="1600" dirty="0">
                          <a:latin typeface="+mn-lt"/>
                        </a:rPr>
                        <a:t> ag </a:t>
                      </a:r>
                      <a:r>
                        <a:rPr lang="en-GB" sz="1600" dirty="0" err="1">
                          <a:latin typeface="+mn-lt"/>
                        </a:rPr>
                        <a:t>ef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ei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hun</a:t>
                      </a:r>
                      <a:r>
                        <a:rPr lang="en-GB" sz="1600" dirty="0">
                          <a:latin typeface="+mn-lt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err="1">
                          <a:latin typeface="+mn-lt"/>
                        </a:rPr>
                        <a:t>iaith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corff</a:t>
                      </a:r>
                      <a:r>
                        <a:rPr lang="en-GB" sz="1600" dirty="0">
                          <a:latin typeface="+mn-lt"/>
                        </a:rPr>
                        <a:t> y </a:t>
                      </a:r>
                      <a:r>
                        <a:rPr lang="en-GB" sz="1600" dirty="0" err="1">
                          <a:latin typeface="+mn-lt"/>
                        </a:rPr>
                        <a:t>rhai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o'i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gwmpas</a:t>
                      </a:r>
                      <a:r>
                        <a:rPr lang="en-GB" sz="1600" dirty="0">
                          <a:latin typeface="+mn-lt"/>
                        </a:rPr>
                        <a:t>: </a:t>
                      </a:r>
                      <a:r>
                        <a:rPr lang="en-GB" sz="1600" dirty="0" err="1">
                          <a:latin typeface="+mn-lt"/>
                        </a:rPr>
                        <a:t>ciwiau</a:t>
                      </a:r>
                      <a:r>
                        <a:rPr lang="en-GB" sz="1600" dirty="0">
                          <a:latin typeface="+mn-lt"/>
                        </a:rPr>
                        <a:t> </a:t>
                      </a:r>
                      <a:r>
                        <a:rPr lang="en-GB" sz="1600" dirty="0" err="1">
                          <a:latin typeface="+mn-lt"/>
                        </a:rPr>
                        <a:t>cymdeithasol</a:t>
                      </a:r>
                      <a:endParaRPr lang="en-GB" sz="1600" dirty="0"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+mn-lt"/>
                        </a:rPr>
                        <a:t>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600" dirty="0">
                        <a:latin typeface="+mn-lt"/>
                      </a:endParaRPr>
                    </a:p>
                    <a:p>
                      <a:endParaRPr lang="en-GB" sz="1600" dirty="0">
                        <a:latin typeface="+mn-lt"/>
                      </a:endParaRPr>
                    </a:p>
                    <a:p>
                      <a:endParaRPr lang="en-GB" sz="16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540418"/>
                  </a:ext>
                </a:extLst>
              </a:tr>
              <a:tr h="382165">
                <a:tc>
                  <a:txBody>
                    <a:bodyPr/>
                    <a:lstStyle/>
                    <a:p>
                      <a:endParaRPr lang="en-GB" sz="180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9255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544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B44E-DAC3-7C86-90C6-6550805F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err="1">
                <a:latin typeface="Arial"/>
                <a:cs typeface="Arial"/>
              </a:rPr>
              <a:t>Nodi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rhwystrau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posibl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fynediad</a:t>
            </a:r>
            <a:r>
              <a:rPr lang="en-GB" sz="3200" dirty="0">
                <a:latin typeface="Arial"/>
                <a:cs typeface="Arial"/>
              </a:rPr>
              <a:t> (2)</a:t>
            </a:r>
            <a:br>
              <a:rPr lang="en-GB" sz="3200" b="0" i="0" u="none" strike="noStrike" dirty="0">
                <a:effectLst/>
                <a:latin typeface="Arial" panose="020B0604020202020204" pitchFamily="34" charset="0"/>
              </a:rPr>
            </a:br>
            <a:endParaRPr lang="en-GB" sz="3200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62F667F7-ADE4-6458-7AAA-484C116ED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838885"/>
              </p:ext>
            </p:extLst>
          </p:nvPr>
        </p:nvGraphicFramePr>
        <p:xfrm>
          <a:off x="770198" y="1619123"/>
          <a:ext cx="9609605" cy="2487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8100">
                  <a:extLst>
                    <a:ext uri="{9D8B030D-6E8A-4147-A177-3AD203B41FA5}">
                      <a16:colId xmlns:a16="http://schemas.microsoft.com/office/drawing/2014/main" val="2784912112"/>
                    </a:ext>
                  </a:extLst>
                </a:gridCol>
                <a:gridCol w="4761505">
                  <a:extLst>
                    <a:ext uri="{9D8B030D-6E8A-4147-A177-3AD203B41FA5}">
                      <a16:colId xmlns:a16="http://schemas.microsoft.com/office/drawing/2014/main" val="510801584"/>
                    </a:ext>
                  </a:extLst>
                </a:gridCol>
              </a:tblGrid>
              <a:tr h="598956">
                <a:tc>
                  <a:txBody>
                    <a:bodyPr/>
                    <a:lstStyle/>
                    <a:p>
                      <a:r>
                        <a:rPr lang="en-GB" sz="2100" dirty="0" err="1"/>
                        <a:t>Sefyllfa</a:t>
                      </a:r>
                      <a:r>
                        <a:rPr lang="en-GB" sz="2100" dirty="0"/>
                        <a:t> </a:t>
                      </a:r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dirty="0" err="1"/>
                        <a:t>Strategaethau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cynhwysol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i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leihau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rhwystrau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i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ddysgu</a:t>
                      </a:r>
                      <a:endParaRPr lang="en-GB" sz="2100" dirty="0"/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872773"/>
                  </a:ext>
                </a:extLst>
              </a:tr>
              <a:tr h="1432291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800" dirty="0" err="1">
                          <a:latin typeface="+mn-lt"/>
                        </a:rPr>
                        <a:t>Plentyn</a:t>
                      </a:r>
                      <a:r>
                        <a:rPr lang="en-GB" sz="1800" dirty="0">
                          <a:latin typeface="+mn-lt"/>
                        </a:rPr>
                        <a:t> </a:t>
                      </a:r>
                      <a:r>
                        <a:rPr lang="en-GB" sz="1800" b="1" dirty="0" err="1">
                          <a:latin typeface="+mn-lt"/>
                        </a:rPr>
                        <a:t>gyda</a:t>
                      </a:r>
                      <a:r>
                        <a:rPr lang="en-GB" sz="1800" b="1" dirty="0">
                          <a:latin typeface="+mn-lt"/>
                        </a:rPr>
                        <a:t> </a:t>
                      </a:r>
                      <a:r>
                        <a:rPr lang="en-GB" sz="1800" dirty="0" err="1">
                          <a:latin typeface="+mn-lt"/>
                        </a:rPr>
                        <a:t>golwg</a:t>
                      </a:r>
                      <a:r>
                        <a:rPr lang="en-GB" sz="1800" dirty="0">
                          <a:latin typeface="+mn-lt"/>
                        </a:rPr>
                        <a:t> </a:t>
                      </a:r>
                      <a:r>
                        <a:rPr lang="en-GB" sz="1800" dirty="0" err="1">
                          <a:latin typeface="+mn-lt"/>
                        </a:rPr>
                        <a:t>pell</a:t>
                      </a:r>
                      <a:r>
                        <a:rPr lang="en-GB" sz="1800" dirty="0">
                          <a:latin typeface="+mn-lt"/>
                        </a:rPr>
                        <a:t> </a:t>
                      </a:r>
                      <a:r>
                        <a:rPr lang="en-GB" sz="1800" dirty="0" err="1">
                          <a:latin typeface="+mn-lt"/>
                        </a:rPr>
                        <a:t>llai</a:t>
                      </a:r>
                      <a:r>
                        <a:rPr lang="en-GB" sz="1800" dirty="0">
                          <a:latin typeface="+mn-lt"/>
                        </a:rPr>
                        <a:t> </a:t>
                      </a:r>
                      <a:r>
                        <a:rPr lang="en-GB" sz="1800" dirty="0" err="1">
                          <a:latin typeface="+mn-lt"/>
                        </a:rPr>
                        <a:t>yn</a:t>
                      </a:r>
                      <a:r>
                        <a:rPr lang="en-GB" sz="1800" dirty="0">
                          <a:latin typeface="+mn-lt"/>
                        </a:rPr>
                        <a:t> </a:t>
                      </a:r>
                      <a:r>
                        <a:rPr lang="en-GB" sz="1800" dirty="0" err="1">
                          <a:latin typeface="+mn-lt"/>
                        </a:rPr>
                        <a:t>gwrando</a:t>
                      </a:r>
                      <a:r>
                        <a:rPr lang="en-GB" sz="1800" dirty="0">
                          <a:latin typeface="+mn-lt"/>
                        </a:rPr>
                        <a:t> </a:t>
                      </a:r>
                      <a:r>
                        <a:rPr lang="en-GB" sz="1800" dirty="0" err="1">
                          <a:latin typeface="+mn-lt"/>
                        </a:rPr>
                        <a:t>ar</a:t>
                      </a:r>
                      <a:r>
                        <a:rPr lang="en-GB" sz="1800" dirty="0">
                          <a:latin typeface="+mn-lt"/>
                        </a:rPr>
                        <a:t> </a:t>
                      </a:r>
                      <a:r>
                        <a:rPr lang="en-GB" sz="1800" dirty="0" err="1">
                          <a:latin typeface="+mn-lt"/>
                        </a:rPr>
                        <a:t>stori</a:t>
                      </a:r>
                      <a:r>
                        <a:rPr lang="en-GB" sz="1800" dirty="0">
                          <a:latin typeface="+mn-lt"/>
                        </a:rPr>
                        <a:t> </a:t>
                      </a:r>
                      <a:r>
                        <a:rPr lang="en-GB" sz="1800" dirty="0" err="1">
                          <a:latin typeface="+mn-lt"/>
                        </a:rPr>
                        <a:t>yn</a:t>
                      </a:r>
                      <a:r>
                        <a:rPr lang="en-GB" sz="1800" dirty="0">
                          <a:latin typeface="+mn-lt"/>
                        </a:rPr>
                        <a:t> y </a:t>
                      </a:r>
                      <a:r>
                        <a:rPr lang="en-GB" sz="1800" dirty="0" err="1">
                          <a:latin typeface="+mn-lt"/>
                        </a:rPr>
                        <a:t>dosbarth</a:t>
                      </a:r>
                      <a:r>
                        <a:rPr lang="en-GB" sz="1800" dirty="0">
                          <a:latin typeface="+mn-lt"/>
                        </a:rPr>
                        <a:t>.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1800" dirty="0">
                        <a:latin typeface="+mn-lt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800" dirty="0" err="1">
                          <a:latin typeface="+mn-lt"/>
                        </a:rPr>
                        <a:t>Mae’r</a:t>
                      </a:r>
                      <a:r>
                        <a:rPr lang="en-GB" sz="1800" dirty="0">
                          <a:latin typeface="+mn-lt"/>
                        </a:rPr>
                        <a:t> plant </a:t>
                      </a:r>
                      <a:r>
                        <a:rPr lang="en-GB" sz="1800" dirty="0" err="1">
                          <a:latin typeface="+mn-lt"/>
                        </a:rPr>
                        <a:t>yn</a:t>
                      </a:r>
                      <a:r>
                        <a:rPr lang="en-GB" sz="1800" dirty="0">
                          <a:latin typeface="+mn-lt"/>
                        </a:rPr>
                        <a:t> </a:t>
                      </a:r>
                      <a:r>
                        <a:rPr lang="en-GB" sz="1800" dirty="0" err="1">
                          <a:latin typeface="+mn-lt"/>
                        </a:rPr>
                        <a:t>eistedd</a:t>
                      </a:r>
                      <a:r>
                        <a:rPr lang="en-GB" sz="1800" dirty="0">
                          <a:latin typeface="+mn-lt"/>
                        </a:rPr>
                        <a:t> </a:t>
                      </a:r>
                      <a:r>
                        <a:rPr lang="en-GB" sz="1800" dirty="0" err="1">
                          <a:latin typeface="+mn-lt"/>
                        </a:rPr>
                        <a:t>ar</a:t>
                      </a:r>
                      <a:r>
                        <a:rPr lang="en-GB" sz="1800" dirty="0">
                          <a:latin typeface="+mn-lt"/>
                        </a:rPr>
                        <a:t> </a:t>
                      </a:r>
                      <a:r>
                        <a:rPr lang="en-GB" sz="1800" dirty="0" err="1">
                          <a:latin typeface="+mn-lt"/>
                        </a:rPr>
                        <a:t>glustogau</a:t>
                      </a:r>
                      <a:r>
                        <a:rPr lang="en-GB" sz="1800" dirty="0">
                          <a:latin typeface="+mn-lt"/>
                        </a:rPr>
                        <a:t> </a:t>
                      </a:r>
                      <a:r>
                        <a:rPr lang="en-GB" sz="1800" dirty="0" err="1">
                          <a:latin typeface="+mn-lt"/>
                        </a:rPr>
                        <a:t>mewn</a:t>
                      </a:r>
                      <a:r>
                        <a:rPr lang="en-GB" sz="1800" dirty="0">
                          <a:latin typeface="+mn-lt"/>
                        </a:rPr>
                        <a:t> </a:t>
                      </a:r>
                      <a:r>
                        <a:rPr lang="en-GB" sz="1800" dirty="0" err="1">
                          <a:latin typeface="+mn-lt"/>
                        </a:rPr>
                        <a:t>ardal</a:t>
                      </a:r>
                      <a:r>
                        <a:rPr lang="en-GB" sz="1800" dirty="0">
                          <a:latin typeface="+mn-lt"/>
                        </a:rPr>
                        <a:t> </a:t>
                      </a:r>
                      <a:r>
                        <a:rPr lang="en-GB" sz="1800" dirty="0" err="1">
                          <a:latin typeface="+mn-lt"/>
                        </a:rPr>
                        <a:t>amlsynhwyraidd</a:t>
                      </a:r>
                      <a:r>
                        <a:rPr lang="en-GB" sz="1800" dirty="0">
                          <a:latin typeface="+mn-lt"/>
                        </a:rPr>
                        <a:t> </a:t>
                      </a:r>
                      <a:r>
                        <a:rPr lang="en-GB" sz="1800" dirty="0" err="1">
                          <a:latin typeface="+mn-lt"/>
                        </a:rPr>
                        <a:t>o’r</a:t>
                      </a:r>
                      <a:r>
                        <a:rPr lang="en-GB" sz="1800" dirty="0">
                          <a:latin typeface="+mn-lt"/>
                        </a:rPr>
                        <a:t> </a:t>
                      </a:r>
                      <a:r>
                        <a:rPr lang="en-GB" sz="1800" dirty="0" err="1">
                          <a:latin typeface="+mn-lt"/>
                        </a:rPr>
                        <a:t>ystafell</a:t>
                      </a:r>
                      <a:r>
                        <a:rPr lang="en-GB" sz="1800" dirty="0">
                          <a:latin typeface="+mn-lt"/>
                        </a:rPr>
                        <a:t> </a:t>
                      </a:r>
                      <a:r>
                        <a:rPr lang="en-GB" sz="1800" dirty="0" err="1">
                          <a:latin typeface="+mn-lt"/>
                        </a:rPr>
                        <a:t>ddosbarth</a:t>
                      </a:r>
                      <a:r>
                        <a:rPr lang="en-GB" sz="1800" dirty="0">
                          <a:latin typeface="+mn-lt"/>
                        </a:rPr>
                        <a:t> </a:t>
                      </a:r>
                      <a:r>
                        <a:rPr lang="en-GB" sz="1800" dirty="0" err="1">
                          <a:latin typeface="+mn-lt"/>
                        </a:rPr>
                        <a:t>o’r</a:t>
                      </a:r>
                      <a:r>
                        <a:rPr lang="en-GB" sz="1800" dirty="0">
                          <a:latin typeface="+mn-lt"/>
                        </a:rPr>
                        <a:t> </a:t>
                      </a:r>
                      <a:r>
                        <a:rPr lang="en-GB" sz="1800" dirty="0" err="1">
                          <a:latin typeface="+mn-lt"/>
                        </a:rPr>
                        <a:t>enw</a:t>
                      </a:r>
                      <a:r>
                        <a:rPr lang="en-GB" sz="1800" dirty="0">
                          <a:latin typeface="+mn-lt"/>
                        </a:rPr>
                        <a:t> ‘</a:t>
                      </a:r>
                      <a:r>
                        <a:rPr lang="en-GB" sz="1800" dirty="0" err="1">
                          <a:latin typeface="+mn-lt"/>
                        </a:rPr>
                        <a:t>Byd</a:t>
                      </a:r>
                      <a:r>
                        <a:rPr lang="en-GB" sz="1800" dirty="0">
                          <a:latin typeface="+mn-lt"/>
                        </a:rPr>
                        <a:t> </a:t>
                      </a:r>
                      <a:r>
                        <a:rPr lang="en-GB" sz="1800" dirty="0" err="1">
                          <a:latin typeface="+mn-lt"/>
                        </a:rPr>
                        <a:t>Stori</a:t>
                      </a:r>
                      <a:r>
                        <a:rPr lang="en-GB" sz="1800" dirty="0">
                          <a:latin typeface="+mn-lt"/>
                        </a:rPr>
                        <a:t>’. </a:t>
                      </a:r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?</a:t>
                      </a:r>
                    </a:p>
                    <a:p>
                      <a:r>
                        <a:rPr lang="en-GB" sz="1800" dirty="0"/>
                        <a:t>?</a:t>
                      </a:r>
                    </a:p>
                    <a:p>
                      <a:r>
                        <a:rPr lang="en-GB" sz="1800" dirty="0"/>
                        <a:t>?</a:t>
                      </a:r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59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958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B44E-DAC3-7C86-90C6-6550805F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err="1">
                <a:latin typeface="Arial"/>
                <a:cs typeface="Arial"/>
              </a:rPr>
              <a:t>Nodi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rhwystrau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posibl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fynediad</a:t>
            </a:r>
            <a:r>
              <a:rPr lang="en-GB" sz="3200" dirty="0">
                <a:latin typeface="Arial"/>
                <a:cs typeface="Arial"/>
              </a:rPr>
              <a:t> (3)</a:t>
            </a:r>
            <a:br>
              <a:rPr lang="en-GB" sz="3200" b="0" i="0" u="none" strike="noStrike" dirty="0">
                <a:effectLst/>
                <a:latin typeface="Arial" panose="020B0604020202020204" pitchFamily="34" charset="0"/>
              </a:rPr>
            </a:br>
            <a:endParaRPr lang="en-GB" sz="3200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62F667F7-ADE4-6458-7AAA-484C116ED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071861"/>
              </p:ext>
            </p:extLst>
          </p:nvPr>
        </p:nvGraphicFramePr>
        <p:xfrm>
          <a:off x="1282262" y="1697424"/>
          <a:ext cx="8857101" cy="4325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8457">
                  <a:extLst>
                    <a:ext uri="{9D8B030D-6E8A-4147-A177-3AD203B41FA5}">
                      <a16:colId xmlns:a16="http://schemas.microsoft.com/office/drawing/2014/main" val="2784912112"/>
                    </a:ext>
                  </a:extLst>
                </a:gridCol>
                <a:gridCol w="4388644">
                  <a:extLst>
                    <a:ext uri="{9D8B030D-6E8A-4147-A177-3AD203B41FA5}">
                      <a16:colId xmlns:a16="http://schemas.microsoft.com/office/drawing/2014/main" val="510801584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r>
                        <a:rPr lang="en-GB" sz="2100" dirty="0" err="1"/>
                        <a:t>Sefyllfa</a:t>
                      </a:r>
                      <a:r>
                        <a:rPr lang="en-GB" sz="2100" dirty="0"/>
                        <a:t> </a:t>
                      </a:r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dirty="0" err="1"/>
                        <a:t>Strategaethau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cynhwysol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i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leihau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rhwystrau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i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ddysgu</a:t>
                      </a:r>
                      <a:endParaRPr lang="en-GB" sz="2100" dirty="0"/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872773"/>
                  </a:ext>
                </a:extLst>
              </a:tr>
              <a:tr h="10561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err="1"/>
                        <a:t>Ychwanegwch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yma</a:t>
                      </a:r>
                      <a:endParaRPr lang="en-GB" sz="2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err="1"/>
                        <a:t>Ychwanegwch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yma</a:t>
                      </a:r>
                      <a:endParaRPr lang="en-GB" sz="20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dirty="0"/>
                        <a:t>?</a:t>
                      </a:r>
                    </a:p>
                    <a:p>
                      <a:r>
                        <a:rPr lang="en-GB" sz="2100" dirty="0"/>
                        <a:t>?</a:t>
                      </a:r>
                    </a:p>
                    <a:p>
                      <a:r>
                        <a:rPr lang="en-GB" sz="2100" dirty="0"/>
                        <a:t>?</a:t>
                      </a:r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5908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96417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47623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15812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287306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830699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434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26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C67CC-767A-3ED4-EBFA-434E8902B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/>
              <a:t>Pam </a:t>
            </a:r>
            <a:r>
              <a:rPr lang="en-GB" sz="3000" dirty="0" err="1"/>
              <a:t>mae</a:t>
            </a:r>
            <a:r>
              <a:rPr lang="en-GB" sz="3000" dirty="0"/>
              <a:t> </a:t>
            </a:r>
            <a:r>
              <a:rPr lang="en-GB" sz="3000" dirty="0" err="1"/>
              <a:t>ffocws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y </a:t>
            </a:r>
            <a:r>
              <a:rPr lang="en-GB" sz="3000" dirty="0" err="1"/>
              <a:t>maes</a:t>
            </a:r>
            <a:r>
              <a:rPr lang="en-GB" sz="3000" dirty="0"/>
              <a:t> </a:t>
            </a:r>
            <a:r>
              <a:rPr lang="en-GB" sz="3000" dirty="0" err="1"/>
              <a:t>hwn</a:t>
            </a:r>
            <a:r>
              <a:rPr lang="en-GB" sz="3000" dirty="0"/>
              <a:t> </a:t>
            </a:r>
            <a:r>
              <a:rPr lang="en-GB" sz="3000" dirty="0" err="1"/>
              <a:t>yn</a:t>
            </a:r>
            <a:r>
              <a:rPr lang="en-GB" sz="3000" dirty="0"/>
              <a:t> </a:t>
            </a:r>
            <a:r>
              <a:rPr lang="en-GB" sz="3000" dirty="0" err="1"/>
              <a:t>bwysig</a:t>
            </a:r>
            <a:r>
              <a:rPr lang="en-GB" sz="3000" dirty="0">
                <a:latin typeface="Arial"/>
                <a:cs typeface="Arial"/>
              </a:rPr>
              <a:t>? (1)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CFDD4-464F-426F-B17B-2B6E6F93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39" y="1259178"/>
            <a:ext cx="9034417" cy="46426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just">
              <a:lnSpc>
                <a:spcPct val="106000"/>
              </a:lnSpc>
              <a:spcAft>
                <a:spcPts val="800"/>
              </a:spcAft>
              <a:buNone/>
            </a:pPr>
            <a:endParaRPr lang="en-GB" sz="2200" dirty="0">
              <a:ea typeface="Times New Roman" panose="02020603050405020304" pitchFamily="18" charset="0"/>
            </a:endParaRPr>
          </a:p>
          <a:p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Mae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llythrennedd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sail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i'r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cwricwlwm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cyfan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gyfer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pob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plentyn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pherson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ifanc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.</a:t>
            </a:r>
          </a:p>
          <a:p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Gall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llythrennedd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fod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seiliedig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brofiad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gweledol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iawn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-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mae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dysgu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digwyddiadol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cael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ei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leihau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blant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sydd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nam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golwg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, felly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llai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o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gyfle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weld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llythrennau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/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geiriau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eu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hamgylchedd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.</a:t>
            </a:r>
          </a:p>
          <a:p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Mae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nam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golwg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creu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rhwystrau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posibl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ddatblygiad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cysyniadau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allweddol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.</a:t>
            </a:r>
          </a:p>
          <a:p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Gellir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lleihau’r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rhwystrau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posibl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fynediad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drwy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–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hyrwyddo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amgylcheddau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dysgu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hygyrch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(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Maes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1) a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defnyddio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dulliau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ymyrraeth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wedi’i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thargedu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(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Maes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4).</a:t>
            </a:r>
            <a:endParaRPr lang="en-GB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116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EEB5BB77-8864-CE48-B4A0-09E373C8FD63}" vid="{5DBD3EE2-C97D-0043-A71C-F1402DF63A15}"/>
    </a:ext>
  </a:extLst>
</a:theme>
</file>

<file path=ppt/theme/theme2.xml><?xml version="1.0" encoding="utf-8"?>
<a:theme xmlns:a="http://schemas.openxmlformats.org/drawingml/2006/main" name="Image Master No 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aac3a66-020c-4d2c-922c-84188483fa28" xsi:nil="true"/>
    <lcf76f155ced4ddcb4097134ff3c332f xmlns="1f036f6a-d838-46b0-a927-7b6573ba0a66">
      <Terms xmlns="http://schemas.microsoft.com/office/infopath/2007/PartnerControls"/>
    </lcf76f155ced4ddcb4097134ff3c332f>
    <Reviewed xmlns="1f036f6a-d838-46b0-a927-7b6573ba0a6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1F86D75237844CA4C49FA23BF2B913" ma:contentTypeVersion="18" ma:contentTypeDescription="Create a new document." ma:contentTypeScope="" ma:versionID="33bad68cd5aeab28cde5e4a126aedfe6">
  <xsd:schema xmlns:xsd="http://www.w3.org/2001/XMLSchema" xmlns:xs="http://www.w3.org/2001/XMLSchema" xmlns:p="http://schemas.microsoft.com/office/2006/metadata/properties" xmlns:ns2="1f036f6a-d838-46b0-a927-7b6573ba0a66" xmlns:ns3="1aac3a66-020c-4d2c-922c-84188483fa28" targetNamespace="http://schemas.microsoft.com/office/2006/metadata/properties" ma:root="true" ma:fieldsID="75a6f948bec88b4e366ce30c5244179d" ns2:_="" ns3:_="">
    <xsd:import namespace="1f036f6a-d838-46b0-a927-7b6573ba0a66"/>
    <xsd:import namespace="1aac3a66-020c-4d2c-922c-84188483fa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Reviewed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36f6a-d838-46b0-a927-7b6573ba0a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111f871-a67d-48ae-9ce3-a2c6c977fa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Reviewed" ma:index="23" nillable="true" ma:displayName="Reviewed" ma:format="Dropdown" ma:internalName="Reviewed">
      <xsd:simpleType>
        <xsd:restriction base="dms:Text">
          <xsd:maxLength value="255"/>
        </xsd:restriction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c3a66-020c-4d2c-922c-84188483fa2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869462e-6ebd-4057-85cf-2a35c839ad98}" ma:internalName="TaxCatchAll" ma:showField="CatchAllData" ma:web="1aac3a66-020c-4d2c-922c-84188483fa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10E9FE-FD13-449F-8129-CE2405B4AC8F}">
  <ds:schemaRefs>
    <ds:schemaRef ds:uri="http://purl.org/dc/elements/1.1/"/>
    <ds:schemaRef ds:uri="http://schemas.microsoft.com/office/2006/documentManagement/types"/>
    <ds:schemaRef ds:uri="1aac3a66-020c-4d2c-922c-84188483fa28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f036f6a-d838-46b0-a927-7b6573ba0a66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EDC4D8A-2310-43D8-AE3A-5FDAF2E3B5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66B08C-6D1C-44A2-BF3C-F9825EB260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36f6a-d838-46b0-a927-7b6573ba0a66"/>
    <ds:schemaRef ds:uri="1aac3a66-020c-4d2c-922c-84188483fa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2250</TotalTime>
  <Words>6714</Words>
  <Application>Microsoft Office PowerPoint</Application>
  <PresentationFormat>Widescreen</PresentationFormat>
  <Paragraphs>391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Ingra</vt:lpstr>
      <vt:lpstr>Noto Sans</vt:lpstr>
      <vt:lpstr>Segoe UI</vt:lpstr>
      <vt:lpstr>Symbol</vt:lpstr>
      <vt:lpstr>Symbol,Sans-Serif</vt:lpstr>
      <vt:lpstr>Times New Roman</vt:lpstr>
      <vt:lpstr>Wingdings</vt:lpstr>
      <vt:lpstr>Office Theme</vt:lpstr>
      <vt:lpstr>Image Master No logo</vt:lpstr>
      <vt:lpstr>Fframwaith Cwricwlwm ar gyfer Plant a Phobl Ifanc â Nam ar y Golwg (CFVI): Adnodd Hyfforddiant Craidd 5   Maes 4: Llythrennedd  </vt:lpstr>
      <vt:lpstr>Partneriaid y Prosiect</vt:lpstr>
      <vt:lpstr>Fframwaith Cwricwlwm ar gyfer Plant a Phobl Ifanc â Nam ar y Golwg (2022, t.15)  </vt:lpstr>
      <vt:lpstr>Amcanion Hyfforddi (1)</vt:lpstr>
      <vt:lpstr>Amcanion Hyfforddi (2)</vt:lpstr>
      <vt:lpstr>Nodi rhwystrau posibl i fynediad (1) </vt:lpstr>
      <vt:lpstr>Nodi rhwystrau posibl i fynediad (2) </vt:lpstr>
      <vt:lpstr>Nodi rhwystrau posibl i fynediad (3) </vt:lpstr>
      <vt:lpstr>Pam mae ffocws ar y maes hwn yn bwysig? (1)</vt:lpstr>
      <vt:lpstr>Pam mae ffocws ar y maes hwn yn bwysig? (2)</vt:lpstr>
      <vt:lpstr>Am y maes hwn: Llythrennedd</vt:lpstr>
      <vt:lpstr>Am y maes hwn: Enghreifftiau o lwybrau llythrennedd</vt:lpstr>
      <vt:lpstr>Cynllun llwybr llythrennedd ar gyfer (enw’r plentyn/person ifanc)</vt:lpstr>
      <vt:lpstr>Enghreifftiau o ddulliau ymyrraeth wedi'i thargedu ar gyfer Maes 4 wedi'u rhestru yn y CFVI i leihau rhwystrau (1)</vt:lpstr>
      <vt:lpstr>Enghreifftiau o ddulliau ymyrraeth wedi'i thargedu ar gyfer Maes 4 wedi'u rhestru yn y CFVI i leihau rhwystrau (2)</vt:lpstr>
      <vt:lpstr>Pam mae ffocws ar y maes hwn yn bwysig i (enw'r plentyn/person ifanc); pa ymyriadau sydd ar waith?</vt:lpstr>
      <vt:lpstr>Crynhoi</vt:lpstr>
      <vt:lpstr>Pa adnoddau sydd ar gael</vt:lpstr>
      <vt:lpstr>Cyfeiriadau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Di Chiara</dc:creator>
  <cp:lastModifiedBy>Juliette Taylor</cp:lastModifiedBy>
  <cp:revision>378</cp:revision>
  <dcterms:created xsi:type="dcterms:W3CDTF">2022-11-17T11:49:18Z</dcterms:created>
  <dcterms:modified xsi:type="dcterms:W3CDTF">2023-11-28T09:31:39Z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0x010100521F86D75237844CA4C49FA23BF2B913</vt:lpwstr>
  </property>
  <property fmtid="{D5CDD505-2E9C-101B-9397-08002B2CF9AE}" pid="3" name="MediaServiceImageTags">
    <vt:lpwstr/>
  </property>
</Properties>
</file>