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</p:sldMasterIdLst>
  <p:notesMasterIdLst>
    <p:notesMasterId r:id="rId22"/>
  </p:notesMasterIdLst>
  <p:sldIdLst>
    <p:sldId id="291" r:id="rId6"/>
    <p:sldId id="265" r:id="rId7"/>
    <p:sldId id="260" r:id="rId8"/>
    <p:sldId id="257" r:id="rId9"/>
    <p:sldId id="269" r:id="rId10"/>
    <p:sldId id="282" r:id="rId11"/>
    <p:sldId id="295" r:id="rId12"/>
    <p:sldId id="301" r:id="rId13"/>
    <p:sldId id="299" r:id="rId14"/>
    <p:sldId id="300" r:id="rId15"/>
    <p:sldId id="285" r:id="rId16"/>
    <p:sldId id="267" r:id="rId17"/>
    <p:sldId id="289" r:id="rId18"/>
    <p:sldId id="288" r:id="rId19"/>
    <p:sldId id="283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F27E99-A28F-CC4D-96DE-E9684AC82502}" name="Linda James" initials="LJ" userId="S::Linda.James@rnib.org.uk::80218d6f-7c44-4d8e-b95c-06dddfb71ab5" providerId="AD"/>
  <p188:author id="{260D9CA8-3F88-443D-7FC0-34F2B9CE6D64}" name="Mike" initials="M" userId="S::mike@mtmclinden.onmicrosoft.com::bfcf84d1-8f6d-47b2-8e25-8854b42db9c2" providerId="AD"/>
  <p188:author id="{59D333EB-7FBE-D71C-B317-0398C3576C9F}" name="Linda James" initials="LJ" userId="S::linda.james@rnib.org.uk::80218d6f-7c44-4d8e-b95c-06dddfb71ab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0071"/>
    <a:srgbClr val="0098B9"/>
    <a:srgbClr val="EDADBF"/>
    <a:srgbClr val="E0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0791F0-8B6D-4163-9BCA-03EF770F913B}" v="2" dt="2023-09-12T18:02:10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3" autoAdjust="0"/>
    <p:restoredTop sz="62845" autoAdjust="0"/>
  </p:normalViewPr>
  <p:slideViewPr>
    <p:cSldViewPr snapToGrid="0">
      <p:cViewPr varScale="1">
        <p:scale>
          <a:sx n="71" d="100"/>
          <a:sy n="71" d="100"/>
        </p:scale>
        <p:origin x="154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C46F-9DC0-4BFA-B9A2-7EB6535BD32A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31439-7C6A-4E4D-B290-0D604FA9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5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Nodiadau'r</a:t>
            </a:r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200" b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Siaradwr</a:t>
            </a:r>
            <a:endParaRPr lang="en-GB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fel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bo'n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briodol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i'r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un o 12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adnodd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ymwneud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CFVI ac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canolbwyntio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Faes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3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fframwaith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Cyfathrebu</a:t>
            </a: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endParaRPr lang="en-GB" b="1" i="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r>
              <a:rPr lang="en-GB" b="1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b="1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b="1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="1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i="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Os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ydych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chi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wedi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gweithio’n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agos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gyda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Therapydd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Lleferydd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ac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Iaith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gyda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phlentyn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grwpiau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penodol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o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blant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maes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cyfathrebu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efallai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byddwch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chi’n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ystyried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cynllunio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a/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neu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gyflwyno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eich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cyd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ag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ef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0" i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neu</a:t>
            </a:r>
            <a:r>
              <a:rPr lang="en-GB" b="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hi.</a:t>
            </a:r>
          </a:p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None/>
            </a:pPr>
            <a:endParaRPr lang="en-GB" dirty="0">
              <a:latin typeface="Arial"/>
              <a:ea typeface="Arial"/>
              <a:cs typeface="Arial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 </a:t>
            </a: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400" dirty="0">
              <a:latin typeface="Arial"/>
              <a:ea typeface="Arial"/>
              <a:cs typeface="Arial"/>
              <a:sym typeface="Arial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21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Gofynnwch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cwestiwn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Gallant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ymateb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grwpiau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chyfyngiad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nodiadau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post-it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ymatebion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Gall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drafodir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godir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canlynol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babanod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/v. plant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meithrin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ymlyniad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arwyddocaol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teulu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allu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mynegi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diwallu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mynegi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meddyliau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theimladau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datblygu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chynnal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perthnasoedd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deall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gwybodaeth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gyflwynir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chi/y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gofynnir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Gwisga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gôt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……...”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emosiynol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gwydnwch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addysg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ehangachcyfathrebu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cwmpasu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eiriau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ystum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cyswllt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llygad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corff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mynegiant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wyneb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 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bwerus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deall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godir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uchod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trafodwch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effeithio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82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leihau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gwared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cadw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lliw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rhestr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lawn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ddangos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eang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gefnogi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Dewisol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hoffech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trafod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meysydd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CFVI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gorgyffwrdd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mai'r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ffocws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3,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cysylltiadau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amlwg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meysydd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: 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8: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Technoleg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9: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Iechyd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Lles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Emosiynol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Chorfforol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11: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Paratoi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Oedolyn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hoffech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gyffredinol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plentyn-benodol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ynglŷn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chynllun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anghenion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newid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amser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gellid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asesu’r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Cyfnodolyn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Datblygiadol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babanod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phlant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(DJVI)/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trafodaeth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rhieni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asiantaethau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eraill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gysylltiedig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asesu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cymdeithasol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wirio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oedran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hoffech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rôl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rôl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pobl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eraill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 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cefnogi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rhieni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gofalwyr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ddeall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holl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staff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phlant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phobl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ymwybodol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a’u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‘dull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cyffredin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anffurfiol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negeseuon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testun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emojis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galwadau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ffôn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apiau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gyfathrebu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eiriau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hwynebau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newid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fynegi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emosiynau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amrywiol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dwylo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phwyntio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pan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fyddwn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cyfeirio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rywbeth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chwarae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rôl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benodol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naws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cwrteisi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iaith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corff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gwrando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posib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12)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gynllun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dyfeisio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targedu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cyfredol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arfaethedig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hangen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byddai’n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nodi’n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glir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randdeiliaid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gyfrifol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gyflawni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atgyfnerthu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monitro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42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rhagor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CFVI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leihau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flaenorol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bob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bo'n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cadwch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ymyriad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lliw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rhestr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lawn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ddangos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eang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gefnogi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endParaRPr lang="en-GB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973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Defnyddiwch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sleid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yma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roi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trosolwg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cryno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 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unol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â’r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pwyntiau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bwled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o’r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hyn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sydd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wedi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sail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gefnogi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person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ifanc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penodol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os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ydych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chi'n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defnyddio’r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adnodd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hyfforddi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hwn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drafod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person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ifanc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penodol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Os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oes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gan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myfyriwr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anghenion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ychwanegol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efallai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bydd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rhain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hefyd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cael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eu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cynnwys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/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amlinellu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Pwysleisiwch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unwaith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eto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yr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angen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gydweithio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.</a:t>
            </a: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manylion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natur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difrifoldeb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gafodd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ddiweddarach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ddirywiol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ac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rai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ddylanwadu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ceisiwch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cyd-fynd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derminoleg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CFVI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gyflwynir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10 ac 11).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rywfaint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gryno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enghreifftio'r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chi'n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disgybl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800"/>
              </a:spcAft>
            </a:pP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Fideo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staff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gefnogi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unrhyw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offer/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teganau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cwricwlwm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pham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mae’r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gwrthrychau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gefnogi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straeon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rannu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penwythnos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asesiadau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cynnal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a'r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argymhellion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codi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15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Ewch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drwy'r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hoffech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wahodd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restru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eraill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fynd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negeseuon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hoffent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rhannu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hwy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11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barn chi.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gennych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fynediad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rhyngrwyd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Llyfrau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amlinellu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ychydig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yno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ddolen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bresennol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Hwb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Rhannu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Llyfrau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 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newid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felly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gwiriwch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ddolen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gynllunio’r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sesiwn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9A7D2C-267A-4B93-B0C3-633C8296990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18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gyfeiriadau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cyflwyniad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6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4594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indent="-228600">
              <a:spcBef>
                <a:spcPts val="805"/>
              </a:spcBef>
              <a:buSzPts val="1400"/>
              <a:buFont typeface="Arial" panose="020B0604020202020204" pitchFamily="34" charset="0"/>
              <a:buChar char="•"/>
            </a:pP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Mae 4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sefydliad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partner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rhan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brosiect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CFVI</a:t>
            </a:r>
            <a:r>
              <a:rPr lang="en-GB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edrychwch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logos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waelod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sleid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). </a:t>
            </a:r>
          </a:p>
          <a:p>
            <a:pPr marL="228600">
              <a:spcBef>
                <a:spcPts val="805"/>
              </a:spcBef>
              <a:buSzPts val="1400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28600" lvl="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Cefndir</a:t>
            </a:r>
            <a:r>
              <a:rPr lang="en-GB" b="1" baseline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baseline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dewisol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(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edrychwch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t.34 of CFVI)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Ariannwyd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Royal National Institute of Blind People [RNIB]. 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Ymgynghorodd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Ymchwil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VICTAR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gweithwyr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rhieni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phlant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ifanc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sail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ysgrifennu’r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CFVI;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hefyd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gwerthuso'r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ymarferol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Cymdeithas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Gweithlu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VIEW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sicrhau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llunio'r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hwn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Ymddiriedolaeth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Thomas Pocklington (TPT)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elusen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genedlaethol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cefnogi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ddall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rhannol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gyda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ffocws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Cyflogaeth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Ymgysylltu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ddarparu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arweiniad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chyngor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Ngham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TPT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ddylanwadu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bolisi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marR="0" indent="-171450" algn="l" defTabSz="914400" rtl="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agweddau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harwain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bartneriaid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gynhyrchu'r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deunyddiau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/DPP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VIEW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grŵp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randdeiliaid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sy'n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GB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 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Google Shape;6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20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sleid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yma'n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trosolwg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CFVI ac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tynnu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sylw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1. 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Nodwyd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drwy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brosiect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ymchwil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CFVI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rhai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sy’n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arbennig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ran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cynorthwyo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plant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phobl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addysg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briodol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bod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cydberthyn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gorgyffwrdd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ddefnyddir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gydnabod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hefyd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mhob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un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bob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plentyn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pherson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bod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gwaith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allweddol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gweithio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ddarparu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amgylcheddau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cynhwysol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bawb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ymyrraeth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ceisio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hwyluso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 a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Bydd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hwn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canolbwyntio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Faes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3: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Cyfathrebu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Efallai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byddwch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eisiau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egluro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gryno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y model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dysgu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ddysgu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yw’n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briodol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sesiwn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Cyflwynir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gwybodaeth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bellach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Llawlyfr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a'r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ond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mae'r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pwyntiau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i'w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pwysleisio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cynnwys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1" dirty="0" err="1">
                <a:latin typeface="Arial"/>
                <a:ea typeface="Arial"/>
                <a:cs typeface="Arial"/>
                <a:sym typeface="Arial"/>
              </a:rPr>
              <a:t>canlynol</a:t>
            </a:r>
            <a:r>
              <a:rPr lang="en-GB" sz="1200" b="1" dirty="0"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200" b="1" dirty="0">
              <a:latin typeface="Arial"/>
              <a:ea typeface="Arial"/>
              <a:cs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seiliedig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model ‘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/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’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fframwaith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cysyniadol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defnyddio’r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A2L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amgylchedd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galluogi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rennir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“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graidd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”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gyda’u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cymheiriaid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ac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chystal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phosib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Un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enghraifft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yw'r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lyfrau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ddeunyddiau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pwrpasol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lluniau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wedi'u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haddasu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L2A 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angen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ychwanegol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hybu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annibyniaeth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hwyluso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cynhwysiant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cymdeithasol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personol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ymyriadau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hyfforddiant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cyfeiriadedd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5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thechnoleg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8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  [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addasu’r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briodol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gyflwyno’r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].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Gallwch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dynnu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sylw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y model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cydbwysedd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rhwng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dulliau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eang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chynnydd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raddau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bynnag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bod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pwyslais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cefnogaeth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uniongyrchol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/person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(A2L)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meithrin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sgiliau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penodol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fwy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(L2A).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Egwyddorion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200" b="1" dirty="0">
              <a:latin typeface="Arial"/>
              <a:cs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Datblygu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gallu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personol</a:t>
            </a:r>
            <a:r>
              <a:rPr lang="en-GB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GB" sz="1200" dirty="0">
              <a:latin typeface="Arial"/>
              <a:cs typeface="Arial"/>
            </a:endParaRPr>
          </a:p>
          <a:p>
            <a:endParaRPr lang="en-GB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GB" sz="1200" dirty="0">
              <a:latin typeface="Calibri" panose="020F0502020204030204"/>
              <a:ea typeface="Arial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965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94566"/>
          </a:xfrm>
        </p:spPr>
        <p:txBody>
          <a:bodyPr/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Ewch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drwy'r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yma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Mewn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perthynas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phwynt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bwled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4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ynghylch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gweithio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dylech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bwysleisio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pwysigrwydd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cynnwys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plentyn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ifanc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ba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raddau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bynnag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bosibl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aelodau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o’r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teulu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ogystal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rhanddeiliaid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allweddol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eraill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allai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gysylltiedig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–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gennym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ran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i’w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chwarae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wrth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gefnogi’r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datblygiad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cyfathrebu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pob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plentyn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ifanc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Os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ydych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symud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ymlaen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sleidiau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hyfforddiant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wedi'i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deilwra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gallwch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amlinellu'n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fyr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ddiweddarach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hon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o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ychwanegol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posibl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i’w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gweld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isod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</a:t>
            </a: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171450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trosolwg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 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enw’r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indent="-171450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esbonio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pam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oedran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ysgol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statudol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tîm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synhwyraidd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bwysig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indent="-171450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darparu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hyrwyddo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chynhwysiant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llwybr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fwyaf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addas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dysgwr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indent="-171450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amlinellu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asiantaethau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dysgwr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teulu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wneud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defnydd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o'u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a'u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indent="-171450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crynhoi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gwahaniaethau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nodweddiadol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llwybr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plant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indent="-171450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geirfa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gyffredin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ddefnyddiwn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efallai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bod SALT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cyngor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).</a:t>
            </a:r>
          </a:p>
          <a:p>
            <a:pPr marL="400050" indent="-171450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chyfuno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tîm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synhwyraidd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strategaethau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/offer/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adnoddau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ymarferol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rydym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eu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defnyddio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228600">
              <a:buSzPts val="1400"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>
              <a:buSzPts val="1400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wag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wedi'i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darparu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nesaf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ychwanegu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hyfforddi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hun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ategu'r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3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/>
                <a:cs typeface="Arial"/>
                <a:sym typeface="Arial"/>
              </a:rPr>
              <a:t>Nodiadau'r</a:t>
            </a:r>
            <a:r>
              <a:rPr lang="en-GB" b="1" dirty="0">
                <a:latin typeface="Arial"/>
                <a:cs typeface="Arial"/>
                <a:sym typeface="Arial"/>
              </a:rPr>
              <a:t> </a:t>
            </a:r>
            <a:r>
              <a:rPr lang="en-GB" b="1" dirty="0" err="1">
                <a:latin typeface="Arial"/>
                <a:cs typeface="Arial"/>
                <a:sym typeface="Arial"/>
              </a:rPr>
              <a:t>Siaradwr</a:t>
            </a:r>
            <a:endParaRPr lang="en-GB" b="1" dirty="0">
              <a:latin typeface="Arial"/>
              <a:cs typeface="Arial"/>
              <a:sym typeface="Arial"/>
            </a:endParaRPr>
          </a:p>
          <a:p>
            <a:endParaRPr lang="en-GB" b="1" dirty="0">
              <a:latin typeface="Arial"/>
              <a:cs typeface="Arial"/>
              <a:sym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284663"/>
          </a:xfrm>
        </p:spPr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ffocws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gyfathrebu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trafodaethau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trafodaethau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ynghylch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cyfathrebu’n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gymdeithasol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gorfforol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cymorth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pwysigrwydd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hynny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amlygu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Gall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cymorth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barhaus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addysg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CFVI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cydnabod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pwysigrwydd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arweinir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arbenigwyr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cydnabod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cysylltiad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agos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rhwng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gwrs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lawer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feysydd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CFVI.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ogystal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chefnogi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pwysleisiwch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bwysigrwydd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hygyrch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y CFVI)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gynnwys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arwyddion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hygyrch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adeilad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sicrhau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plant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phobl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dewisiadau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cyfleoedd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cymdeithasu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cyfoedion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sicrhau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offer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deunyddiau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dysgu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gefnogi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hoffech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nodi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meysydd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CFVI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gorgyffwrdd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4: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Llythrennedd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11: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Paratoi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Oedolyn.Siaradwch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bwynt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bwled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olaf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amlinellir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SALT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phryd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/pam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ffocws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(staff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arbenigwyr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rhieni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hyrwyddo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chynhwysiant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ddatblygu'r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Mae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ymyriadau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targedu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fuddiol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cyflwyno’r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lwybr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arwyddocâd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rôl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QTVI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arwain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broses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penderfyniadau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perthynas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ddarparu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ymarfer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gyd-fynd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phlentyn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person. (Mae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nodi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afael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ag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anghenion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cynharach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awgrymu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strategaethau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offer /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ymyriadau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hangen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chefnogi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nodi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rhanddeiliaid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darparu'r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ymyriadau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bwynt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bwled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ffactorau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effeithio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fathau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graddau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gydag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leoliad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addysgol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esbonio’n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fanwl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gyda’r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llywio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gennych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allech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enghreifftio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esbonio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pam y gall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dull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weithredu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rheolwyr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Gweithwyr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Achos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AAA,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esbonio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mewnbwn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mathau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ganlyniadau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gosod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targedau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81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feddwl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hysbysu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hoedran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strwythur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diwrnod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amrywiol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ddweud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hon.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Fedr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ychwanegu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rhagor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gweld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amserlen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lawn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rhoi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trosolwg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unwaith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o’r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diwrnod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cyfan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amseroedd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gwersi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egwyl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glir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cloc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wal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uwch</a:t>
            </a:r>
            <a:r>
              <a:rPr lang="en-GB" sz="120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ben y </a:t>
            </a:r>
            <a:r>
              <a:rPr lang="en-GB" sz="120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drws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ofyn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h.y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strwythur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diwrnod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ychydig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cyfathrebu’n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oedran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gyfarwyddo'r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feddwl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anabledd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olaf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nodwch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hynny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Gwahoddwch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rannu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barn 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oedran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ran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strwythur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diwrnod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</a:pPr>
            <a:endParaRPr lang="en-GB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70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ychydig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agos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Gwahoddwch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rannu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barn 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rai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lleihau'r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strwythuro'r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 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adnoddau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amgylchedd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ffisegol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cyfranogiad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pa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weithwyr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proffesiynol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gymryd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amgen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bellach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hoffech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effeithio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gyfeillgarwch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perthnasoedd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grŵp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dosbarth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heffeithio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cylch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peidio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ciw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peidio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gwrthrychau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ystyrlon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iddynt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hangen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alluogi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difrifol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rhowch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rywfaint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ymarferyddion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proffesiynol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aelodau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teulu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chefnogi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dibynnu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isod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cyffyrddol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motor bras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manwl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: QTVIs/ RHQS; staff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blynyddoedd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/SALT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gwrthrychau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cyfeirio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(I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amserlen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gyffyrddol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cloc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cyffyrddol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gwrthrychau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cyfeirio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). I rai plant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ddetholusrwydd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cyffyrddol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Therapydd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Galwedigaethol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mewnbwn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clywedol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technoleg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oriawr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amserlen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meddalwedd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lleferydd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liniadur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ddyfais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braille. QTVI/QRHS/staff/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diweddariadau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llafar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rheolaidd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/faint o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darparu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arwyddo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corff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ddynodi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amseroedd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dydd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prynhawn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adref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Dewisol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Fe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allech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gopïo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gludo'r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“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fersiwn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gyntaf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allech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ddileu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syniad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golofn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chwith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gofyn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gynhyrchu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syniadau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allech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wedyn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ddangos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“ail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fersiwn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,”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syniadau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chymharu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Gofynnwch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arall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ddweud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arwyddion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print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ddrysau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gyd-fynd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amserlen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Demo.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atebion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technolegol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amserlen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Pasbortau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gwybod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defnyddio’r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gofnodi’r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ffordd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gyfathrebu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gyda’r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cymhleth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Cyflwynir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safbwynt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Mae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rhagor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www.communicationpassports.org.uk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Cofiwch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cyfeiriadau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tudalennau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adeg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ysgrifennu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ddolen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gyfredol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llawer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wefannau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darparu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gwybodaeth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dibynnu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hoffech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ddyfeisio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Pasbort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gydag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seiliedig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rannu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dyfyniadau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adroddiadau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proffesiynol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/staff/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rannu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cyfraniad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Pasbort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 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Bocsys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staff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focsys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ffordd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strwythuro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cyfathrebu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phlant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dim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fyddai’n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gwrthrychau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cyffyrddol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lluniau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https://help-for-early-years-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providers.education.gov.uk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/communication-and-language/interactions.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mwyn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/s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95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err="1">
                <a:latin typeface="Arial"/>
                <a:cs typeface="Arial"/>
              </a:rPr>
              <a:t>Sleid</a:t>
            </a:r>
            <a:r>
              <a:rPr lang="en-GB" b="1" dirty="0">
                <a:latin typeface="Arial"/>
                <a:cs typeface="Arial"/>
              </a:rPr>
              <a:t> y </a:t>
            </a:r>
            <a:r>
              <a:rPr lang="en-GB" b="1" dirty="0" err="1">
                <a:latin typeface="Arial"/>
                <a:cs typeface="Arial"/>
              </a:rPr>
              <a:t>mae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posib</a:t>
            </a:r>
            <a:r>
              <a:rPr lang="en-GB" b="1" baseline="0" dirty="0">
                <a:latin typeface="Arial"/>
                <a:cs typeface="Arial"/>
              </a:rPr>
              <a:t> </a:t>
            </a:r>
            <a:r>
              <a:rPr lang="en-GB" b="1" baseline="0" dirty="0" err="1">
                <a:latin typeface="Arial"/>
                <a:cs typeface="Arial"/>
              </a:rPr>
              <a:t>ei</a:t>
            </a:r>
            <a:r>
              <a:rPr lang="en-GB" b="1" baseline="0" dirty="0">
                <a:latin typeface="Arial"/>
                <a:cs typeface="Arial"/>
              </a:rPr>
              <a:t> </a:t>
            </a:r>
            <a:r>
              <a:rPr lang="en-GB" b="1" baseline="0" dirty="0" err="1">
                <a:latin typeface="Arial"/>
                <a:cs typeface="Arial"/>
              </a:rPr>
              <a:t>haddasu</a:t>
            </a:r>
            <a:r>
              <a:rPr lang="en-GB" b="1" baseline="0" dirty="0">
                <a:latin typeface="Arial"/>
                <a:cs typeface="Arial"/>
              </a:rPr>
              <a:t> </a:t>
            </a:r>
            <a:endParaRPr lang="en-GB" b="1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err="1">
                <a:latin typeface="Arial"/>
                <a:cs typeface="Arial"/>
              </a:rPr>
              <a:t>Nodiadau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Cyfarwyddyd</a:t>
            </a:r>
            <a:r>
              <a:rPr lang="en-GB" b="1" dirty="0">
                <a:latin typeface="Arial"/>
                <a:cs typeface="Arial"/>
              </a:rPr>
              <a:t>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chynulleidfa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amlwg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berthnasol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iddyn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9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79D7-8BF2-DD6B-A3E9-49BC7B51C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440" y="1122363"/>
            <a:ext cx="945896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03C5E-A375-D7DD-CCB9-CBACEBE2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602038"/>
            <a:ext cx="945896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6519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9E4E14-DCE3-B911-1740-2456102E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D379978-41B2-27EF-D699-F5C18554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24F9C77-9CAC-8AC1-38B1-1CC48D570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D480B58-F81A-C04A-EAD3-D8EBF34EB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0905C-757E-0B1D-4C14-8259B0854477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22661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ity nu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90639B-1DA3-BCCC-3AE2-0DFDB4E5AA17}"/>
              </a:ext>
            </a:extLst>
          </p:cNvPr>
          <p:cNvSpPr txBox="1"/>
          <p:nvPr userDrawn="1"/>
        </p:nvSpPr>
        <p:spPr>
          <a:xfrm>
            <a:off x="6647498" y="6307138"/>
            <a:ext cx="535146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>
                <a:latin typeface="Ingra" pitchFamily="2" charset="77"/>
              </a:rPr>
              <a:t>© RNIB registered charity in England and Wales (226227), Scotland (SC039316), Isle of Man (1226). Also operating in Northern Ireland.</a:t>
            </a:r>
          </a:p>
        </p:txBody>
      </p:sp>
    </p:spTree>
    <p:extLst>
      <p:ext uri="{BB962C8B-B14F-4D97-AF65-F5344CB8AC3E}">
        <p14:creationId xmlns:p14="http://schemas.microsoft.com/office/powerpoint/2010/main" val="216507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ADE6-6467-4D5A-7ADE-AE34C1DBD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25071-4CBC-56D7-6062-3D4246001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829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9FF6-22F8-41B4-21A8-6C7DC35B7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0131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C3A2F-5EE9-2881-3076-4DCD062D9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131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0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7537-D879-5EE2-24E9-75E68A65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503F8-222A-3BC6-011E-52149677E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C0211-4C2C-6658-1897-A2155154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17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AB4A-1E57-36CD-0904-0D33EB15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1DBCB-FB8E-E222-1701-3A15F129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37664-1662-EC63-9EF7-99BCA8815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F69E5-CD5D-A602-C436-C7B57BEC9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AE2B4-73A6-965B-18E0-CF874A785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378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2FB7-4247-87C8-0B67-2F0EC6D6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4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D9CD4F-1329-DE3F-8CF9-D847FBAC72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8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C6FCCB0-A624-7AF7-87A5-71303F6E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2550160"/>
            <a:ext cx="10515600" cy="1229677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420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DE180-89D7-7645-3FC4-94E903A6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D0D54A-6D25-3242-B1EA-8B20045BAAA1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88DB2-D140-82D8-98E5-789075DB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B1BE6-C0D9-D072-211B-D10F5020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7F713-26CB-0945-8C63-C4B3CBAA6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102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960" y="426720"/>
            <a:ext cx="11074400" cy="5762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5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797D6-0242-5680-5AA8-BE74C323B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87782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7764-1D85-BF19-1981-938F976B0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1440" y="1872456"/>
            <a:ext cx="87782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397C7C-2451-2CC1-563F-D8BDE60A74CB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8" name="Picture 1" descr="RNIB&#10;See differently&#10;(Logo)">
            <a:extLst>
              <a:ext uri="{FF2B5EF4-FFF2-40B4-BE49-F238E27FC236}">
                <a16:creationId xmlns:a16="http://schemas.microsoft.com/office/drawing/2014/main" id="{63CE3D43-523D-9265-6094-A9E81A8E46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553644-5296-649A-494E-5049BB06F6E9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BC8B9E-7850-DBAA-67E9-2B353D30BFE4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1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nibbookshare.org/cms/curriculum-framework-children-and-young-people-vision-impairment-cfvi-resource-hub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nib.org.uk/professionals/health-social-care-education-professionals/education-professionals/curriculum-framework-for-children-and-young-people-with-vision-impairment/" TargetMode="External"/><Relationship Id="rId4" Type="http://schemas.openxmlformats.org/officeDocument/2006/relationships/hyperlink" Target="https://www.rnibbookshare.org/cms/communication-0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6AE2-234D-CABF-247B-D6358D85D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392" y="2518913"/>
            <a:ext cx="8620018" cy="2495866"/>
          </a:xfrm>
        </p:spPr>
        <p:txBody>
          <a:bodyPr>
            <a:normAutofit fontScale="90000"/>
          </a:bodyPr>
          <a:lstStyle/>
          <a:p>
            <a:br>
              <a:rPr lang="en-GB" sz="2700" dirty="0">
                <a:latin typeface="Arial"/>
                <a:cs typeface="Arial"/>
              </a:rPr>
            </a:br>
            <a:br>
              <a:rPr lang="en-GB" sz="2700" dirty="0">
                <a:latin typeface="Arial"/>
                <a:cs typeface="Arial"/>
              </a:rPr>
            </a:br>
            <a:br>
              <a:rPr lang="en-GB" sz="2700" dirty="0">
                <a:latin typeface="Arial"/>
                <a:cs typeface="Arial"/>
              </a:rPr>
            </a:br>
            <a:br>
              <a:rPr lang="en-GB" sz="2700" dirty="0">
                <a:latin typeface="Arial"/>
                <a:cs typeface="Arial"/>
              </a:rPr>
            </a:br>
            <a:br>
              <a:rPr lang="en-GB" sz="2700" dirty="0">
                <a:latin typeface="Arial"/>
                <a:cs typeface="Arial"/>
              </a:rPr>
            </a:br>
            <a:br>
              <a:rPr lang="en-GB" sz="2700" dirty="0">
                <a:latin typeface="Arial"/>
                <a:cs typeface="Arial"/>
              </a:rPr>
            </a:br>
            <a:r>
              <a:rPr lang="en-GB" sz="2700" dirty="0" err="1">
                <a:latin typeface="Arial"/>
                <a:cs typeface="Arial"/>
              </a:rPr>
              <a:t>Fframwaith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Cwricwlwm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gyfer</a:t>
            </a:r>
            <a:r>
              <a:rPr lang="en-GB" sz="2700" dirty="0">
                <a:latin typeface="Arial"/>
                <a:cs typeface="Arial"/>
              </a:rPr>
              <a:t> Plant a </a:t>
            </a:r>
            <a:r>
              <a:rPr lang="en-GB" sz="2700" dirty="0" err="1">
                <a:latin typeface="Arial"/>
                <a:cs typeface="Arial"/>
              </a:rPr>
              <a:t>Phobl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Ifanc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â</a:t>
            </a:r>
            <a:r>
              <a:rPr lang="en-GB" sz="2700" dirty="0">
                <a:latin typeface="Arial"/>
                <a:cs typeface="Arial"/>
              </a:rPr>
              <a:t> Nam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y </a:t>
            </a:r>
            <a:r>
              <a:rPr lang="en-GB" sz="2700" dirty="0" err="1">
                <a:latin typeface="Arial"/>
                <a:cs typeface="Arial"/>
              </a:rPr>
              <a:t>Golwg</a:t>
            </a:r>
            <a:r>
              <a:rPr lang="en-GB" sz="2700" dirty="0">
                <a:latin typeface="Arial"/>
                <a:cs typeface="Arial"/>
              </a:rPr>
              <a:t> (CFVI): </a:t>
            </a:r>
            <a:r>
              <a:rPr lang="en-GB" sz="2700" dirty="0" err="1">
                <a:latin typeface="Arial"/>
                <a:cs typeface="Arial"/>
              </a:rPr>
              <a:t>Adnodd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Hyfforddiant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Craidd</a:t>
            </a:r>
            <a:r>
              <a:rPr lang="en-GB" sz="2700" dirty="0">
                <a:latin typeface="Arial"/>
                <a:cs typeface="Arial"/>
              </a:rPr>
              <a:t> 4</a:t>
            </a:r>
            <a:br>
              <a:rPr lang="en-GB" sz="2700" dirty="0"/>
            </a:br>
            <a:br>
              <a:rPr lang="en-GB" sz="2700" dirty="0"/>
            </a:br>
            <a:br>
              <a:rPr lang="en-GB" sz="2700" dirty="0">
                <a:highlight>
                  <a:srgbClr val="0000FF"/>
                </a:highlight>
              </a:rPr>
            </a:b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Maes</a:t>
            </a:r>
            <a:r>
              <a:rPr lang="en-GB" sz="2700" dirty="0">
                <a:latin typeface="Arial"/>
                <a:cs typeface="Arial"/>
              </a:rPr>
              <a:t> 3: </a:t>
            </a:r>
            <a:r>
              <a:rPr lang="en-GB" sz="2700" dirty="0" err="1">
                <a:latin typeface="Arial"/>
                <a:cs typeface="Arial"/>
              </a:rPr>
              <a:t>Cyfathrebu</a:t>
            </a:r>
            <a:r>
              <a:rPr lang="en-GB" sz="2700" dirty="0">
                <a:latin typeface="Arial"/>
                <a:cs typeface="Arial"/>
              </a:rPr>
              <a:t> </a:t>
            </a:r>
            <a:br>
              <a:rPr lang="en-GB" sz="2400" i="1" dirty="0"/>
            </a:br>
            <a:endParaRPr lang="en-GB" sz="2400" i="1" dirty="0"/>
          </a:p>
        </p:txBody>
      </p:sp>
      <p:pic>
        <p:nvPicPr>
          <p:cNvPr id="4" name="Picture 3" descr="Logo of VIEW">
            <a:extLst>
              <a:ext uri="{FF2B5EF4-FFF2-40B4-BE49-F238E27FC236}">
                <a16:creationId xmlns:a16="http://schemas.microsoft.com/office/drawing/2014/main" id="{D7EF78A1-3C76-B88F-11AF-027B1916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University of Birmingham, VICTAR Logo&#10;">
            <a:extLst>
              <a:ext uri="{FF2B5EF4-FFF2-40B4-BE49-F238E27FC236}">
                <a16:creationId xmlns:a16="http://schemas.microsoft.com/office/drawing/2014/main" id="{2AE217BD-F559-AA56-8219-FF30334E5C5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6" name="Picture 5" descr="Logo of Thomas Pocklington Trust&#10;">
            <a:extLst>
              <a:ext uri="{FF2B5EF4-FFF2-40B4-BE49-F238E27FC236}">
                <a16:creationId xmlns:a16="http://schemas.microsoft.com/office/drawing/2014/main" id="{48389E64-77A9-9F1D-A0E8-1FD89D38A2A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  <p:pic>
        <p:nvPicPr>
          <p:cNvPr id="5" name="Picture 1" descr="RNIB&#10;See differently&#10;(Logo)">
            <a:extLst>
              <a:ext uri="{FF2B5EF4-FFF2-40B4-BE49-F238E27FC236}">
                <a16:creationId xmlns:a16="http://schemas.microsoft.com/office/drawing/2014/main" id="{4125758A-DB1E-6D6F-4AE9-EEE3E5EDE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552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F2-A345-E9B1-9222-B22473EA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0DEE-561B-1235-5D2A-571816EF7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gyfer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pob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plentyn</a:t>
            </a:r>
            <a:r>
              <a:rPr lang="en-GB" sz="2000" dirty="0">
                <a:latin typeface="Arial"/>
                <a:cs typeface="Arial"/>
              </a:rPr>
              <a:t>……….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629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3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leihau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rhwystrau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(1)</a:t>
            </a:r>
            <a:br>
              <a:rPr lang="en-GB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318" y="1528627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00000"/>
              </a:lnSpc>
            </a:pP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Llwybr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cyfathrebu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clir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sy’n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datblygu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seiliedig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asesiad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</a:pP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Cyfathrebu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derbyngar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mynegiannol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</a:pP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Datblygiad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cyfathrebu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llythrennedd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drwy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straeon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synhwyraidd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sy'n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briodol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gyfer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plant a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phobl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sydd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golwg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</a:pP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Dewis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dulliau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cyfathrebu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priodol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addas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gyfuniadau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ddulliau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gyfer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dysgwyr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</a:pP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Addysgu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chefnogi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sgiliau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cyfathrebu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rymuso'r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dysgwr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fynegi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anghenion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mewn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gwahanol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amgylcheddau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</a:pP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Addysgu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am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ddulliau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cyfathrebu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gyfer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gweithle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bost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fideo-gynadledda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chefnogaeth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ddeall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defnydd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iaith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mewn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lleoliadau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gwaith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ffurfiol</a:t>
            </a:r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364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3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leihau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rhwystrau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754400"/>
            <a:ext cx="977265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71500" indent="-342900">
              <a:lnSpc>
                <a:spcPct val="100000"/>
              </a:lnSpc>
              <a:spcAft>
                <a:spcPts val="800"/>
              </a:spcAft>
              <a:buSzPct val="120000"/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Sgiliau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cymdeithasol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gan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gynnwys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normau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cymdeithasol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ac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ymwybyddiaeth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o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giwiau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heb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eiriau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pPr marL="571500" indent="-342900">
              <a:lnSpc>
                <a:spcPct val="100000"/>
              </a:lnSpc>
              <a:spcAft>
                <a:spcPts val="800"/>
              </a:spcAft>
              <a:buSzPct val="120000"/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Dulliau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cyfathrebu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priodol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a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hygyrch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ddysgwyr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e.e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 </a:t>
            </a:r>
            <a:endParaRPr lang="en-GB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342900">
              <a:lnSpc>
                <a:spcPct val="100000"/>
              </a:lnSpc>
              <a:spcAft>
                <a:spcPts val="800"/>
              </a:spcAft>
              <a:buFont typeface="Wingdings" panose="020B0604020202020204" pitchFamily="34" charset="0"/>
              <a:buChar char="§"/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symbolau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gweledol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/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cyffyrddol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llafar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iaith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arwyddion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systemau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arwyddion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arwyddion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y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corff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gwrthrychau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cyfeirio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/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symbolau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diriaethol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symbolau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cyffyrddol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clywedol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/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llais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pPr marL="1028700" lvl="1" indent="-342900">
              <a:lnSpc>
                <a:spcPct val="100000"/>
              </a:lnSpc>
              <a:spcAft>
                <a:spcPts val="800"/>
              </a:spcAft>
              <a:buFont typeface="Wingdings" panose="020B0604020202020204" pitchFamily="34" charset="0"/>
              <a:buChar char="§"/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mynediad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gweledol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/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cyffyrddol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i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fyrddau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cyfathrebu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deuol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,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gan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gynnwys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technoleg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sy'n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dibynnu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ar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gyfathrebu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drwy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wahanol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fathau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o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switshys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</a:p>
          <a:p>
            <a:pPr marL="1028700" lvl="1" indent="-342900">
              <a:lnSpc>
                <a:spcPct val="100000"/>
              </a:lnSpc>
              <a:spcAft>
                <a:spcPts val="800"/>
              </a:spcAft>
              <a:buFont typeface="Wingdings" panose="020B0604020202020204" pitchFamily="34" charset="0"/>
              <a:buChar char="§"/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cyfathrebu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cynyddol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ac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amgen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(AAC).</a:t>
            </a:r>
            <a:endParaRPr lang="en-GB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342900">
              <a:lnSpc>
                <a:spcPct val="100000"/>
              </a:lnSpc>
              <a:spcAft>
                <a:spcPts val="800"/>
              </a:spcAft>
              <a:buFont typeface="Wingdings" panose="020B0604020202020204" pitchFamily="34" charset="0"/>
              <a:buChar char="§"/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iaith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 y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Times New Roman"/>
              </a:rPr>
              <a:t>corff</a:t>
            </a:r>
            <a:r>
              <a:rPr lang="en-GB" sz="2000" dirty="0">
                <a:latin typeface="Arial"/>
                <a:ea typeface="Calibri" panose="020F0502020204030204" pitchFamily="34" charset="0"/>
                <a:cs typeface="Times New Roman"/>
              </a:rPr>
              <a:t>.</a:t>
            </a:r>
            <a:endParaRPr lang="en-GB" sz="20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  <a:p>
            <a:pPr marL="1028700" lvl="1" indent="-342900">
              <a:lnSpc>
                <a:spcPct val="100000"/>
              </a:lnSpc>
              <a:spcAft>
                <a:spcPts val="800"/>
              </a:spcAft>
              <a:buFont typeface="Wingdings" panose="020B0604020202020204" pitchFamily="34" charset="0"/>
              <a:buChar char="§"/>
            </a:pP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gair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llafar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gweithio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gydag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ysgrifennwr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988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E689-83AC-74F5-40EF-8E41CBF3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 err="1"/>
              <a:t>i</a:t>
            </a:r>
            <a:r>
              <a:rPr lang="en-GB" sz="3000" dirty="0"/>
              <a:t> (</a:t>
            </a:r>
            <a:r>
              <a:rPr lang="en-GB" sz="3000" dirty="0" err="1"/>
              <a:t>enw'r</a:t>
            </a:r>
            <a:r>
              <a:rPr lang="en-GB" sz="3000" dirty="0"/>
              <a:t> </a:t>
            </a:r>
            <a:r>
              <a:rPr lang="en-GB" sz="3000" dirty="0" err="1"/>
              <a:t>plentyn</a:t>
            </a:r>
            <a:r>
              <a:rPr lang="en-GB" sz="3000" dirty="0"/>
              <a:t>/person </a:t>
            </a:r>
            <a:r>
              <a:rPr lang="en-GB" sz="3000" dirty="0" err="1"/>
              <a:t>ifanc</a:t>
            </a:r>
            <a:r>
              <a:rPr lang="en-GB" sz="3000" dirty="0"/>
              <a:t>); pa </a:t>
            </a:r>
            <a:r>
              <a:rPr lang="en-GB" sz="3000" dirty="0" err="1"/>
              <a:t>ymyriadau</a:t>
            </a:r>
            <a:r>
              <a:rPr lang="en-GB" sz="3000" dirty="0"/>
              <a:t> </a:t>
            </a:r>
            <a:r>
              <a:rPr lang="en-GB" sz="3000" dirty="0" err="1"/>
              <a:t>sydd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</a:t>
            </a:r>
            <a:r>
              <a:rPr lang="en-GB" sz="3000" dirty="0" err="1"/>
              <a:t>waith</a:t>
            </a:r>
            <a:r>
              <a:rPr lang="en-GB" sz="3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A6D8-2FBF-BD77-361E-EAF48DF7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02" y="2140766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 err="1">
                <a:latin typeface="Arial"/>
                <a:cs typeface="Arial"/>
              </a:rPr>
              <a:t>Manylion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nam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olwg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disgybl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r>
              <a:rPr lang="en-GB" sz="2000" dirty="0" err="1">
                <a:latin typeface="Arial"/>
                <a:cs typeface="Arial"/>
              </a:rPr>
              <a:t>Sut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mae'n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dylanwadu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ei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gyfathrebu</a:t>
            </a:r>
            <a:r>
              <a:rPr lang="en-GB" sz="2000" dirty="0">
                <a:latin typeface="Arial"/>
                <a:cs typeface="Arial"/>
              </a:rPr>
              <a:t>/</a:t>
            </a:r>
            <a:r>
              <a:rPr lang="en-GB" sz="2000" dirty="0" err="1">
                <a:latin typeface="Arial"/>
                <a:cs typeface="Arial"/>
              </a:rPr>
              <a:t>llwybr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cyfathrebu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r>
              <a:rPr lang="en-GB" sz="2000" dirty="0">
                <a:latin typeface="Arial"/>
                <a:cs typeface="Arial"/>
              </a:rPr>
              <a:t>Pa </a:t>
            </a:r>
            <a:r>
              <a:rPr lang="en-GB" sz="2000" dirty="0" err="1">
                <a:latin typeface="Arial"/>
                <a:cs typeface="Arial"/>
              </a:rPr>
              <a:t>ymyriadau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waith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hybu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cyfathrebu</a:t>
            </a:r>
            <a:r>
              <a:rPr lang="en-GB" sz="2000" dirty="0">
                <a:latin typeface="Arial"/>
                <a:cs typeface="Arial"/>
              </a:rPr>
              <a:t>? </a:t>
            </a:r>
          </a:p>
          <a:p>
            <a:r>
              <a:rPr lang="en-GB" sz="2000" dirty="0">
                <a:latin typeface="Arial"/>
                <a:cs typeface="Arial"/>
              </a:rPr>
              <a:t>Beth </a:t>
            </a:r>
            <a:r>
              <a:rPr lang="en-GB" sz="2000" dirty="0" err="1">
                <a:latin typeface="Arial"/>
                <a:cs typeface="Arial"/>
              </a:rPr>
              <a:t>yw'r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canlyniadau</a:t>
            </a:r>
            <a:r>
              <a:rPr lang="en-GB" sz="2000" dirty="0">
                <a:latin typeface="Arial"/>
                <a:cs typeface="Arial"/>
              </a:rPr>
              <a:t> a </a:t>
            </a:r>
            <a:r>
              <a:rPr lang="en-GB" sz="2000" dirty="0" err="1">
                <a:latin typeface="Arial"/>
                <a:cs typeface="Arial"/>
              </a:rPr>
              <a:t>ragwelir</a:t>
            </a:r>
            <a:r>
              <a:rPr lang="en-GB" sz="2000" dirty="0">
                <a:latin typeface="Arial"/>
                <a:cs typeface="Arial"/>
              </a:rPr>
              <a:t>?</a:t>
            </a:r>
          </a:p>
          <a:p>
            <a:r>
              <a:rPr lang="en-GB" sz="2000" dirty="0" err="1">
                <a:latin typeface="Arial"/>
                <a:cs typeface="Arial"/>
              </a:rPr>
              <a:t>Pwy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sy'n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cyflawni</a:t>
            </a:r>
            <a:r>
              <a:rPr lang="en-GB" sz="2000" dirty="0">
                <a:latin typeface="Arial"/>
                <a:cs typeface="Arial"/>
              </a:rPr>
              <a:t>/</a:t>
            </a:r>
            <a:r>
              <a:rPr lang="en-GB" sz="2000" dirty="0" err="1">
                <a:latin typeface="Arial"/>
                <a:cs typeface="Arial"/>
              </a:rPr>
              <a:t>gweithio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y </a:t>
            </a:r>
            <a:r>
              <a:rPr lang="en-GB" sz="2000" dirty="0" err="1">
                <a:latin typeface="Arial"/>
                <a:cs typeface="Arial"/>
              </a:rPr>
              <a:t>canlyniadau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hyn</a:t>
            </a:r>
            <a:r>
              <a:rPr lang="en-GB" sz="2000" dirty="0">
                <a:latin typeface="Arial"/>
                <a:cs typeface="Arial"/>
              </a:rPr>
              <a:t>? </a:t>
            </a:r>
            <a:endParaRPr lang="en-GB" sz="2000" dirty="0"/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680515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E98B3-5146-D69C-D04A-1E4DBFA0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Arial"/>
              </a:rPr>
              <a:t>Crynhoi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25C0-90CD-A5E7-6D59-110860F4F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582681"/>
            <a:ext cx="8778240" cy="4351338"/>
          </a:xfrm>
        </p:spPr>
        <p:txBody>
          <a:bodyPr>
            <a:normAutofit/>
          </a:bodyPr>
          <a:lstStyle/>
          <a:p>
            <a:endParaRPr lang="en-GB" sz="2000" dirty="0">
              <a:ea typeface="Times New Roman" panose="02020603050405020304" pitchFamily="18" charset="0"/>
            </a:endParaRP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nam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golwg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creu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rhwystrau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nodedig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fynediad</a:t>
            </a:r>
            <a:r>
              <a:rPr lang="en-GB" sz="2000" dirty="0"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ea typeface="Times New Roman" panose="02020603050405020304" pitchFamily="18" charset="0"/>
              </a:rPr>
              <a:t>dysgu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chyfranogiad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blant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phobl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hefyd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dulliau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ymyrraeth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wedi’i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thargedu</a:t>
            </a:r>
            <a:r>
              <a:rPr lang="en-GB" sz="2000" dirty="0">
                <a:ea typeface="Times New Roman" panose="02020603050405020304" pitchFamily="18" charset="0"/>
              </a:rPr>
              <a:t> o </a:t>
            </a:r>
            <a:r>
              <a:rPr lang="en-GB" sz="2000" dirty="0" err="1">
                <a:ea typeface="Times New Roman" panose="02020603050405020304" pitchFamily="18" charset="0"/>
              </a:rPr>
              <a:t>fewn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amgylcheddau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dysgu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cynhwysol</a:t>
            </a:r>
            <a:r>
              <a:rPr lang="en-GB" sz="2000" dirty="0">
                <a:ea typeface="Times New Roman" panose="02020603050405020304" pitchFamily="18" charset="0"/>
              </a:rPr>
              <a:t> (</a:t>
            </a:r>
            <a:r>
              <a:rPr lang="en-GB" sz="2000" dirty="0" err="1">
                <a:ea typeface="Times New Roman" panose="02020603050405020304" pitchFamily="18" charset="0"/>
              </a:rPr>
              <a:t>edrychwch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CFVI, </a:t>
            </a:r>
            <a:r>
              <a:rPr lang="en-GB" sz="2000" dirty="0" err="1">
                <a:ea typeface="Times New Roman" panose="02020603050405020304" pitchFamily="18" charset="0"/>
              </a:rPr>
              <a:t>Maes</a:t>
            </a:r>
            <a:r>
              <a:rPr lang="en-GB" sz="2000" dirty="0">
                <a:ea typeface="Times New Roman" panose="02020603050405020304" pitchFamily="18" charset="0"/>
              </a:rPr>
              <a:t> 1)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hyrwyddo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cyfathrebu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effeithiol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cydweithio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â'r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plentyn</a:t>
            </a:r>
            <a:r>
              <a:rPr lang="en-GB" sz="2000" dirty="0">
                <a:ea typeface="Times New Roman" panose="02020603050405020304" pitchFamily="18" charset="0"/>
              </a:rPr>
              <a:t>/person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, y </a:t>
            </a:r>
            <a:r>
              <a:rPr lang="en-GB" sz="2000" dirty="0" err="1">
                <a:ea typeface="Times New Roman" panose="02020603050405020304" pitchFamily="18" charset="0"/>
              </a:rPr>
              <a:t>teulu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a'r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addysgwyr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mwyn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gwneud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defnydd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gorau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o'u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sgiliau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cyfathrebu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a'u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datblygu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298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546893"/>
            <a:ext cx="8778240" cy="1325563"/>
          </a:xfrm>
        </p:spPr>
        <p:txBody>
          <a:bodyPr>
            <a:normAutofit/>
          </a:bodyPr>
          <a:lstStyle/>
          <a:p>
            <a:r>
              <a:rPr lang="en-GB" sz="3200" dirty="0"/>
              <a:t>Pa </a:t>
            </a:r>
            <a:r>
              <a:rPr lang="en-GB" sz="3200" dirty="0" err="1"/>
              <a:t>adnoddau</a:t>
            </a:r>
            <a:r>
              <a:rPr lang="en-GB" sz="3200" dirty="0"/>
              <a:t> </a:t>
            </a:r>
            <a:r>
              <a:rPr lang="en-GB" sz="3200" dirty="0" err="1"/>
              <a:t>sydd</a:t>
            </a:r>
            <a:r>
              <a:rPr lang="en-GB" sz="3200" dirty="0"/>
              <a:t> </a:t>
            </a:r>
            <a:r>
              <a:rPr lang="en-GB" sz="3200" dirty="0" err="1"/>
              <a:t>ar</a:t>
            </a:r>
            <a:r>
              <a:rPr lang="en-GB" sz="3200" dirty="0"/>
              <a:t> </a:t>
            </a:r>
            <a:r>
              <a:rPr lang="en-GB" sz="3200" dirty="0" err="1"/>
              <a:t>gael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Mae’r Hwb Rhannu Llyfrau sydd ag adnoddau i gefnogi 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CFVI ar gael gan yr RNIB (Allanol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GB" sz="2000" dirty="0">
              <a:latin typeface="Arial"/>
              <a:ea typeface="Times New Roman" panose="02020603050405020304" pitchFamily="18" charset="0"/>
              <a:cs typeface="Arial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benodol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berthnasol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i’r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maes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hwn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mae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categori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Cyfathrebu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Hwb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Adnoddau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CFVI </a:t>
            </a:r>
          </a:p>
          <a:p>
            <a:pPr marL="342900" indent="-342900">
              <a:lnSpc>
                <a:spcPct val="150000"/>
              </a:lnSpc>
              <a:buFont typeface="Symbol,Sans-Serif" panose="05050102010706020507" pitchFamily="18" charset="2"/>
              <a:buChar char=""/>
            </a:pP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Mae’r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rhestr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ddulliau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ymyrraeth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wedi’i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thargedu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: 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Fframwaith Cwricwlwm ar gyfer Plant a Phobl Ifanc â Nam ar eu Golwg | Yr RNIB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1776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Cyfeiriadau</a:t>
            </a:r>
            <a:r>
              <a:rPr lang="en-GB" sz="3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Hewett, R., Douglas, G.,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McLinden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, M., James, L., Brydon, G., Chattaway,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T.,Cobb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, R., Keil, S., Raisanen, S., Sutherland, C., Taylor, J., (2022)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Curriculum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Framework for Children and young People with Vision Impairment[CFVI]: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Defining specialist skills development and best practice support to promote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equity, inclusion and personal agency.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Yr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RNIB</a:t>
            </a:r>
            <a:endParaRPr lang="en-GB" sz="20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7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3078093" y="244085"/>
            <a:ext cx="4580395" cy="104829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3000"/>
            </a:pPr>
            <a:r>
              <a:rPr lang="en-GB" sz="3000" dirty="0" err="1"/>
              <a:t>Partneriaid</a:t>
            </a:r>
            <a:r>
              <a:rPr lang="en-GB" sz="3000" dirty="0"/>
              <a:t> y </a:t>
            </a:r>
            <a:r>
              <a:rPr lang="en-GB" sz="3000" dirty="0" err="1"/>
              <a:t>Prosiect</a:t>
            </a:r>
            <a:endParaRPr sz="3000" dirty="0"/>
          </a:p>
        </p:txBody>
      </p:sp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1571551" y="1599144"/>
            <a:ext cx="8285080" cy="38334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000" dirty="0">
                <a:ea typeface="Arial"/>
                <a:cs typeface="Arial"/>
                <a:sym typeface="Arial"/>
              </a:rPr>
              <a:t>Mae 4 </a:t>
            </a:r>
            <a:r>
              <a:rPr lang="en-GB" sz="2000" dirty="0" err="1">
                <a:ea typeface="Arial"/>
                <a:cs typeface="Arial"/>
                <a:sym typeface="Arial"/>
              </a:rPr>
              <a:t>sefydliad</a:t>
            </a:r>
            <a:r>
              <a:rPr lang="en-GB" sz="2000" dirty="0">
                <a:ea typeface="Arial"/>
                <a:cs typeface="Arial"/>
                <a:sym typeface="Arial"/>
              </a:rPr>
              <a:t> partner </a:t>
            </a:r>
            <a:r>
              <a:rPr lang="en-GB" sz="2000" dirty="0" err="1"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rhan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brosiect</a:t>
            </a:r>
            <a:r>
              <a:rPr lang="en-GB" sz="2000" dirty="0">
                <a:ea typeface="Arial"/>
                <a:cs typeface="Arial"/>
                <a:sym typeface="Arial"/>
              </a:rPr>
              <a:t> y CFVI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. </a:t>
            </a:r>
            <a:endParaRPr lang="en-GB" sz="2000" dirty="0">
              <a:latin typeface="Arial"/>
              <a:ea typeface="Arial"/>
              <a:cs typeface="Arial"/>
            </a:endParaRPr>
          </a:p>
          <a:p>
            <a:pPr marL="0" indent="0" algn="just">
              <a:spcBef>
                <a:spcPts val="0"/>
              </a:spcBef>
            </a:pPr>
            <a:endParaRPr lang="en-GB" sz="2000" dirty="0"/>
          </a:p>
          <a:p>
            <a:pPr marL="0" indent="0" algn="just">
              <a:spcBef>
                <a:spcPts val="0"/>
              </a:spcBef>
            </a:pPr>
            <a:endParaRPr lang="en-GB" sz="2000" dirty="0">
              <a:latin typeface="Arial"/>
              <a:ea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err="1">
                <a:ea typeface="Arial"/>
                <a:cs typeface="Arial"/>
                <a:sym typeface="Arial"/>
              </a:rPr>
              <a:t>Arweiniwyd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gwaith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gynhyrchu’r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deunyddiau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hyfforddi</a:t>
            </a:r>
            <a:r>
              <a:rPr lang="en-GB" sz="2000" dirty="0">
                <a:ea typeface="Arial"/>
                <a:cs typeface="Arial"/>
                <a:sym typeface="Arial"/>
              </a:rPr>
              <a:t> / </a:t>
            </a:r>
            <a:r>
              <a:rPr lang="en-GB" sz="2000" dirty="0" err="1">
                <a:ea typeface="Arial"/>
                <a:cs typeface="Arial"/>
                <a:sym typeface="Arial"/>
              </a:rPr>
              <a:t>datblygiad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proffesiynol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parhaus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gan</a:t>
            </a:r>
            <a:r>
              <a:rPr lang="en-GB" sz="2000" dirty="0">
                <a:ea typeface="Arial"/>
                <a:cs typeface="Arial"/>
                <a:sym typeface="Arial"/>
              </a:rPr>
              <a:t> VIEW (</a:t>
            </a:r>
            <a:r>
              <a:rPr lang="en-GB" sz="2000" dirty="0" err="1">
                <a:ea typeface="Arial"/>
                <a:cs typeface="Arial"/>
                <a:sym typeface="Arial"/>
              </a:rPr>
              <a:t>Cymdeithas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Broffesiynol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Gweithlu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ea typeface="Arial"/>
                <a:cs typeface="Arial"/>
                <a:sym typeface="Arial"/>
              </a:rPr>
              <a:t>),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cyd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â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grŵp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ymgynghori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randdeiliaid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sy’n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gweithio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maes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. </a:t>
            </a:r>
            <a:endParaRPr lang="en-GB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600"/>
              <a:buNone/>
            </a:pPr>
            <a:endParaRPr dirty="0"/>
          </a:p>
        </p:txBody>
      </p:sp>
      <p:pic>
        <p:nvPicPr>
          <p:cNvPr id="3" name="Picture 2" descr="Logo of VIEW">
            <a:extLst>
              <a:ext uri="{FF2B5EF4-FFF2-40B4-BE49-F238E27FC236}">
                <a16:creationId xmlns:a16="http://schemas.microsoft.com/office/drawing/2014/main" id="{39BD60EC-1208-B6A6-FFA4-79395222D4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niversity of Birmingham, VICTAR Logo&#10;">
            <a:extLst>
              <a:ext uri="{FF2B5EF4-FFF2-40B4-BE49-F238E27FC236}">
                <a16:creationId xmlns:a16="http://schemas.microsoft.com/office/drawing/2014/main" id="{6DFD8E1B-6D18-2C32-DA1F-31218D3B2D2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7" name="Picture 6" descr="Logo of Thomas Pocklington Trust&#10;">
            <a:extLst>
              <a:ext uri="{FF2B5EF4-FFF2-40B4-BE49-F238E27FC236}">
                <a16:creationId xmlns:a16="http://schemas.microsoft.com/office/drawing/2014/main" id="{9CFAFE2D-6536-44D3-C81E-C44DA63E8E6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6A787-3C6A-2688-5C2D-244ECF1AE4C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44957" y="257577"/>
            <a:ext cx="9400039" cy="10772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 err="1">
                <a:latin typeface="Arial"/>
                <a:cs typeface="Arial"/>
              </a:rPr>
              <a:t>Fframwaith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Cwricwlwm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ar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gyfer</a:t>
            </a:r>
            <a:r>
              <a:rPr lang="en-GB" sz="3200" dirty="0">
                <a:latin typeface="Arial"/>
                <a:cs typeface="Arial"/>
              </a:rPr>
              <a:t> Plant a </a:t>
            </a:r>
            <a:r>
              <a:rPr lang="en-GB" sz="3200" dirty="0" err="1">
                <a:latin typeface="Arial"/>
                <a:cs typeface="Arial"/>
              </a:rPr>
              <a:t>Phobl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Ifanc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â</a:t>
            </a:r>
            <a:r>
              <a:rPr lang="en-GB" sz="3200" dirty="0">
                <a:latin typeface="Arial"/>
                <a:cs typeface="Arial"/>
              </a:rPr>
              <a:t> Nam </a:t>
            </a:r>
            <a:r>
              <a:rPr lang="en-GB" sz="3200" dirty="0" err="1">
                <a:latin typeface="Arial"/>
                <a:cs typeface="Arial"/>
              </a:rPr>
              <a:t>ar</a:t>
            </a:r>
            <a:r>
              <a:rPr lang="en-GB" sz="3200" dirty="0">
                <a:latin typeface="Arial"/>
                <a:cs typeface="Arial"/>
              </a:rPr>
              <a:t> y </a:t>
            </a:r>
            <a:r>
              <a:rPr lang="en-GB" sz="3200" dirty="0" err="1">
                <a:latin typeface="Arial"/>
                <a:cs typeface="Arial"/>
              </a:rPr>
              <a:t>Golwg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/>
              <a:t>(2022, t.15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) 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pic>
        <p:nvPicPr>
          <p:cNvPr id="7" name="Picture 6" descr="This image provides an illustration of the 11 areas of the CFVI, located around the ‘active child/young person’ and with the area of focus - communication - highlighted in pink.">
            <a:extLst>
              <a:ext uri="{FF2B5EF4-FFF2-40B4-BE49-F238E27FC236}">
                <a16:creationId xmlns:a16="http://schemas.microsoft.com/office/drawing/2014/main" id="{992B8067-6F2F-A8C7-DC03-7AB372B4C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431" y="1448460"/>
            <a:ext cx="6397692" cy="4855758"/>
          </a:xfrm>
          <a:prstGeom prst="rect">
            <a:avLst/>
          </a:prstGeom>
        </p:spPr>
      </p:pic>
      <p:pic>
        <p:nvPicPr>
          <p:cNvPr id="9" name="Picture 8" descr="This image shows the area of focus - communication - highlighted in pink.">
            <a:extLst>
              <a:ext uri="{FF2B5EF4-FFF2-40B4-BE49-F238E27FC236}">
                <a16:creationId xmlns:a16="http://schemas.microsoft.com/office/drawing/2014/main" id="{B0FA0FAC-9760-8D8F-DA10-BB8F4CF2CED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7728185" y="3062607"/>
            <a:ext cx="1279440" cy="100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44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00C3-789B-B656-4AAE-6B43BBD1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03E8-EBA3-BDBE-0065-18A8A57F2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y-GB" sz="2000" dirty="0">
                <a:latin typeface="+mj-lt"/>
                <a:cs typeface="Arial"/>
              </a:rPr>
              <a:t>Dyma amcanion yr adnodd hyfforddi hwn: </a:t>
            </a:r>
            <a:endParaRPr lang="cy-GB" sz="2000" dirty="0">
              <a:highlight>
                <a:srgbClr val="FFFF00"/>
              </a:highlight>
              <a:latin typeface="+mj-lt"/>
            </a:endParaRPr>
          </a:p>
          <a:p>
            <a:r>
              <a:rPr lang="cy-GB" sz="2000" dirty="0">
                <a:latin typeface="+mj-lt"/>
                <a:cs typeface="Arial"/>
              </a:rPr>
              <a:t>Rhowch gyflwyniad i Faes 3 y CFVI: Cyfathrebu.</a:t>
            </a:r>
          </a:p>
          <a:p>
            <a:r>
              <a:rPr lang="cy-GB" sz="2000" dirty="0">
                <a:latin typeface="+mj-lt"/>
                <a:cs typeface="Arial"/>
              </a:rPr>
              <a:t>Archwiliwch pam mae ffocws ar y maes hwn yn bwysig i ddysgwyr â nam ar eu golwg.</a:t>
            </a:r>
          </a:p>
          <a:p>
            <a:r>
              <a:rPr lang="cy-GB" sz="2000" dirty="0">
                <a:latin typeface="+mj-lt"/>
                <a:cs typeface="Arial"/>
              </a:rPr>
              <a:t>Amlinellwch rai addasiadau arbenigol a dulliau addysgu.</a:t>
            </a:r>
          </a:p>
          <a:p>
            <a:r>
              <a:rPr lang="cy-GB" sz="2000" dirty="0">
                <a:latin typeface="+mj-lt"/>
                <a:cs typeface="Arial"/>
              </a:rPr>
              <a:t>Archwiliwch rôl rhanddeiliaid allweddol wrth gefnogi datblygiad cyfathrebu.</a:t>
            </a:r>
          </a:p>
          <a:p>
            <a:r>
              <a:rPr lang="cy-GB" sz="2000" dirty="0">
                <a:latin typeface="+mj-lt"/>
                <a:cs typeface="Arial"/>
              </a:rPr>
              <a:t>Darparwch ddolenni i adnoddau / gwefannau defnyddiol.  </a:t>
            </a:r>
            <a:endParaRPr lang="cy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208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49B1-3D6F-442B-7AB8-BE33C086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FEBBB-19F8-D15E-B5EE-154031F5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mae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posib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haddasu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oes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angen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(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edrychwch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nodiadau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gyfer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flaenorol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sy'n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rhoi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enghreifftiau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o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amcanion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hyfforddi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gallech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hystyried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dibynnu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natur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cyflwyniad</a:t>
            </a:r>
            <a:r>
              <a:rPr lang="en-GB" sz="2000" dirty="0">
                <a:latin typeface="Arial"/>
                <a:cs typeface="Arial"/>
              </a:rPr>
              <a:t>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33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67CC-767A-3ED4-EBFA-434E8902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latin typeface="Arial"/>
                <a:cs typeface="Arial"/>
              </a:rPr>
              <a:t>Am y </a:t>
            </a:r>
            <a:r>
              <a:rPr lang="en-GB" sz="3000" dirty="0" err="1">
                <a:latin typeface="Arial"/>
                <a:cs typeface="Arial"/>
              </a:rPr>
              <a:t>maes</a:t>
            </a:r>
            <a:r>
              <a:rPr lang="en-GB" sz="3000" dirty="0">
                <a:latin typeface="Arial"/>
                <a:cs typeface="Arial"/>
              </a:rPr>
              <a:t> </a:t>
            </a:r>
            <a:r>
              <a:rPr lang="en-GB" sz="3000" dirty="0" err="1">
                <a:latin typeface="Arial"/>
                <a:cs typeface="Arial"/>
              </a:rPr>
              <a:t>hwn</a:t>
            </a:r>
            <a:r>
              <a:rPr lang="en-GB" sz="3000" dirty="0">
                <a:latin typeface="Arial"/>
                <a:cs typeface="Arial"/>
              </a:rPr>
              <a:t>: </a:t>
            </a:r>
            <a:r>
              <a:rPr lang="en-GB" sz="3000" dirty="0" err="1">
                <a:latin typeface="Arial"/>
                <a:cs typeface="Arial"/>
              </a:rPr>
              <a:t>Cyfathrebu</a:t>
            </a:r>
            <a:endParaRPr lang="en-GB" sz="3000" dirty="0">
              <a:highlight>
                <a:srgbClr val="0000FF"/>
              </a:highlight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CFDD4-464F-426F-B17B-2B6E6F93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497" y="1581150"/>
            <a:ext cx="9195183" cy="46426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Mae’r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hwn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fframwaith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pwysigrwydd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gweithio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gyda’r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/person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ddatblygu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cyfathrebu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effeithiol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mewn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lleoliadau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ffurfiol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ac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anffurfiol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Gallai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gynnwys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addasiadau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dulliau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addysgu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fabwysiadu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dulliau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amgen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bwrpasol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Mae'n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faes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chysylltiad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agos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4 y CFVI: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Llythrennedd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 Mae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gan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ymarferyddion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rôl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bwysig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i’w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chwarae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o ran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hwyluso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cydweithredu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ac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arwain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broses o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wneud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penderfyniadau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mewn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perthynas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 err="1">
                <a:latin typeface="Arial"/>
                <a:ea typeface="Times New Roman" panose="02020603050405020304" pitchFamily="18" charset="0"/>
                <a:cs typeface="Arial"/>
              </a:rPr>
              <a:t>llwybr</a:t>
            </a:r>
            <a:r>
              <a:rPr lang="en-GB" sz="2000" b="1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 err="1">
                <a:latin typeface="Arial"/>
                <a:ea typeface="Times New Roman" panose="02020603050405020304" pitchFamily="18" charset="0"/>
                <a:cs typeface="Arial"/>
              </a:rPr>
              <a:t>cyfathrebu</a:t>
            </a:r>
            <a:r>
              <a:rPr lang="en-GB" sz="2000" b="1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/person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Dylai'r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dulliau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fod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seiliedig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canlynol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dewisiadau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,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anghenion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ac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amgylchiadau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penodol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a’r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person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gweithio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cyd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ag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eraill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e.e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Therapydd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Lleferydd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ac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Iaith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(SALT),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athro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Aml-synhwyraidd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(MSI).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GB" sz="20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1311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8778240" cy="980199"/>
          </a:xfrm>
        </p:spPr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(1)</a:t>
            </a:r>
            <a:br>
              <a:rPr lang="en-GB" sz="3200" b="0" i="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</a:br>
            <a:endParaRPr lang="en-GB" sz="3200" dirty="0">
              <a:highlight>
                <a:srgbClr val="FFFF00"/>
              </a:highlight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377901"/>
              </p:ext>
            </p:extLst>
          </p:nvPr>
        </p:nvGraphicFramePr>
        <p:xfrm>
          <a:off x="836023" y="1536576"/>
          <a:ext cx="9470571" cy="4758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9049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531522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332629">
                <a:tc>
                  <a:txBody>
                    <a:bodyPr/>
                    <a:lstStyle/>
                    <a:p>
                      <a:r>
                        <a:rPr lang="en-GB" sz="1800" dirty="0" err="1"/>
                        <a:t>Sefyllfa</a:t>
                      </a:r>
                      <a:r>
                        <a:rPr lang="en-GB" sz="1800" dirty="0"/>
                        <a:t> </a:t>
                      </a:r>
                      <a:endParaRPr lang="en-GB" dirty="0"/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golwg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ddweud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plentyn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sefyllfa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yma</a:t>
                      </a:r>
                      <a:r>
                        <a:rPr lang="en-GB" dirty="0"/>
                        <a:t>?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41179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Plentyn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sy'n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newydd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ysgol</a:t>
                      </a:r>
                      <a:r>
                        <a:rPr lang="en-GB" sz="2000" dirty="0"/>
                        <a:t> (</a:t>
                      </a:r>
                      <a:r>
                        <a:rPr lang="en-GB" sz="2000" b="1" dirty="0" err="1"/>
                        <a:t>heb</a:t>
                      </a:r>
                      <a:r>
                        <a:rPr lang="en-GB" sz="2000" dirty="0"/>
                        <a:t> VI a </a:t>
                      </a:r>
                      <a:r>
                        <a:rPr lang="en-GB" sz="2000" dirty="0" err="1"/>
                        <a:t>sgiliau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cyfathrebu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sy'n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briodol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i'w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oedran</a:t>
                      </a:r>
                      <a:r>
                        <a:rPr lang="en-GB" sz="2000" dirty="0"/>
                        <a:t>)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cael</a:t>
                      </a:r>
                      <a:r>
                        <a:rPr lang="en-GB" sz="2000" dirty="0"/>
                        <a:t>  </a:t>
                      </a:r>
                      <a:r>
                        <a:rPr lang="en-GB" sz="2000" dirty="0" err="1"/>
                        <a:t>amserlen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wedi’i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hargraffu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err="1"/>
                        <a:t>Yn</a:t>
                      </a:r>
                      <a:r>
                        <a:rPr lang="en-GB" sz="2000" b="1" dirty="0"/>
                        <a:t> </a:t>
                      </a:r>
                      <a:r>
                        <a:rPr lang="en-GB" sz="2000" b="1" dirty="0" err="1"/>
                        <a:t>ogystal</a:t>
                      </a:r>
                      <a:r>
                        <a:rPr lang="en-GB" sz="2000" b="1" dirty="0"/>
                        <a:t>, </a:t>
                      </a:r>
                      <a:r>
                        <a:rPr lang="en-GB" sz="2000" dirty="0" err="1"/>
                        <a:t>gan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fod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sgiliau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cyfathrebu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wedi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datblygu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mewn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ffordd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sy’n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briodol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i’w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hoedran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err="1"/>
                        <a:t>efallai</a:t>
                      </a:r>
                      <a:r>
                        <a:rPr lang="en-GB" sz="2000" dirty="0"/>
                        <a:t> y </a:t>
                      </a:r>
                      <a:r>
                        <a:rPr lang="en-GB" sz="2000" dirty="0" err="1"/>
                        <a:t>byddant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gofyn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eraill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beth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sy’n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digwydd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nesaf</a:t>
                      </a:r>
                      <a:r>
                        <a:rPr lang="en-GB" sz="2000" dirty="0"/>
                        <a:t> a </a:t>
                      </a:r>
                      <a:r>
                        <a:rPr lang="en-GB" sz="2000" dirty="0" err="1"/>
                        <a:t>deall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ymateb</a:t>
                      </a:r>
                      <a:r>
                        <a:rPr lang="en-GB" sz="2000" dirty="0"/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bydd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amserlen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wedi’i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hargraffu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helpu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dealltwriaeth</a:t>
                      </a:r>
                      <a:r>
                        <a:rPr lang="en-GB" sz="2000" dirty="0"/>
                        <a:t>;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dibynnu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oedran</a:t>
                      </a:r>
                      <a:r>
                        <a:rPr lang="en-GB" sz="2000" dirty="0"/>
                        <a:t> gall </a:t>
                      </a:r>
                      <a:r>
                        <a:rPr lang="en-GB" sz="2000" dirty="0" err="1"/>
                        <a:t>fod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amserlen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fwy</a:t>
                      </a:r>
                      <a:r>
                        <a:rPr lang="en-GB" sz="2000" dirty="0"/>
                        <a:t> “</a:t>
                      </a:r>
                      <a:r>
                        <a:rPr lang="en-GB" sz="2000" dirty="0" err="1"/>
                        <a:t>ffurfiol</a:t>
                      </a:r>
                      <a:r>
                        <a:rPr lang="en-GB" sz="2000" dirty="0"/>
                        <a:t>”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seiliedig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bynciau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err="1"/>
                        <a:t>neu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efallai'n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gynrychiolaeth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drwy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ddarluniau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o'r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diwrnod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bydd</a:t>
                      </a:r>
                      <a:r>
                        <a:rPr lang="en-GB" sz="2000" dirty="0"/>
                        <a:t> plant </a:t>
                      </a:r>
                      <a:r>
                        <a:rPr lang="en-GB" sz="2000" dirty="0" err="1"/>
                        <a:t>hŷn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deall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amser</a:t>
                      </a:r>
                      <a:r>
                        <a:rPr lang="en-GB" sz="2000" dirty="0"/>
                        <a:t> ac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edrych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gloc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ddeall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trosglwyddo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rhwng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gwersi</a:t>
                      </a:r>
                      <a:r>
                        <a:rPr lang="en-GB" sz="2000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/>
                        <a:t>byddant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deall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ciwiau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heb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eiriau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o'u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cwmpas</a:t>
                      </a:r>
                      <a:r>
                        <a:rPr lang="en-GB" sz="2000" dirty="0"/>
                        <a:t> a </a:t>
                      </a:r>
                      <a:r>
                        <a:rPr lang="en-GB" sz="2000" dirty="0" err="1"/>
                        <a:t>allai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awgrymu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newid</a:t>
                      </a:r>
                      <a:r>
                        <a:rPr lang="en-GB" sz="2000" dirty="0"/>
                        <a:t>: plant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dechrau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pacio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bagiau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err="1"/>
                        <a:t>athrawon</a:t>
                      </a:r>
                      <a:r>
                        <a:rPr lang="en-GB" sz="2000" dirty="0"/>
                        <a:t>/CA </a:t>
                      </a:r>
                      <a:r>
                        <a:rPr lang="en-GB" sz="2000" dirty="0" err="1"/>
                        <a:t>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sefydlu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gweithgaredd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gwahanol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mewn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rhan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o'r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ystafell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ddosbarth</a:t>
                      </a:r>
                      <a:r>
                        <a:rPr lang="en-GB" sz="2000" dirty="0"/>
                        <a:t> ac </a:t>
                      </a:r>
                      <a:r>
                        <a:rPr lang="en-GB" sz="2000" dirty="0" err="1"/>
                        <a:t>ati</a:t>
                      </a:r>
                      <a:r>
                        <a:rPr lang="en-GB" sz="2000" dirty="0"/>
                        <a:t>.</a:t>
                      </a:r>
                      <a:r>
                        <a:rPr lang="en-GB" sz="2000" baseline="0" dirty="0"/>
                        <a:t> </a:t>
                      </a:r>
                      <a:endParaRPr lang="en-GB" sz="20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54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(2)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641570"/>
              </p:ext>
            </p:extLst>
          </p:nvPr>
        </p:nvGraphicFramePr>
        <p:xfrm>
          <a:off x="643467" y="1619123"/>
          <a:ext cx="10187093" cy="5370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7562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5049531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495541">
                <a:tc>
                  <a:txBody>
                    <a:bodyPr/>
                    <a:lstStyle/>
                    <a:p>
                      <a:r>
                        <a:rPr lang="en-GB" sz="2100" dirty="0" err="1"/>
                        <a:t>Sefyllfa</a:t>
                      </a:r>
                      <a:r>
                        <a:rPr lang="en-GB" sz="2100" dirty="0"/>
                        <a:t> </a:t>
                      </a:r>
                    </a:p>
                    <a:p>
                      <a:endParaRPr lang="en-GB" sz="21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 err="1"/>
                        <a:t>Strategaethau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cynhwysol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leihau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rhwystrau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ddysgu</a:t>
                      </a:r>
                      <a:endParaRPr lang="en-GB" sz="21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2106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 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2000" dirty="0" err="1"/>
                        <a:t>Plentyn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sy’n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newydd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ysgol</a:t>
                      </a:r>
                      <a:r>
                        <a:rPr lang="en-GB" sz="2000" dirty="0"/>
                        <a:t> (</a:t>
                      </a:r>
                      <a:r>
                        <a:rPr lang="en-GB" sz="2000" b="1" dirty="0" err="1"/>
                        <a:t>gyda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ar</a:t>
                      </a:r>
                      <a:r>
                        <a:rPr lang="en-GB" sz="2000" dirty="0"/>
                        <a:t> y </a:t>
                      </a:r>
                      <a:r>
                        <a:rPr lang="en-GB" sz="2000" dirty="0" err="1"/>
                        <a:t>golwg</a:t>
                      </a:r>
                      <a:r>
                        <a:rPr lang="en-GB" sz="2000" dirty="0"/>
                        <a:t> – </a:t>
                      </a:r>
                      <a:r>
                        <a:rPr lang="en-GB" sz="2000" dirty="0" err="1"/>
                        <a:t>ychydig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neu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ddim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golwg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defnyddiol</a:t>
                      </a:r>
                      <a:r>
                        <a:rPr lang="en-GB" sz="2000" dirty="0"/>
                        <a:t>) ac </a:t>
                      </a:r>
                      <a:r>
                        <a:rPr lang="en-GB" sz="2000" dirty="0" err="1"/>
                        <a:t>anghenion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dysgu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ychwanegol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sy’n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cynnwys</a:t>
                      </a:r>
                      <a:r>
                        <a:rPr lang="en-GB" sz="2000" dirty="0"/>
                        <a:t> (</a:t>
                      </a:r>
                      <a:r>
                        <a:rPr lang="en-GB" sz="2000" dirty="0" err="1"/>
                        <a:t>cyflwynydd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roi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trosolwg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yma</a:t>
                      </a:r>
                      <a:r>
                        <a:rPr lang="en-GB" sz="2000" dirty="0"/>
                        <a:t>).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?</a:t>
                      </a:r>
                    </a:p>
                    <a:p>
                      <a:r>
                        <a:rPr lang="en-GB" sz="2100" dirty="0"/>
                        <a:t>?</a:t>
                      </a:r>
                    </a:p>
                    <a:p>
                      <a:r>
                        <a:rPr lang="en-GB" sz="2100" dirty="0"/>
                        <a:t>?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281418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  <a:tr h="281418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6235"/>
                  </a:ext>
                </a:extLst>
              </a:tr>
              <a:tr h="281418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8120"/>
                  </a:ext>
                </a:extLst>
              </a:tr>
              <a:tr h="281418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7306"/>
                  </a:ext>
                </a:extLst>
              </a:tr>
              <a:tr h="281418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30699"/>
                  </a:ext>
                </a:extLst>
              </a:tr>
              <a:tr h="281418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3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855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(3)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472940"/>
              </p:ext>
            </p:extLst>
          </p:nvPr>
        </p:nvGraphicFramePr>
        <p:xfrm>
          <a:off x="1282262" y="1697424"/>
          <a:ext cx="8857101" cy="432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8457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388644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en-GB" sz="2100" dirty="0" err="1"/>
                        <a:t>Proffil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cryno</a:t>
                      </a:r>
                      <a:r>
                        <a:rPr lang="en-GB" sz="2100" dirty="0"/>
                        <a:t> y </a:t>
                      </a:r>
                      <a:r>
                        <a:rPr lang="en-GB" sz="2100" dirty="0" err="1"/>
                        <a:t>plentyn</a:t>
                      </a:r>
                      <a:r>
                        <a:rPr lang="en-GB" sz="2100" dirty="0"/>
                        <a:t> / person </a:t>
                      </a:r>
                      <a:r>
                        <a:rPr lang="en-GB" sz="2100" dirty="0" err="1"/>
                        <a:t>ifanc</a:t>
                      </a:r>
                      <a:endParaRPr lang="en-GB" sz="21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 err="1"/>
                        <a:t>Sefyllfa</a:t>
                      </a:r>
                      <a:r>
                        <a:rPr lang="en-GB" sz="2100" dirty="0"/>
                        <a:t>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r>
                        <a:rPr lang="en-GB" sz="2100" dirty="0" err="1"/>
                        <a:t>Ychwanegwch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yma</a:t>
                      </a:r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?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623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81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73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306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3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95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EB5BB77-8864-CE48-B4A0-09E373C8FD63}" vid="{5DBD3EE2-C97D-0043-A71C-F1402DF63A15}"/>
    </a:ext>
  </a:extLst>
</a:theme>
</file>

<file path=ppt/theme/theme2.xml><?xml version="1.0" encoding="utf-8"?>
<a:theme xmlns:a="http://schemas.openxmlformats.org/drawingml/2006/main" name="Image Master No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ac3a66-020c-4d2c-922c-84188483fa28" xsi:nil="true"/>
    <lcf76f155ced4ddcb4097134ff3c332f xmlns="1f036f6a-d838-46b0-a927-7b6573ba0a66">
      <Terms xmlns="http://schemas.microsoft.com/office/infopath/2007/PartnerControls"/>
    </lcf76f155ced4ddcb4097134ff3c332f>
    <Reviewed xmlns="1f036f6a-d838-46b0-a927-7b6573ba0a6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F86D75237844CA4C49FA23BF2B913" ma:contentTypeVersion="18" ma:contentTypeDescription="Create a new document." ma:contentTypeScope="" ma:versionID="33bad68cd5aeab28cde5e4a126aedfe6">
  <xsd:schema xmlns:xsd="http://www.w3.org/2001/XMLSchema" xmlns:xs="http://www.w3.org/2001/XMLSchema" xmlns:p="http://schemas.microsoft.com/office/2006/metadata/properties" xmlns:ns2="1f036f6a-d838-46b0-a927-7b6573ba0a66" xmlns:ns3="1aac3a66-020c-4d2c-922c-84188483fa28" targetNamespace="http://schemas.microsoft.com/office/2006/metadata/properties" ma:root="true" ma:fieldsID="75a6f948bec88b4e366ce30c5244179d" ns2:_="" ns3:_="">
    <xsd:import namespace="1f036f6a-d838-46b0-a927-7b6573ba0a66"/>
    <xsd:import namespace="1aac3a66-020c-4d2c-922c-84188483fa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Reviewed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6f6a-d838-46b0-a927-7b6573ba0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111f871-a67d-48ae-9ce3-a2c6c977fa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viewed" ma:index="23" nillable="true" ma:displayName="Reviewed" ma:format="Dropdown" ma:internalName="Reviewed">
      <xsd:simpleType>
        <xsd:restriction base="dms:Text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c3a66-020c-4d2c-922c-84188483fa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869462e-6ebd-4057-85cf-2a35c839ad98}" ma:internalName="TaxCatchAll" ma:showField="CatchAllData" ma:web="1aac3a66-020c-4d2c-922c-84188483fa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10E9FE-FD13-449F-8129-CE2405B4AC8F}">
  <ds:schemaRefs>
    <ds:schemaRef ds:uri="http://purl.org/dc/elements/1.1/"/>
    <ds:schemaRef ds:uri="http://schemas.microsoft.com/office/2006/metadata/properties"/>
    <ds:schemaRef ds:uri="1aac3a66-020c-4d2c-922c-84188483fa28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f036f6a-d838-46b0-a927-7b6573ba0a6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BACFEAD-E830-4618-8C6E-0070326CAF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36f6a-d838-46b0-a927-7b6573ba0a66"/>
    <ds:schemaRef ds:uri="1aac3a66-020c-4d2c-922c-84188483f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DC4D8A-2310-43D8-AE3A-5FDAF2E3B5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5000</Words>
  <Application>Microsoft Office PowerPoint</Application>
  <PresentationFormat>Widescreen</PresentationFormat>
  <Paragraphs>305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Ingra</vt:lpstr>
      <vt:lpstr>Noto Sans</vt:lpstr>
      <vt:lpstr>Symbol</vt:lpstr>
      <vt:lpstr>Symbol,Sans-Serif</vt:lpstr>
      <vt:lpstr>Wingdings</vt:lpstr>
      <vt:lpstr>Office Theme</vt:lpstr>
      <vt:lpstr>Image Master No logo</vt:lpstr>
      <vt:lpstr>      Fframwaith Cwricwlwm ar gyfer Plant a Phobl Ifanc â Nam ar y Golwg (CFVI): Adnodd Hyfforddiant Craidd 4    Maes 3: Cyfathrebu  </vt:lpstr>
      <vt:lpstr>Partneriaid y Prosiect</vt:lpstr>
      <vt:lpstr>Fframwaith Cwricwlwm ar gyfer Plant a Phobl Ifanc â Nam ar y Golwg (2022, t.15) </vt:lpstr>
      <vt:lpstr>Amcanion Hyfforddi (1)</vt:lpstr>
      <vt:lpstr>Amcanion Hyfforddi (2)</vt:lpstr>
      <vt:lpstr>Am y maes hwn: Cyfathrebu</vt:lpstr>
      <vt:lpstr>Nodi rhwystrau posibl i fynediad (1) </vt:lpstr>
      <vt:lpstr>Nodi rhwystrau posibl i fynediad (2) </vt:lpstr>
      <vt:lpstr>Nodi rhwystrau posibl i fynediad (3) </vt:lpstr>
      <vt:lpstr>Pam mae ffocws ar y maes hwn yn bwysig?</vt:lpstr>
      <vt:lpstr>Enghreifftiau o ddulliau ymyrraeth wedi'i thargedu ar gyfer Maes 3 wedi'u rhestru yn y CFVI i leihau rhwystrau (1) </vt:lpstr>
      <vt:lpstr>Enghreifftiau o ddulliau ymyrraeth wedi'i thargedu ar gyfer Maes 3 wedi'u rhestru yn y CFVI i leihau rhwystrau (2)</vt:lpstr>
      <vt:lpstr>Pam mae ffocws ar y maes hwn yn bwysig i (enw'r plentyn/person ifanc); pa ymyriadau sydd ar waith?</vt:lpstr>
      <vt:lpstr>Crynhoi</vt:lpstr>
      <vt:lpstr>Pa adnoddau sydd ar gael</vt:lpstr>
      <vt:lpstr>Cyfeiriadau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Di Chiara</dc:creator>
  <cp:lastModifiedBy>Juliette Taylor</cp:lastModifiedBy>
  <cp:revision>152</cp:revision>
  <dcterms:created xsi:type="dcterms:W3CDTF">2022-11-17T11:49:18Z</dcterms:created>
  <dcterms:modified xsi:type="dcterms:W3CDTF">2023-11-27T10:30:30Z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0x010100521F86D75237844CA4C49FA23BF2B913</vt:lpwstr>
  </property>
  <property fmtid="{D5CDD505-2E9C-101B-9397-08002B2CF9AE}" pid="3" name="MediaServiceImageTags">
    <vt:lpwstr/>
  </property>
</Properties>
</file>