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3"/>
  </p:notesMasterIdLst>
  <p:sldIdLst>
    <p:sldId id="291" r:id="rId6"/>
    <p:sldId id="265" r:id="rId7"/>
    <p:sldId id="300" r:id="rId8"/>
    <p:sldId id="257" r:id="rId9"/>
    <p:sldId id="269" r:id="rId10"/>
    <p:sldId id="258" r:id="rId11"/>
    <p:sldId id="295" r:id="rId12"/>
    <p:sldId id="299" r:id="rId13"/>
    <p:sldId id="302" r:id="rId14"/>
    <p:sldId id="282" r:id="rId15"/>
    <p:sldId id="285" r:id="rId16"/>
    <p:sldId id="267" r:id="rId17"/>
    <p:sldId id="301" r:id="rId18"/>
    <p:sldId id="289" r:id="rId19"/>
    <p:sldId id="288" r:id="rId20"/>
    <p:sldId id="28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4" clrIdx="0">
    <p:extLst>
      <p:ext uri="{19B8F6BF-5375-455C-9EA6-DF929625EA0E}">
        <p15:presenceInfo xmlns:p15="http://schemas.microsoft.com/office/powerpoint/2012/main" userId="c1c4d890a4f35c8f" providerId="Windows Live"/>
      </p:ext>
    </p:extLst>
  </p:cmAuthor>
  <p:cmAuthor id="2" name="Rory Cobb" initials="RC" lastIdx="3" clrIdx="1">
    <p:extLst>
      <p:ext uri="{19B8F6BF-5375-455C-9EA6-DF929625EA0E}">
        <p15:presenceInfo xmlns:p15="http://schemas.microsoft.com/office/powerpoint/2012/main" userId="202347540ec45d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69D93-5E8C-415D-8ED6-D1F1EC272CBE}" v="17" dt="2023-09-12T19:17:58.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74031" autoAdjust="0"/>
  </p:normalViewPr>
  <p:slideViewPr>
    <p:cSldViewPr snapToGrid="0" showGuides="1">
      <p:cViewPr>
        <p:scale>
          <a:sx n="87" d="100"/>
          <a:sy n="87" d="100"/>
        </p:scale>
        <p:origin x="6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136"/>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Taylor" userId="1751eade-a80a-470c-ab73-7a77f2cf91db" providerId="ADAL" clId="{41369D93-5E8C-415D-8ED6-D1F1EC272CBE}"/>
    <pc:docChg chg="custSel modSld">
      <pc:chgData name="Juliette Taylor" userId="1751eade-a80a-470c-ab73-7a77f2cf91db" providerId="ADAL" clId="{41369D93-5E8C-415D-8ED6-D1F1EC272CBE}" dt="2023-09-12T19:17:58.658" v="68" actId="13244"/>
      <pc:docMkLst>
        <pc:docMk/>
      </pc:docMkLst>
      <pc:sldChg chg="modSp mod">
        <pc:chgData name="Juliette Taylor" userId="1751eade-a80a-470c-ab73-7a77f2cf91db" providerId="ADAL" clId="{41369D93-5E8C-415D-8ED6-D1F1EC272CBE}" dt="2023-09-12T19:12:17.157" v="41" actId="948"/>
        <pc:sldMkLst>
          <pc:docMk/>
          <pc:sldMk cId="1492083113" sldId="257"/>
        </pc:sldMkLst>
        <pc:spChg chg="mod">
          <ac:chgData name="Juliette Taylor" userId="1751eade-a80a-470c-ab73-7a77f2cf91db" providerId="ADAL" clId="{41369D93-5E8C-415D-8ED6-D1F1EC272CBE}" dt="2023-09-12T19:12:17.157" v="41" actId="948"/>
          <ac:spMkLst>
            <pc:docMk/>
            <pc:sldMk cId="1492083113" sldId="257"/>
            <ac:spMk id="3" creationId="{7C2C03E8-EBA3-BDBE-0065-18A8A57F2358}"/>
          </ac:spMkLst>
        </pc:spChg>
      </pc:sldChg>
      <pc:sldChg chg="modSp mod">
        <pc:chgData name="Juliette Taylor" userId="1751eade-a80a-470c-ab73-7a77f2cf91db" providerId="ADAL" clId="{41369D93-5E8C-415D-8ED6-D1F1EC272CBE}" dt="2023-09-12T19:12:26.902" v="43" actId="27636"/>
        <pc:sldMkLst>
          <pc:docMk/>
          <pc:sldMk cId="313652306" sldId="258"/>
        </pc:sldMkLst>
        <pc:spChg chg="mod">
          <ac:chgData name="Juliette Taylor" userId="1751eade-a80a-470c-ab73-7a77f2cf91db" providerId="ADAL" clId="{41369D93-5E8C-415D-8ED6-D1F1EC272CBE}" dt="2023-09-12T19:12:26.902" v="43" actId="27636"/>
          <ac:spMkLst>
            <pc:docMk/>
            <pc:sldMk cId="313652306" sldId="258"/>
            <ac:spMk id="3" creationId="{C42C4E53-6986-902D-133A-420D45663422}"/>
          </ac:spMkLst>
        </pc:spChg>
      </pc:sldChg>
      <pc:sldChg chg="addSp delSp modSp">
        <pc:chgData name="Juliette Taylor" userId="1751eade-a80a-470c-ab73-7a77f2cf91db" providerId="ADAL" clId="{41369D93-5E8C-415D-8ED6-D1F1EC272CBE}" dt="2023-09-12T19:17:37.544" v="67"/>
        <pc:sldMkLst>
          <pc:docMk/>
          <pc:sldMk cId="0" sldId="265"/>
        </pc:sldMkLst>
        <pc:spChg chg="add del mod">
          <ac:chgData name="Juliette Taylor" userId="1751eade-a80a-470c-ab73-7a77f2cf91db" providerId="ADAL" clId="{41369D93-5E8C-415D-8ED6-D1F1EC272CBE}" dt="2023-09-12T19:17:13.660" v="63" actId="478"/>
          <ac:spMkLst>
            <pc:docMk/>
            <pc:sldMk cId="0" sldId="265"/>
            <ac:spMk id="5" creationId="{51E55EE5-A250-E02B-B65A-D4EDD2CCEA33}"/>
          </ac:spMkLst>
        </pc:spChg>
        <pc:spChg chg="add del mod">
          <ac:chgData name="Juliette Taylor" userId="1751eade-a80a-470c-ab73-7a77f2cf91db" providerId="ADAL" clId="{41369D93-5E8C-415D-8ED6-D1F1EC272CBE}" dt="2023-09-12T19:17:37.544" v="67"/>
          <ac:spMkLst>
            <pc:docMk/>
            <pc:sldMk cId="0" sldId="265"/>
            <ac:spMk id="9" creationId="{E94EC208-3C5C-E8E7-C7D2-676553036D8E}"/>
          </ac:spMkLst>
        </pc:spChg>
        <pc:spChg chg="mod">
          <ac:chgData name="Juliette Taylor" userId="1751eade-a80a-470c-ab73-7a77f2cf91db" providerId="ADAL" clId="{41369D93-5E8C-415D-8ED6-D1F1EC272CBE}" dt="2023-09-12T19:14:37.590" v="55" actId="1076"/>
          <ac:spMkLst>
            <pc:docMk/>
            <pc:sldMk cId="0" sldId="265"/>
            <ac:spMk id="65" creationId="{00000000-0000-0000-0000-000000000000}"/>
          </ac:spMkLst>
        </pc:spChg>
        <pc:spChg chg="add del">
          <ac:chgData name="Juliette Taylor" userId="1751eade-a80a-470c-ab73-7a77f2cf91db" providerId="ADAL" clId="{41369D93-5E8C-415D-8ED6-D1F1EC272CBE}" dt="2023-09-12T19:17:13.660" v="63" actId="478"/>
          <ac:spMkLst>
            <pc:docMk/>
            <pc:sldMk cId="0" sldId="265"/>
            <ac:spMk id="66" creationId="{00000000-0000-0000-0000-000000000000}"/>
          </ac:spMkLst>
        </pc:spChg>
        <pc:picChg chg="add mod">
          <ac:chgData name="Juliette Taylor" userId="1751eade-a80a-470c-ab73-7a77f2cf91db" providerId="ADAL" clId="{41369D93-5E8C-415D-8ED6-D1F1EC272CBE}" dt="2023-09-12T19:16:49.216" v="59"/>
          <ac:picMkLst>
            <pc:docMk/>
            <pc:sldMk cId="0" sldId="265"/>
            <ac:picMk id="2" creationId="{A7902A38-CC11-D178-25E2-96BBA392AFC8}"/>
          </ac:picMkLst>
        </pc:picChg>
        <pc:picChg chg="add mod">
          <ac:chgData name="Juliette Taylor" userId="1751eade-a80a-470c-ab73-7a77f2cf91db" providerId="ADAL" clId="{41369D93-5E8C-415D-8ED6-D1F1EC272CBE}" dt="2023-09-12T19:16:49.216" v="59"/>
          <ac:picMkLst>
            <pc:docMk/>
            <pc:sldMk cId="0" sldId="265"/>
            <ac:picMk id="3" creationId="{8B37FA0F-0564-348E-9964-E0372F8F38EB}"/>
          </ac:picMkLst>
        </pc:picChg>
        <pc:picChg chg="add mod">
          <ac:chgData name="Juliette Taylor" userId="1751eade-a80a-470c-ab73-7a77f2cf91db" providerId="ADAL" clId="{41369D93-5E8C-415D-8ED6-D1F1EC272CBE}" dt="2023-09-12T19:16:49.216" v="59"/>
          <ac:picMkLst>
            <pc:docMk/>
            <pc:sldMk cId="0" sldId="265"/>
            <ac:picMk id="4" creationId="{B2BA3883-3870-9171-E3B9-EF92B18A256E}"/>
          </ac:picMkLst>
        </pc:picChg>
        <pc:picChg chg="add del mod">
          <ac:chgData name="Juliette Taylor" userId="1751eade-a80a-470c-ab73-7a77f2cf91db" providerId="ADAL" clId="{41369D93-5E8C-415D-8ED6-D1F1EC272CBE}" dt="2023-09-12T19:17:13.125" v="62"/>
          <ac:picMkLst>
            <pc:docMk/>
            <pc:sldMk cId="0" sldId="265"/>
            <ac:picMk id="6" creationId="{6E8D7387-D9B3-5A8D-0E90-749981898613}"/>
          </ac:picMkLst>
        </pc:picChg>
        <pc:picChg chg="add del mod">
          <ac:chgData name="Juliette Taylor" userId="1751eade-a80a-470c-ab73-7a77f2cf91db" providerId="ADAL" clId="{41369D93-5E8C-415D-8ED6-D1F1EC272CBE}" dt="2023-09-12T19:17:13.125" v="62"/>
          <ac:picMkLst>
            <pc:docMk/>
            <pc:sldMk cId="0" sldId="265"/>
            <ac:picMk id="7" creationId="{158E43FC-A645-268E-4F15-643DF2FBA921}"/>
          </ac:picMkLst>
        </pc:picChg>
        <pc:picChg chg="add del mod">
          <ac:chgData name="Juliette Taylor" userId="1751eade-a80a-470c-ab73-7a77f2cf91db" providerId="ADAL" clId="{41369D93-5E8C-415D-8ED6-D1F1EC272CBE}" dt="2023-09-12T19:17:13.125" v="62"/>
          <ac:picMkLst>
            <pc:docMk/>
            <pc:sldMk cId="0" sldId="265"/>
            <ac:picMk id="8" creationId="{3B1F2C42-E2EB-5B52-0155-96A1614A96C5}"/>
          </ac:picMkLst>
        </pc:picChg>
        <pc:picChg chg="del">
          <ac:chgData name="Juliette Taylor" userId="1751eade-a80a-470c-ab73-7a77f2cf91db" providerId="ADAL" clId="{41369D93-5E8C-415D-8ED6-D1F1EC272CBE}" dt="2023-09-12T19:16:48.145" v="58" actId="478"/>
          <ac:picMkLst>
            <pc:docMk/>
            <pc:sldMk cId="0" sldId="265"/>
            <ac:picMk id="68" creationId="{00000000-0000-0000-0000-000000000000}"/>
          </ac:picMkLst>
        </pc:picChg>
        <pc:picChg chg="del">
          <ac:chgData name="Juliette Taylor" userId="1751eade-a80a-470c-ab73-7a77f2cf91db" providerId="ADAL" clId="{41369D93-5E8C-415D-8ED6-D1F1EC272CBE}" dt="2023-09-12T19:14:49.219" v="56" actId="478"/>
          <ac:picMkLst>
            <pc:docMk/>
            <pc:sldMk cId="0" sldId="265"/>
            <ac:picMk id="69" creationId="{00000000-0000-0000-0000-000000000000}"/>
          </ac:picMkLst>
        </pc:picChg>
        <pc:picChg chg="del">
          <ac:chgData name="Juliette Taylor" userId="1751eade-a80a-470c-ab73-7a77f2cf91db" providerId="ADAL" clId="{41369D93-5E8C-415D-8ED6-D1F1EC272CBE}" dt="2023-09-12T19:16:48.145" v="58" actId="478"/>
          <ac:picMkLst>
            <pc:docMk/>
            <pc:sldMk cId="0" sldId="265"/>
            <ac:picMk id="70" creationId="{00000000-0000-0000-0000-000000000000}"/>
          </ac:picMkLst>
        </pc:picChg>
        <pc:picChg chg="del mod">
          <ac:chgData name="Juliette Taylor" userId="1751eade-a80a-470c-ab73-7a77f2cf91db" providerId="ADAL" clId="{41369D93-5E8C-415D-8ED6-D1F1EC272CBE}" dt="2023-09-12T19:16:48.145" v="58" actId="478"/>
          <ac:picMkLst>
            <pc:docMk/>
            <pc:sldMk cId="0" sldId="265"/>
            <ac:picMk id="71" creationId="{00000000-0000-0000-0000-000000000000}"/>
          </ac:picMkLst>
        </pc:picChg>
      </pc:sldChg>
      <pc:sldChg chg="modSp mod">
        <pc:chgData name="Juliette Taylor" userId="1751eade-a80a-470c-ab73-7a77f2cf91db" providerId="ADAL" clId="{41369D93-5E8C-415D-8ED6-D1F1EC272CBE}" dt="2023-09-12T19:13:15.258" v="46" actId="1076"/>
        <pc:sldMkLst>
          <pc:docMk/>
          <pc:sldMk cId="3750988662" sldId="267"/>
        </pc:sldMkLst>
        <pc:spChg chg="mod">
          <ac:chgData name="Juliette Taylor" userId="1751eade-a80a-470c-ab73-7a77f2cf91db" providerId="ADAL" clId="{41369D93-5E8C-415D-8ED6-D1F1EC272CBE}" dt="2023-09-12T19:13:15.258" v="46" actId="1076"/>
          <ac:spMkLst>
            <pc:docMk/>
            <pc:sldMk cId="3750988662" sldId="267"/>
            <ac:spMk id="3" creationId="{C42C4E53-6986-902D-133A-420D45663422}"/>
          </ac:spMkLst>
        </pc:spChg>
      </pc:sldChg>
      <pc:sldChg chg="modSp mod">
        <pc:chgData name="Juliette Taylor" userId="1751eade-a80a-470c-ab73-7a77f2cf91db" providerId="ADAL" clId="{41369D93-5E8C-415D-8ED6-D1F1EC272CBE}" dt="2023-09-12T19:14:00.323" v="51" actId="255"/>
        <pc:sldMkLst>
          <pc:docMk/>
          <pc:sldMk cId="339374880" sldId="268"/>
        </pc:sldMkLst>
        <pc:spChg chg="mod">
          <ac:chgData name="Juliette Taylor" userId="1751eade-a80a-470c-ab73-7a77f2cf91db" providerId="ADAL" clId="{41369D93-5E8C-415D-8ED6-D1F1EC272CBE}" dt="2023-09-12T19:14:00.323" v="51" actId="255"/>
          <ac:spMkLst>
            <pc:docMk/>
            <pc:sldMk cId="339374880" sldId="268"/>
            <ac:spMk id="3" creationId="{C42C4E53-6986-902D-133A-420D45663422}"/>
          </ac:spMkLst>
        </pc:spChg>
      </pc:sldChg>
      <pc:sldChg chg="modSp mod">
        <pc:chgData name="Juliette Taylor" userId="1751eade-a80a-470c-ab73-7a77f2cf91db" providerId="ADAL" clId="{41369D93-5E8C-415D-8ED6-D1F1EC272CBE}" dt="2023-09-12T19:13:02.482" v="44" actId="948"/>
        <pc:sldMkLst>
          <pc:docMk/>
          <pc:sldMk cId="1013116831" sldId="282"/>
        </pc:sldMkLst>
        <pc:spChg chg="mod">
          <ac:chgData name="Juliette Taylor" userId="1751eade-a80a-470c-ab73-7a77f2cf91db" providerId="ADAL" clId="{41369D93-5E8C-415D-8ED6-D1F1EC272CBE}" dt="2023-09-12T19:13:02.482" v="44" actId="948"/>
          <ac:spMkLst>
            <pc:docMk/>
            <pc:sldMk cId="1013116831" sldId="282"/>
            <ac:spMk id="3" creationId="{1EFCFDD4-464F-426F-B17B-2B6E6F935A9C}"/>
          </ac:spMkLst>
        </pc:spChg>
      </pc:sldChg>
      <pc:sldChg chg="modSp mod">
        <pc:chgData name="Juliette Taylor" userId="1751eade-a80a-470c-ab73-7a77f2cf91db" providerId="ADAL" clId="{41369D93-5E8C-415D-8ED6-D1F1EC272CBE}" dt="2023-09-12T19:13:08.241" v="45" actId="1076"/>
        <pc:sldMkLst>
          <pc:docMk/>
          <pc:sldMk cId="1267364647" sldId="285"/>
        </pc:sldMkLst>
        <pc:spChg chg="mod">
          <ac:chgData name="Juliette Taylor" userId="1751eade-a80a-470c-ab73-7a77f2cf91db" providerId="ADAL" clId="{41369D93-5E8C-415D-8ED6-D1F1EC272CBE}" dt="2023-09-12T19:13:08.241" v="45" actId="1076"/>
          <ac:spMkLst>
            <pc:docMk/>
            <pc:sldMk cId="1267364647" sldId="285"/>
            <ac:spMk id="3" creationId="{C42C4E53-6986-902D-133A-420D45663422}"/>
          </ac:spMkLst>
        </pc:spChg>
      </pc:sldChg>
      <pc:sldChg chg="modSp mod">
        <pc:chgData name="Juliette Taylor" userId="1751eade-a80a-470c-ab73-7a77f2cf91db" providerId="ADAL" clId="{41369D93-5E8C-415D-8ED6-D1F1EC272CBE}" dt="2023-09-12T19:13:52.449" v="50" actId="255"/>
        <pc:sldMkLst>
          <pc:docMk/>
          <pc:sldMk cId="2774298720" sldId="288"/>
        </pc:sldMkLst>
        <pc:spChg chg="mod">
          <ac:chgData name="Juliette Taylor" userId="1751eade-a80a-470c-ab73-7a77f2cf91db" providerId="ADAL" clId="{41369D93-5E8C-415D-8ED6-D1F1EC272CBE}" dt="2023-09-12T19:13:52.449" v="50" actId="255"/>
          <ac:spMkLst>
            <pc:docMk/>
            <pc:sldMk cId="2774298720" sldId="288"/>
            <ac:spMk id="3" creationId="{763925C0-90CD-A5E7-6D59-110860F4F8F1}"/>
          </ac:spMkLst>
        </pc:spChg>
      </pc:sldChg>
      <pc:sldChg chg="modSp mod">
        <pc:chgData name="Juliette Taylor" userId="1751eade-a80a-470c-ab73-7a77f2cf91db" providerId="ADAL" clId="{41369D93-5E8C-415D-8ED6-D1F1EC272CBE}" dt="2023-09-12T19:13:44.449" v="48" actId="255"/>
        <pc:sldMkLst>
          <pc:docMk/>
          <pc:sldMk cId="1680515083" sldId="289"/>
        </pc:sldMkLst>
        <pc:spChg chg="mod">
          <ac:chgData name="Juliette Taylor" userId="1751eade-a80a-470c-ab73-7a77f2cf91db" providerId="ADAL" clId="{41369D93-5E8C-415D-8ED6-D1F1EC272CBE}" dt="2023-09-12T19:13:44.449" v="48" actId="255"/>
          <ac:spMkLst>
            <pc:docMk/>
            <pc:sldMk cId="1680515083" sldId="289"/>
            <ac:spMk id="3" creationId="{8F14A6D8-2FBF-BD77-361E-EAF48DF7A2EC}"/>
          </ac:spMkLst>
        </pc:spChg>
      </pc:sldChg>
      <pc:sldChg chg="modSp">
        <pc:chgData name="Juliette Taylor" userId="1751eade-a80a-470c-ab73-7a77f2cf91db" providerId="ADAL" clId="{41369D93-5E8C-415D-8ED6-D1F1EC272CBE}" dt="2023-09-12T19:14:28.207" v="53" actId="13244"/>
        <pc:sldMkLst>
          <pc:docMk/>
          <pc:sldMk cId="3670552723" sldId="291"/>
        </pc:sldMkLst>
        <pc:picChg chg="mod">
          <ac:chgData name="Juliette Taylor" userId="1751eade-a80a-470c-ab73-7a77f2cf91db" providerId="ADAL" clId="{41369D93-5E8C-415D-8ED6-D1F1EC272CBE}" dt="2023-09-12T19:14:28.207" v="53" actId="13244"/>
          <ac:picMkLst>
            <pc:docMk/>
            <pc:sldMk cId="3670552723" sldId="291"/>
            <ac:picMk id="7" creationId="{2AE217BD-F559-AA56-8219-FF30334E5C58}"/>
          </ac:picMkLst>
        </pc:picChg>
      </pc:sldChg>
      <pc:sldChg chg="modSp mod">
        <pc:chgData name="Juliette Taylor" userId="1751eade-a80a-470c-ab73-7a77f2cf91db" providerId="ADAL" clId="{41369D93-5E8C-415D-8ED6-D1F1EC272CBE}" dt="2023-09-12T19:17:58.658" v="68" actId="13244"/>
        <pc:sldMkLst>
          <pc:docMk/>
          <pc:sldMk cId="3735181924" sldId="300"/>
        </pc:sldMkLst>
        <pc:spChg chg="mod">
          <ac:chgData name="Juliette Taylor" userId="1751eade-a80a-470c-ab73-7a77f2cf91db" providerId="ADAL" clId="{41369D93-5E8C-415D-8ED6-D1F1EC272CBE}" dt="2023-09-12T19:17:58.658" v="68" actId="13244"/>
          <ac:spMkLst>
            <pc:docMk/>
            <pc:sldMk cId="3735181924" sldId="300"/>
            <ac:spMk id="2" creationId="{768007B7-E613-C53A-FDFA-710BBCE4B64D}"/>
          </ac:spMkLst>
        </pc:spChg>
        <pc:picChg chg="mod">
          <ac:chgData name="Juliette Taylor" userId="1751eade-a80a-470c-ab73-7a77f2cf91db" providerId="ADAL" clId="{41369D93-5E8C-415D-8ED6-D1F1EC272CBE}" dt="2023-09-12T19:10:18.833" v="15" actId="1036"/>
          <ac:picMkLst>
            <pc:docMk/>
            <pc:sldMk cId="3735181924" sldId="300"/>
            <ac:picMk id="7" creationId="{992B8067-6F2F-A8C7-DC03-7AB372B4C37F}"/>
          </ac:picMkLst>
        </pc:picChg>
        <pc:picChg chg="mod">
          <ac:chgData name="Juliette Taylor" userId="1751eade-a80a-470c-ab73-7a77f2cf91db" providerId="ADAL" clId="{41369D93-5E8C-415D-8ED6-D1F1EC272CBE}" dt="2023-09-12T19:10:25.951" v="37" actId="1036"/>
          <ac:picMkLst>
            <pc:docMk/>
            <pc:sldMk cId="3735181924" sldId="300"/>
            <ac:picMk id="16" creationId="{ACE18AA8-E461-7AB0-392F-56E6C3AC290C}"/>
          </ac:picMkLst>
        </pc:picChg>
      </pc:sldChg>
      <pc:sldChg chg="modSp mod">
        <pc:chgData name="Juliette Taylor" userId="1751eade-a80a-470c-ab73-7a77f2cf91db" providerId="ADAL" clId="{41369D93-5E8C-415D-8ED6-D1F1EC272CBE}" dt="2023-09-12T19:13:19.024" v="47" actId="1076"/>
        <pc:sldMkLst>
          <pc:docMk/>
          <pc:sldMk cId="3518139098" sldId="301"/>
        </pc:sldMkLst>
        <pc:spChg chg="mod">
          <ac:chgData name="Juliette Taylor" userId="1751eade-a80a-470c-ab73-7a77f2cf91db" providerId="ADAL" clId="{41369D93-5E8C-415D-8ED6-D1F1EC272CBE}" dt="2023-09-12T19:13:19.024" v="47" actId="1076"/>
          <ac:spMkLst>
            <pc:docMk/>
            <pc:sldMk cId="3518139098" sldId="301"/>
            <ac:spMk id="3" creationId="{C42C4E53-6986-902D-133A-420D456634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This presentation is one of 12 training</a:t>
            </a:r>
            <a:r>
              <a:rPr lang="en-GB" dirty="0">
                <a:sym typeface="Arial"/>
              </a:rPr>
              <a:t> </a:t>
            </a:r>
            <a:r>
              <a:rPr lang="en-GB" dirty="0">
                <a:latin typeface="Arial"/>
                <a:cs typeface="Arial"/>
                <a:sym typeface="Arial"/>
              </a:rPr>
              <a:t>resources </a:t>
            </a:r>
            <a:r>
              <a:rPr lang="en-GB" dirty="0">
                <a:latin typeface="Arial"/>
                <a:ea typeface="Arial"/>
                <a:cs typeface="Arial"/>
                <a:sym typeface="Arial"/>
              </a:rPr>
              <a:t>related to the CFVI and has a focus on Area 10 of the framework: Social Sports and Leisure.</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the key points.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Emphasise the importance of knowing about the individual child/young person, their level of vision, their interests/hobbies etc. and the importance of </a:t>
            </a:r>
            <a:r>
              <a:rPr lang="en-GB" sz="1200" dirty="0">
                <a:latin typeface="Arial" panose="020B0604020202020204" pitchFamily="34" charset="0"/>
                <a:ea typeface="Times New Roman" panose="02020603050405020304" pitchFamily="18" charset="0"/>
                <a:cs typeface="Arial" panose="020B0604020202020204" pitchFamily="34" charset="0"/>
              </a:rPr>
              <a:t>collaborative working with the child, family and all key stakeholders in developing an approaches.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Guidance for speaker</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expanding upon these points you can illustrate with examples from children and young people who you have supported to promote more inclusive access and participation in sports/leisure or social activities. </a:t>
            </a:r>
          </a:p>
          <a:p>
            <a:pPr marL="171450" indent="-171450">
              <a:buFont typeface="Arial" panose="020B0604020202020204" pitchFamily="34" charset="0"/>
              <a:buChar char="•"/>
            </a:pPr>
            <a:r>
              <a:rPr lang="en-GB" sz="1200" i="0" dirty="0">
                <a:effectLst/>
                <a:latin typeface="Arial" panose="020B0604020202020204" pitchFamily="34" charset="0"/>
                <a:cs typeface="Arial" panose="020B0604020202020204" pitchFamily="34" charset="0"/>
              </a:rPr>
              <a:t>You can also </a:t>
            </a:r>
            <a:r>
              <a:rPr lang="en-US" sz="1200" dirty="0">
                <a:effectLst/>
                <a:latin typeface="Arial" panose="020B0604020202020204" pitchFamily="34" charset="0"/>
                <a:cs typeface="Arial" panose="020B0604020202020204" pitchFamily="34" charset="0"/>
              </a:rPr>
              <a:t>provide an outline of work that has been done by specialists to make parents aware of sports and leisure activities and what the school can do to support e.g. when sending home information about local sports and leisure facilities including details of inclusive practice for SEND by these </a:t>
            </a:r>
            <a:r>
              <a:rPr lang="en-US" sz="1200" dirty="0" err="1">
                <a:effectLst/>
                <a:latin typeface="Arial" panose="020B0604020202020204" pitchFamily="34" charset="0"/>
                <a:cs typeface="Arial" panose="020B0604020202020204" pitchFamily="34" charset="0"/>
              </a:rPr>
              <a:t>organisations</a:t>
            </a:r>
            <a:r>
              <a:rPr lang="en-US" sz="1200" dirty="0">
                <a:effectLst/>
                <a:latin typeface="Arial" panose="020B0604020202020204" pitchFamily="34" charset="0"/>
                <a:cs typeface="Arial" panose="020B0604020202020204" pitchFamily="34" charset="0"/>
              </a:rPr>
              <a:t>, plus the school ensuring CYP with VI are included in all such enrichment activities and working with providers of them. </a:t>
            </a:r>
          </a:p>
          <a:p>
            <a:pPr marL="171450" indent="-171450">
              <a:buFont typeface="Arial" panose="020B0604020202020204" pitchFamily="34" charset="0"/>
              <a:buChar char="•"/>
            </a:pPr>
            <a:r>
              <a:rPr lang="en-US" sz="1200" dirty="0">
                <a:effectLst/>
                <a:latin typeface="Arial" panose="020B0604020202020204" pitchFamily="34" charset="0"/>
                <a:cs typeface="Arial" panose="020B0604020202020204" pitchFamily="34" charset="0"/>
              </a:rPr>
              <a:t>An activity could be a discussion with school about any forthcoming trips/events and how a CYP might be included/questions they need to ask in advance of visit. </a:t>
            </a:r>
            <a:endParaRPr lang="en-GB" sz="1200"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dirty="0">
                <a:effectLst/>
                <a:latin typeface="Arial" panose="020B0604020202020204" pitchFamily="34" charset="0"/>
                <a:ea typeface="Calibri" panose="020F0502020204030204" pitchFamily="34" charset="0"/>
                <a:cs typeface="Arial" panose="020B0604020202020204" pitchFamily="34" charset="0"/>
              </a:rPr>
              <a:t>An important point to emphasise is that we cannot take for granted that CYP and/or parents have the understanding and motivation to explore specific sports and leisure opportunities. Many younger CYPVI will not necessarily know what basketball, archery, climbing, etc (or escape rooms, dungeons and dragons etc) are, unless they have opportunities to directly experience these activities. This point should be be explicitly highlighted in the overview of this slide, with an activity possibly included to discuss ways in which rich, primary experiences, within and beyond school, can be provided across the curriculum.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dirty="0">
                <a:effectLst/>
                <a:latin typeface="Arial" panose="020B0604020202020204" pitchFamily="34" charset="0"/>
                <a:ea typeface="Calibri" panose="020F0502020204030204" pitchFamily="34" charset="0"/>
                <a:cs typeface="Arial" panose="020B0604020202020204" pitchFamily="34" charset="0"/>
              </a:rPr>
              <a:t>Sport is a big area and depending on the audience, you can facilitate a discussion of the distinction between VI inclusion in ‘standard’ PE-type sports, para-sport variations, and disability-specific sports such as Goalball. An important point to draw out is that there may be a prejudicial assumption that CYPVI will only ever participate in "VI sports", separately from sighted CYP. This activity can be drawn upon to spell out the importance of full inclusion, including examples of practical strategies that can be used. Further information about resources outlining such strategies are available on the CFVI </a:t>
            </a:r>
            <a:r>
              <a:rPr lang="en-GB" sz="1200" b="0" dirty="0" err="1">
                <a:effectLst/>
                <a:latin typeface="Arial" panose="020B0604020202020204" pitchFamily="34" charset="0"/>
                <a:ea typeface="Calibri" panose="020F0502020204030204" pitchFamily="34" charset="0"/>
                <a:cs typeface="Arial" panose="020B0604020202020204" pitchFamily="34" charset="0"/>
              </a:rPr>
              <a:t>Bookshare</a:t>
            </a:r>
            <a:r>
              <a:rPr lang="en-GB" sz="1200" b="0" dirty="0">
                <a:effectLst/>
                <a:latin typeface="Arial" panose="020B0604020202020204" pitchFamily="34" charset="0"/>
                <a:ea typeface="Calibri" panose="020F0502020204030204" pitchFamily="34" charset="0"/>
                <a:cs typeface="Arial" panose="020B0604020202020204" pitchFamily="34" charset="0"/>
              </a:rPr>
              <a:t> resource.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dirty="0">
                <a:effectLst/>
                <a:latin typeface="Arial" panose="020B0604020202020204" pitchFamily="34" charset="0"/>
                <a:ea typeface="Calibri" panose="020F0502020204030204" pitchFamily="34" charset="0"/>
                <a:cs typeface="Arial" panose="020B0604020202020204" pitchFamily="34" charset="0"/>
              </a:rPr>
              <a:t>It can be difficult to engage parents/families and encourage them to try out new activities with their child. You can facilitate a discussion about how potential barriers to parents/families being involved in a CYPVI’s participation in outside school activities can be reduced. </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Ask members of the audience who wear glasses or hearing aids </a:t>
            </a:r>
            <a:r>
              <a:rPr lang="en-GB" sz="1200" b="0" dirty="0">
                <a:latin typeface="Arial" panose="020B0604020202020204" pitchFamily="34" charset="0"/>
                <a:cs typeface="Arial" panose="020B0604020202020204" pitchFamily="34" charset="0"/>
              </a:rPr>
              <a:t>t</a:t>
            </a:r>
            <a:r>
              <a:rPr lang="en-GB" sz="1200" dirty="0">
                <a:latin typeface="Arial" panose="020B0604020202020204" pitchFamily="34" charset="0"/>
                <a:cs typeface="Arial" panose="020B0604020202020204" pitchFamily="34" charset="0"/>
              </a:rPr>
              <a:t>o explain how their access to/participation in sports/leisure/social activities changes without them. How do they compensate when they are not wearing them? What additional aids might they use in a given activity (e.g. prescription goggles for swimming; prescription sun glasses for cycling </a:t>
            </a:r>
            <a:r>
              <a:rPr lang="en-GB" sz="1200" dirty="0" err="1">
                <a:latin typeface="Arial" panose="020B0604020202020204" pitchFamily="34" charset="0"/>
                <a:cs typeface="Arial" panose="020B0604020202020204" pitchFamily="34" charset="0"/>
              </a:rPr>
              <a:t>etc</a:t>
            </a:r>
            <a:r>
              <a:rPr lang="en-GB" sz="1200" dirty="0">
                <a:latin typeface="Arial" panose="020B0604020202020204" pitchFamily="34" charset="0"/>
                <a:cs typeface="Arial" panose="020B0604020202020204" pitchFamily="34" charset="0"/>
              </a:rPr>
              <a:t>)?</a:t>
            </a: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Showcase practical ways in which participation in select sporting activities can be made more VI friendly. You can invite the audience to provide examples.</a:t>
            </a: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Consider practical ways in which participation in leisure activities can be made more VI friendly. Examples include: visit to a zoo, museum, theatre etc. </a:t>
            </a: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Show links to resources that provide information on inclusive sports activities for CYPVI. As an example, the British Blind Sport website includes a search facility to find VI friendly activities in a given area: https://britishblindsport.org.uk/ </a:t>
            </a:r>
          </a:p>
          <a:p>
            <a:pPr marL="228600" indent="-228600">
              <a:buFont typeface="Arial" panose="020B0604020202020204" pitchFamily="34" charset="0"/>
              <a:buAutoNum type="arabicPeriod"/>
            </a:pPr>
            <a:r>
              <a:rPr lang="en-GB" sz="1200" dirty="0">
                <a:effectLst/>
                <a:latin typeface="Arial" panose="020B0604020202020204" pitchFamily="34" charset="0"/>
                <a:cs typeface="Arial" panose="020B0604020202020204" pitchFamily="34" charset="0"/>
              </a:rPr>
              <a:t>The American Printing House for the Blind (</a:t>
            </a:r>
            <a:r>
              <a:rPr lang="en-US" sz="1200" dirty="0">
                <a:effectLst/>
                <a:latin typeface="Arial" panose="020B0604020202020204" pitchFamily="34" charset="0"/>
                <a:cs typeface="Arial" panose="020B0604020202020204" pitchFamily="34" charset="0"/>
              </a:rPr>
              <a:t>APH) website includes a number of a helpful resources to make reference to as part of a focused discussion on for example,  fitness for people with VI, adapting PE sessions to make them inclusive of students with vision impairment etc. https://sites.aph.org/physical-education/ </a:t>
            </a:r>
            <a:endParaRPr lang="en-GB" sz="1200" dirty="0">
              <a:effectLst/>
              <a:latin typeface="Arial" panose="020B0604020202020204" pitchFamily="34" charset="0"/>
              <a:cs typeface="Arial" panose="020B0604020202020204" pitchFamily="34" charset="0"/>
            </a:endParaRPr>
          </a:p>
          <a:p>
            <a:pPr marL="228600" indent="-228600">
              <a:buFont typeface="Arial" panose="020B0604020202020204" pitchFamily="34" charset="0"/>
              <a:buAutoNum type="arabicPeriod"/>
            </a:pPr>
            <a:r>
              <a:rPr lang="en-US" sz="1200" dirty="0">
                <a:effectLst/>
                <a:latin typeface="Arial" panose="020B0604020202020204" pitchFamily="34" charset="0"/>
                <a:cs typeface="Arial" panose="020B0604020202020204" pitchFamily="34" charset="0"/>
              </a:rPr>
              <a:t>Perkins School for the Blind have produced a helpful video entitled ‘Staff Training for PE for Children with Visual Impairments’. </a:t>
            </a:r>
            <a:r>
              <a:rPr lang="en-US" sz="1200" b="0" i="0" dirty="0">
                <a:solidFill>
                  <a:srgbClr val="0F0F0F"/>
                </a:solidFill>
                <a:effectLst/>
                <a:latin typeface="Arial" panose="020B0604020202020204" pitchFamily="34" charset="0"/>
                <a:cs typeface="Arial" panose="020B0604020202020204" pitchFamily="34" charset="0"/>
              </a:rPr>
              <a:t>The purpose of the video is to educate paraeducators, physical education, adapted physical education, vision teachers, orientation and mobility specialists, and any other staff who teach children in physical education about how to instruct meaningfully during PE. </a:t>
            </a:r>
            <a:r>
              <a:rPr lang="en-US" sz="1200" dirty="0">
                <a:effectLst/>
                <a:latin typeface="Arial" panose="020B0604020202020204" pitchFamily="34" charset="0"/>
                <a:cs typeface="Arial" panose="020B0604020202020204" pitchFamily="34" charset="0"/>
              </a:rPr>
              <a:t>It is quite a long video (22mins) but could provide a helpful resource when discussing ways in which PE can be taught to students with vision impairments. https://www.youtube.com/watch?v=77fyMsRWrYs</a:t>
            </a: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825381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and the next provide examples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draw on them as a reference list for an activity (see Optional Activities for an example).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0" dirty="0">
                <a:latin typeface="Arial" panose="020B0604020202020204" pitchFamily="34" charset="0"/>
                <a:cs typeface="Arial" panose="020B0604020202020204" pitchFamily="34" charset="0"/>
              </a:rPr>
              <a:t>Ask the audience to work in small groups. Present each group with some statements that reflect views of various stakeholders about access and participation in relation to this area. You can then ask the group to </a:t>
            </a:r>
            <a:r>
              <a:rPr lang="en-US" sz="1200" dirty="0">
                <a:effectLst/>
                <a:latin typeface="Arial" panose="020B0604020202020204" pitchFamily="34" charset="0"/>
                <a:cs typeface="Arial" panose="020B0604020202020204" pitchFamily="34" charset="0"/>
              </a:rPr>
              <a:t>think about and then share particular approaches that might be helpful to promote access/participation. Some examples are listed below but you may wish to present statements based on your own work with CYPVI and their families.  </a:t>
            </a:r>
          </a:p>
          <a:p>
            <a:pPr marL="0" indent="0">
              <a:buFont typeface="Arial" panose="020B0604020202020204" pitchFamily="34" charset="0"/>
              <a:buNone/>
            </a:pPr>
            <a:endParaRPr lang="en-US" sz="1200"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effectLst/>
                <a:latin typeface="Arial" panose="020B0604020202020204" pitchFamily="34" charset="0"/>
                <a:cs typeface="Arial" panose="020B0604020202020204" pitchFamily="34" charset="0"/>
              </a:rPr>
              <a:t>Pupil statement</a:t>
            </a:r>
            <a:r>
              <a:rPr lang="en-US" sz="1200" dirty="0">
                <a:effectLst/>
                <a:latin typeface="Arial" panose="020B0604020202020204" pitchFamily="34" charset="0"/>
                <a:cs typeface="Arial" panose="020B0604020202020204" pitchFamily="34" charset="0"/>
              </a:rPr>
              <a:t>: </a:t>
            </a:r>
            <a:r>
              <a:rPr lang="en-US" sz="1200" i="0" dirty="0">
                <a:effectLst/>
                <a:latin typeface="Arial" panose="020B0604020202020204" pitchFamily="34" charset="0"/>
                <a:cs typeface="Arial" panose="020B0604020202020204" pitchFamily="34" charset="0"/>
              </a:rPr>
              <a:t>I would like to have a go at goal ball but there are no facilities for it in my school I don’t think and I don’t know where to start looking. </a:t>
            </a:r>
          </a:p>
          <a:p>
            <a:pPr marL="285750" indent="-285750">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Parent statement</a:t>
            </a:r>
            <a:r>
              <a:rPr lang="en-US" sz="1200" i="0" dirty="0">
                <a:effectLst/>
                <a:latin typeface="Arial" panose="020B0604020202020204" pitchFamily="34" charset="0"/>
                <a:cs typeface="Arial" panose="020B0604020202020204" pitchFamily="34" charset="0"/>
              </a:rPr>
              <a:t>: Mol loves all types sports particularly swimming, but lacks confidence in participating in any activity outside of school since his vision started getting worse lately. It would be helpful to know what information there is to encourage him to take part. </a:t>
            </a:r>
          </a:p>
          <a:p>
            <a:pPr marL="285750" indent="-285750">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Pupil statement</a:t>
            </a:r>
            <a:r>
              <a:rPr lang="en-US" sz="1200" b="0" i="0" dirty="0">
                <a:effectLst/>
                <a:latin typeface="Arial" panose="020B0604020202020204" pitchFamily="34" charset="0"/>
                <a:cs typeface="Arial" panose="020B0604020202020204" pitchFamily="34" charset="0"/>
              </a:rPr>
              <a:t>: Our local football team is starting to do well at last. I would like to watch them play at home on a Saturday afternoon but I hear the stadium is not very accessible for children with reduced vision so have been put off going. </a:t>
            </a:r>
          </a:p>
          <a:p>
            <a:pPr marL="285750" indent="-285750">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Parent statement</a:t>
            </a:r>
            <a:r>
              <a:rPr lang="en-US" sz="1200" b="0" i="0" dirty="0">
                <a:effectLst/>
                <a:latin typeface="Arial" panose="020B0604020202020204" pitchFamily="34" charset="0"/>
                <a:cs typeface="Arial" panose="020B0604020202020204" pitchFamily="34" charset="0"/>
              </a:rPr>
              <a:t>: Jasmine would really benefit I think from opportunities to be part of a local youth club or Guides, and meet new friends outside of her special school environment. She can’t get there on her own in a wheelchair however and would be very shy to join a club without one of us being with her.  </a:t>
            </a:r>
            <a:endParaRPr lang="en-US" sz="1200" b="0" i="0" dirty="0">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GB" sz="1200" b="1" i="0" dirty="0">
                <a:effectLst/>
                <a:latin typeface="Arial" panose="020B0604020202020204" pitchFamily="34" charset="0"/>
                <a:ea typeface="Calibri" panose="020F0502020204030204" pitchFamily="34" charset="0"/>
                <a:cs typeface="Arial" panose="020B0604020202020204" pitchFamily="34" charset="0"/>
              </a:rPr>
              <a:t>Parent statement</a:t>
            </a:r>
            <a:r>
              <a:rPr lang="en-GB" sz="1200" i="0" dirty="0">
                <a:effectLst/>
                <a:latin typeface="Arial" panose="020B0604020202020204" pitchFamily="34" charset="0"/>
                <a:ea typeface="Calibri" panose="020F0502020204030204" pitchFamily="34" charset="0"/>
                <a:cs typeface="Arial" panose="020B0604020202020204" pitchFamily="34" charset="0"/>
              </a:rPr>
              <a:t>: Ben likes running, but gets upset because he finds it challenging to go out on his own. We wondered if there were any groups in the area that could help? (An opportunity to discuss the use of guide runners).</a:t>
            </a:r>
          </a:p>
          <a:p>
            <a:pPr marL="285750" indent="-285750">
              <a:buFont typeface="Arial" panose="020B0604020202020204" pitchFamily="34" charset="0"/>
              <a:buChar char="•"/>
            </a:pPr>
            <a:r>
              <a:rPr lang="en-GB" sz="1200" b="1" i="0" dirty="0">
                <a:effectLst/>
                <a:latin typeface="Arial" panose="020B0604020202020204" pitchFamily="34" charset="0"/>
                <a:ea typeface="Calibri" panose="020F0502020204030204" pitchFamily="34" charset="0"/>
                <a:cs typeface="Arial" panose="020B0604020202020204" pitchFamily="34" charset="0"/>
              </a:rPr>
              <a:t>Pupil Statement</a:t>
            </a:r>
            <a:r>
              <a:rPr lang="en-GB" sz="1200" i="0" dirty="0">
                <a:effectLst/>
                <a:latin typeface="Arial" panose="020B0604020202020204" pitchFamily="34" charset="0"/>
                <a:ea typeface="Calibri" panose="020F0502020204030204" pitchFamily="34" charset="0"/>
                <a:cs typeface="Arial" panose="020B0604020202020204" pitchFamily="34" charset="0"/>
              </a:rPr>
              <a:t>: I want to study Drama at school for GCSE but am worried I won’t be able to access the plays and theatre that are part of the course.</a:t>
            </a:r>
          </a:p>
          <a:p>
            <a:pPr marL="285750" indent="-285750">
              <a:buFont typeface="Arial" panose="020B0604020202020204" pitchFamily="34" charset="0"/>
              <a:buChar char="•"/>
            </a:pPr>
            <a:r>
              <a:rPr lang="en-GB" sz="1200" b="1" i="0" dirty="0">
                <a:effectLst/>
                <a:latin typeface="Arial" panose="020B0604020202020204" pitchFamily="34" charset="0"/>
                <a:ea typeface="Calibri" panose="020F0502020204030204" pitchFamily="34" charset="0"/>
                <a:cs typeface="Arial" panose="020B0604020202020204" pitchFamily="34" charset="0"/>
              </a:rPr>
              <a:t>Pupil Statement</a:t>
            </a:r>
            <a:r>
              <a:rPr lang="en-GB" sz="1200" i="0" dirty="0">
                <a:effectLst/>
                <a:latin typeface="Arial" panose="020B0604020202020204" pitchFamily="34" charset="0"/>
                <a:ea typeface="Calibri" panose="020F0502020204030204" pitchFamily="34" charset="0"/>
                <a:cs typeface="Arial" panose="020B0604020202020204" pitchFamily="34" charset="0"/>
              </a:rPr>
              <a:t>: I would like to learn to read music but there is such a shortage of musical scores in Braille.</a:t>
            </a:r>
          </a:p>
          <a:p>
            <a:pPr marL="0" indent="0">
              <a:buFont typeface="Arial" panose="020B0604020202020204" pitchFamily="34" charset="0"/>
              <a:buNone/>
            </a:pPr>
            <a:endParaRPr lang="en-US" sz="1200" b="0" i="1"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i="1"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draw on them as a reference list for an activity.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endParaRPr lang="en-GB" dirty="0"/>
          </a:p>
          <a:p>
            <a:endParaRPr lang="en-GB" b="1"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94197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 </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draw on them as a reference list for an activity.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a:p>
            <a:endParaRPr lang="en-GB" b="1"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185835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ea typeface="Calibri" panose="020F0502020204030204"/>
                <a:cs typeface="Arial" panose="020B0604020202020204" pitchFamily="34" charset="0"/>
              </a:rPr>
              <a:t>Use this slide to provide a brief overview</a:t>
            </a:r>
            <a:r>
              <a:rPr lang="en-GB" sz="1200" dirty="0">
                <a:latin typeface="Arial" panose="020B0604020202020204" pitchFamily="34" charset="0"/>
                <a:cs typeface="Arial" panose="020B0604020202020204" pitchFamily="34" charset="0"/>
              </a:rPr>
              <a:t>  in line with the bullet points of what has informed the support of a selected young person if you are using this training resource to discuss a particular young person. If the student has additional needs, these might also be included/outlined.</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with the child/young person, the family and other agencies. </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vision impairment include</a:t>
            </a:r>
            <a:r>
              <a:rPr lang="en-GB" sz="1200" i="0" dirty="0">
                <a:effectLst/>
                <a:latin typeface="Arial" panose="020B0604020202020204" pitchFamily="34" charset="0"/>
                <a:ea typeface="+mn-ea"/>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 their access to and participation in social/sports and leisure activities.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 and achieve the envisaged outcomes etc</a:t>
            </a:r>
          </a:p>
          <a:p>
            <a:pPr>
              <a:lnSpc>
                <a:spcPct val="106000"/>
              </a:lnSpc>
              <a:spcAft>
                <a:spcPts val="800"/>
              </a:spcAft>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sz="1200" i="1"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rPr>
              <a:t>Run through the key points. </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rPr>
              <a:t>You may wish to invite the audience to list other key points or take away messages they would like to share for this area. </a:t>
            </a:r>
            <a:endParaRPr lang="en-GB" sz="1400" b="0" i="0" dirty="0"/>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a:t>
            </a:r>
            <a:r>
              <a:rPr lang="en-GB" i="0"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i="0" dirty="0">
                <a:effectLst/>
                <a:latin typeface="Arial" panose="020B0604020202020204" pitchFamily="34" charset="0"/>
                <a:ea typeface="Times New Roman" panose="02020603050405020304" pitchFamily="18" charset="0"/>
                <a:cs typeface="Arial" panose="020B0604020202020204" pitchFamily="34" charset="0"/>
              </a:rPr>
              <a:t>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a:ea typeface="Times New Roman" panose="02020603050405020304" pitchFamily="18" charset="0"/>
                <a:cs typeface="Arial"/>
              </a:rPr>
              <a:t>Guidance for </a:t>
            </a:r>
            <a:r>
              <a:rPr lang="en-GB" b="1" dirty="0">
                <a:latin typeface="Arial"/>
                <a:ea typeface="Times New Roman" panose="02020603050405020304" pitchFamily="18" charset="0"/>
                <a:cs typeface="Arial"/>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i="0" dirty="0">
                <a:effectLst/>
                <a:latin typeface="Arial"/>
                <a:ea typeface="Times New Roman" panose="02020603050405020304" pitchFamily="18" charset="0"/>
                <a:cs typeface="Arial"/>
              </a:rPr>
              <a:t>The current link to the CFVI </a:t>
            </a:r>
            <a:r>
              <a:rPr lang="en-GB" i="0" dirty="0" err="1">
                <a:effectLst/>
                <a:latin typeface="Arial"/>
                <a:ea typeface="Times New Roman" panose="02020603050405020304" pitchFamily="18" charset="0"/>
                <a:cs typeface="Arial"/>
              </a:rPr>
              <a:t>Bookshare</a:t>
            </a:r>
            <a:r>
              <a:rPr lang="en-GB" i="0" dirty="0">
                <a:effectLst/>
                <a:latin typeface="Arial"/>
                <a:ea typeface="Times New Roman" panose="02020603050405020304" pitchFamily="18" charset="0"/>
                <a:cs typeface="Arial"/>
              </a:rPr>
              <a:t> hub</a:t>
            </a:r>
            <a:r>
              <a:rPr lang="en-GB" dirty="0">
                <a:latin typeface="Arial"/>
                <a:ea typeface="Times New Roman" panose="02020603050405020304" pitchFamily="18" charset="0"/>
                <a:cs typeface="Arial"/>
              </a:rPr>
              <a:t> </a:t>
            </a:r>
            <a:r>
              <a:rPr lang="en-GB" i="0" dirty="0">
                <a:effectLst/>
                <a:latin typeface="Arial"/>
                <a:ea typeface="Times New Roman" panose="02020603050405020304" pitchFamily="18" charset="0"/>
                <a:cs typeface="Arial"/>
              </a:rPr>
              <a:t>may change over time so do check the link when planning the session.</a:t>
            </a:r>
            <a:r>
              <a:rPr lang="en-GB" dirty="0">
                <a:latin typeface="Arial"/>
                <a:ea typeface="Times New Roman" panose="02020603050405020304" pitchFamily="18" charset="0"/>
                <a:cs typeface="Arial"/>
              </a:rPr>
              <a:t> </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16</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Optional background: (see also p.34 of CFVI)</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project was funded by the Royal National Institute of Blind People [RNIB].</a:t>
            </a: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The </a:t>
            </a:r>
            <a:r>
              <a:rPr lang="en-GB" dirty="0">
                <a:solidFill>
                  <a:srgbClr val="000000"/>
                </a:solidFill>
                <a:latin typeface="Arial"/>
                <a:ea typeface="Arial"/>
                <a:cs typeface="Arial"/>
                <a:sym typeface="Arial"/>
              </a:rPr>
              <a:t>Vision Impairment Centre of Teaching and Research – VICTAR – consulted with professionals working in the field, parents and children and young people to inform the writing of the CFVI; they are also involved in the evaluation of the CFVI in practice. </a:t>
            </a:r>
          </a:p>
          <a:p>
            <a:pPr marL="400050" indent="-171450">
              <a:spcBef>
                <a:spcPts val="805"/>
              </a:spcBef>
              <a:buSzPts val="1400"/>
              <a:buFont typeface="Arial" panose="020B0604020202020204" pitchFamily="34" charset="0"/>
              <a:buChar char="•"/>
            </a:pPr>
            <a:r>
              <a:rPr lang="en-GB" dirty="0">
                <a:solidFill>
                  <a:srgbClr val="000000"/>
                </a:solidFill>
                <a:latin typeface="Arial"/>
                <a:ea typeface="Arial"/>
                <a:cs typeface="Arial"/>
                <a:sym typeface="Arial"/>
              </a:rPr>
              <a:t>The Professional Association for Vision Impairment Workforce – VIEW – was involved in working to secure resources for the resource hub and in devising this training.</a:t>
            </a:r>
            <a:endParaRPr lang="en-GB" dirty="0">
              <a:solidFill>
                <a:srgbClr val="000000"/>
              </a:solidFill>
              <a:latin typeface="Arial"/>
              <a:ea typeface="Arial"/>
              <a:cs typeface="Arial"/>
            </a:endParaRPr>
          </a:p>
          <a:p>
            <a:pPr marL="400050" indent="-171450">
              <a:spcBef>
                <a:spcPts val="805"/>
              </a:spcBef>
              <a:buSzPts val="1400"/>
              <a:buFont typeface="Arial" panose="020B0604020202020204" pitchFamily="34" charset="0"/>
              <a:buChar char="•"/>
            </a:pPr>
            <a:r>
              <a:rPr lang="en-GB" dirty="0">
                <a:sym typeface="Arial"/>
              </a:rPr>
              <a:t>Thomas Pocklington Trust (TPT), is a national charity which supports blind and partially sighted people with a focus on Education, Employment and Engagement, providing guidance and advice. In Phase 2 of the project TPT will be working on influencing educational policy.</a:t>
            </a:r>
            <a:r>
              <a:rPr lang="en-GB" dirty="0">
                <a:solidFill>
                  <a:srgbClr val="000000"/>
                </a:solidFill>
                <a:latin typeface="Arial"/>
                <a:ea typeface="Arial"/>
                <a:cs typeface="Arial"/>
                <a:sym typeface="Arial"/>
              </a:rPr>
              <a:t> </a:t>
            </a:r>
            <a:endParaRPr lang="en-GB" dirty="0">
              <a:solidFill>
                <a:srgbClr val="000000"/>
              </a:solidFill>
              <a:latin typeface="Arial"/>
              <a:ea typeface="Arial"/>
              <a:cs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 </a:t>
            </a:r>
            <a:endParaRPr dirty="0"/>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sz="1200"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sz="1200" dirty="0">
              <a:latin typeface="Arial" panose="020B0604020202020204" pitchFamily="34" charset="0"/>
              <a:ea typeface="Arial"/>
              <a:cs typeface="Arial" panose="020B0604020202020204" pitchFamily="34" charset="0"/>
              <a:sym typeface="Arial"/>
            </a:endParaRPr>
          </a:p>
          <a:p>
            <a:pPr marL="285750" marR="0" lvl="0" indent="-285750" algn="l"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sz="1200" dirty="0">
                <a:latin typeface="Arial" panose="020B0604020202020204" pitchFamily="34" charset="0"/>
                <a:ea typeface="Arial"/>
                <a:cs typeface="Arial" panose="020B0604020202020204" pitchFamily="34" charset="0"/>
                <a:sym typeface="Arial"/>
              </a:rPr>
              <a:t>This slide provides an overview of the 11 areas of the CFVI and highlights Area 10. </a:t>
            </a:r>
            <a:r>
              <a:rPr lang="en-GB" sz="1200" dirty="0">
                <a:effectLst/>
                <a:latin typeface="Arial" panose="020B0604020202020204" pitchFamily="34" charset="0"/>
                <a:ea typeface="Arial" panose="020B0604020202020204" pitchFamily="34" charset="0"/>
                <a:cs typeface="Arial" panose="020B0604020202020204" pitchFamily="34" charset="0"/>
              </a:rPr>
              <a:t>These areas were identified through the CFVI research project as being of particular importance in </a:t>
            </a:r>
            <a:r>
              <a:rPr lang="en-US" sz="1200" b="0" i="0" dirty="0">
                <a:solidFill>
                  <a:srgbClr val="111111"/>
                </a:solidFill>
                <a:effectLst/>
                <a:latin typeface="Arial" panose="020B0604020202020204" pitchFamily="34" charset="0"/>
                <a:cs typeface="Arial" panose="020B0604020202020204" pitchFamily="34" charset="0"/>
              </a:rPr>
              <a:t>supporting children and young people with vision impairment access an appropriate and equitable education.</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indent="-285750">
              <a:buSzPts val="14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a:buSzPts val="1400"/>
            </a:pPr>
            <a:r>
              <a:rPr lang="en-GB" sz="1200" dirty="0">
                <a:latin typeface="Arial" panose="020B0604020202020204" pitchFamily="34" charset="0"/>
                <a:cs typeface="Arial" panose="020B0604020202020204" pitchFamily="34" charset="0"/>
              </a:rPr>
              <a:t>You may wish to briefly explain the learning to access/access to learning model if appropriate for the session. Further information is presented in the Training Manual and the CFVI but key points to emphasise include: </a:t>
            </a:r>
          </a:p>
          <a:p>
            <a:r>
              <a:rPr lang="en-GB" sz="1200" dirty="0">
                <a:latin typeface="Arial" panose="020B0604020202020204" pitchFamily="34" charset="0"/>
                <a:cs typeface="Arial" panose="020B0604020202020204" pitchFamily="34" charset="0"/>
              </a:rPr>
              <a:t> </a:t>
            </a:r>
          </a:p>
          <a:p>
            <a:pPr marL="285750" indent="-285750">
              <a:buFont typeface="Arial"/>
              <a:buChar char="•"/>
            </a:pPr>
            <a:r>
              <a:rPr lang="en-GB" sz="1200" dirty="0">
                <a:latin typeface="Arial" panose="020B0604020202020204" pitchFamily="34" charset="0"/>
                <a:cs typeface="Arial" panose="020B0604020202020204" pitchFamily="34" charset="0"/>
              </a:rPr>
              <a:t>The CFVI is underpinned by the ‘Access to learning /Learning to access’ model which provides a conceptual framework for use of the CFVI. </a:t>
            </a:r>
          </a:p>
          <a:p>
            <a:pPr marL="285750" indent="-285750">
              <a:buFont typeface="Arial"/>
              <a:buChar char="•"/>
            </a:pPr>
            <a:r>
              <a:rPr lang="en-GB" sz="1200" dirty="0">
                <a:latin typeface="Arial" panose="020B0604020202020204" pitchFamily="34"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 </a:t>
            </a:r>
          </a:p>
          <a:p>
            <a:pPr marL="285750" indent="-285750">
              <a:buFont typeface="Arial"/>
              <a:buChar char="•"/>
            </a:pPr>
            <a:r>
              <a:rPr lang="en-GB" sz="1200" dirty="0">
                <a:latin typeface="Arial" panose="020B0604020202020204" pitchFamily="34" charset="0"/>
                <a:cs typeface="Arial" panose="020B0604020202020204" pitchFamily="34" charset="0"/>
              </a:rPr>
              <a:t>L2A  recognises that there is a need to teach an additional or specialist curriculum to promote learner independence and facilitate social inclusion and personal agency. It includes specialist interventions. Examples include orientation and mobility training (Area 5 of CFVI) and technology (Area 8 of CFVI)  [when presenting these example can be customised as appropriate] </a:t>
            </a:r>
          </a:p>
          <a:p>
            <a:pPr marL="285750" indent="-285750">
              <a:buFont typeface="Arial"/>
              <a:buChar char="•"/>
            </a:pPr>
            <a:r>
              <a:rPr lang="en-GB" sz="1200" dirty="0">
                <a:latin typeface="Arial" panose="020B0604020202020204" pitchFamily="34"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 </a:t>
            </a:r>
          </a:p>
          <a:p>
            <a:pPr marL="285750" indent="-285750">
              <a:buSzPts val="1400"/>
              <a:buFont typeface="Arial" panose="020B0604020202020204" pitchFamily="34" charset="0"/>
              <a:buChar char="•"/>
            </a:pPr>
            <a:endParaRPr lang="en-GB" dirty="0">
              <a:latin typeface="Arial"/>
              <a:cs typeface="Arial"/>
            </a:endParaRPr>
          </a:p>
          <a:p>
            <a:endParaRPr lang="en-GB"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348846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b="1" dirty="0">
                <a:latin typeface="Arial"/>
                <a:ea typeface="Arial"/>
                <a:cs typeface="Arial"/>
                <a:sym typeface="Arial"/>
              </a:rPr>
              <a:t>Speaker notes</a:t>
            </a:r>
            <a:endParaRPr lang="en-GB" dirty="0">
              <a:latin typeface="Arial"/>
              <a:ea typeface="Arial"/>
              <a:cs typeface="Arial"/>
            </a:endParaRPr>
          </a:p>
          <a:p>
            <a:pPr marL="457200" lvl="0" indent="-228600" algn="just" rtl="0">
              <a:lnSpc>
                <a:spcPct val="100000"/>
              </a:lnSpc>
              <a:spcBef>
                <a:spcPts val="0"/>
              </a:spcBef>
              <a:spcAft>
                <a:spcPts val="0"/>
              </a:spcAft>
              <a:buSzPts val="1400"/>
              <a:buNone/>
            </a:pPr>
            <a:endParaRPr lang="en-GB" dirty="0">
              <a:latin typeface="Arial"/>
              <a:ea typeface="Arial"/>
              <a:cs typeface="Arial"/>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Run through the core training objectives on this slide. </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 relation to the bullet point about collaborative working you should stress the importance of involving the child/young person to whatever extent is possible, members of the family as well as the other key stakeholders who might be engaged in a particular activity (for example, leader of a local youth club; sports coach</a:t>
            </a:r>
            <a:r>
              <a:rPr lang="en-GB">
                <a:latin typeface="Arial"/>
                <a:ea typeface="Arial"/>
                <a:cs typeface="Arial"/>
                <a:sym typeface="Arial"/>
              </a:rPr>
              <a:t>/teacher).  </a:t>
            </a:r>
            <a:endParaRPr lang="en-GB" dirty="0">
              <a:latin typeface="Arial"/>
              <a:ea typeface="Arial"/>
              <a:cs typeface="Arial"/>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If you are then moving on from these slides to</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customised training, you can briefly</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457200" indent="-228600" algn="just">
              <a:buSzPts val="1400"/>
              <a:buFont typeface="Arial" panose="020B0604020202020204" pitchFamily="34" charset="0"/>
              <a:buChar char="•"/>
            </a:pPr>
            <a:r>
              <a:rPr lang="en-GB" dirty="0">
                <a:latin typeface="Arial"/>
                <a:ea typeface="Arial"/>
                <a:cs typeface="Arial"/>
              </a:rPr>
              <a:t>If presenting to staff in a school, you should emphasise the significant role that schools can play in supporting</a:t>
            </a:r>
            <a:r>
              <a:rPr lang="en-GB" dirty="0">
                <a:solidFill>
                  <a:srgbClr val="000000"/>
                </a:solidFill>
                <a:latin typeface="Arial"/>
                <a:ea typeface="Arial"/>
                <a:cs typeface="Arial"/>
              </a:rPr>
              <a:t> CYPVI to understand and explore social, sporting and leisure interests. </a:t>
            </a:r>
            <a:endParaRPr lang="en-GB" sz="1100" dirty="0">
              <a:solidFill>
                <a:srgbClr val="FF0000"/>
              </a:solidFill>
              <a:latin typeface="Calibri" panose="020F0502020204030204" pitchFamily="34" charset="0"/>
              <a:ea typeface="Arial"/>
              <a:cs typeface="Arial"/>
            </a:endParaRPr>
          </a:p>
          <a:p>
            <a:pPr marL="457200" indent="-228600" algn="just">
              <a:buSzPts val="1400"/>
              <a:buFont typeface="Arial" panose="020B0604020202020204" pitchFamily="34" charset="0"/>
              <a:buChar char="•"/>
            </a:pPr>
            <a:r>
              <a:rPr lang="en-GB" dirty="0">
                <a:solidFill>
                  <a:srgbClr val="000000"/>
                </a:solidFill>
                <a:latin typeface="Arial"/>
                <a:ea typeface="Calibri" panose="020F0502020204030204" pitchFamily="34" charset="0"/>
                <a:cs typeface="Arial"/>
              </a:rPr>
              <a:t>If appropriate, you could provide examples within the presentation of opportunities for teachers to support CYPVI in developing these interests and extending them beyond school. </a:t>
            </a:r>
            <a:endParaRPr lang="en-GB" sz="1100" dirty="0">
              <a:solidFill>
                <a:srgbClr val="FF0000"/>
              </a:solidFill>
              <a:effectLst/>
              <a:latin typeface="Arial"/>
              <a:ea typeface="Calibri" panose="020F0502020204030204" pitchFamily="34" charset="0"/>
              <a:cs typeface="Arial"/>
            </a:endParaRPr>
          </a:p>
          <a:p>
            <a:pPr marL="400050" lvl="0" indent="-171450" algn="just" rtl="0">
              <a:lnSpc>
                <a:spcPct val="100000"/>
              </a:lnSpc>
              <a:spcBef>
                <a:spcPts val="0"/>
              </a:spcBef>
              <a:spcAft>
                <a:spcPts val="0"/>
              </a:spcAft>
              <a:buSzPts val="1400"/>
              <a:buFont typeface="Arial" panose="020B0604020202020204" pitchFamily="34" charset="0"/>
              <a:buChar char="•"/>
            </a:pPr>
            <a:endParaRPr lang="en-GB" i="1" dirty="0">
              <a:latin typeface="Arial" panose="020B0604020202020204" pitchFamily="34" charset="0"/>
              <a:cs typeface="Arial" panose="020B0604020202020204" pitchFamily="34" charset="0"/>
              <a:sym typeface="Arial"/>
            </a:endParaRPr>
          </a:p>
          <a:p>
            <a:pPr marL="228600" algn="just">
              <a:buSzPts val="1400"/>
            </a:pPr>
            <a:r>
              <a:rPr lang="en-GB" b="1" dirty="0">
                <a:latin typeface="Arial"/>
                <a:cs typeface="Arial"/>
                <a:sym typeface="Arial"/>
              </a:rPr>
              <a:t>A blank slide is provided on the next slide on which you can add your own training objectives to supplement the core objectives. </a:t>
            </a:r>
            <a:endParaRPr lang="en-GB" dirty="0">
              <a:latin typeface="Arial" panose="020B0604020202020204" pitchFamily="34" charset="0"/>
              <a:cs typeface="Arial" panose="020B0604020202020204" pitchFamily="34" charset="0"/>
              <a:sym typeface="Arial"/>
            </a:endParaRPr>
          </a:p>
          <a:p>
            <a:pPr marL="228600" algn="just">
              <a:buSzPts val="1400"/>
            </a:pPr>
            <a:endParaRPr lang="en-GB" b="1" dirty="0">
              <a:latin typeface="Arial"/>
              <a:cs typeface="Arial"/>
              <a:sym typeface="Arial"/>
            </a:endParaRP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endParaRPr lang="en-GB" dirty="0">
              <a:latin typeface="Arial"/>
              <a:cs typeface="Arial"/>
              <a:sym typeface="Arial"/>
            </a:endParaRPr>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t>Speaker </a:t>
            </a:r>
            <a:r>
              <a:rPr lang="en-GB" b="1" dirty="0"/>
              <a:t>notes</a:t>
            </a:r>
            <a:endParaRPr lang="en-GB" sz="1200" b="1" i="0" dirty="0">
              <a:latin typeface="Arial"/>
              <a:cs typeface="Arial"/>
            </a:endParaRPr>
          </a:p>
          <a:p>
            <a:pPr>
              <a:defRPr/>
            </a:pPr>
            <a:endParaRPr lang="en-GB" b="1" dirty="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dirty="0">
                <a:latin typeface="Arial" panose="020B0604020202020204" pitchFamily="34" charset="0"/>
                <a:cs typeface="Arial" panose="020B0604020202020204" pitchFamily="34" charset="0"/>
              </a:rPr>
              <a:t>See previous slide notes.</a:t>
            </a:r>
          </a:p>
          <a:p>
            <a:pPr marL="0" indent="0">
              <a:buFont typeface="Arial" panose="020B0604020202020204" pitchFamily="34" charset="0"/>
              <a:buNone/>
            </a:pPr>
            <a:endParaRPr lang="en-GB" b="0" dirty="0">
              <a:latin typeface="Arial"/>
              <a:cs typeface="Arial"/>
              <a:sym typeface="Arial"/>
            </a:endParaRPr>
          </a:p>
          <a:p>
            <a:pPr marL="0" indent="0">
              <a:buFont typeface="Arial" panose="020B0604020202020204" pitchFamily="34" charset="0"/>
              <a:buNone/>
            </a:pPr>
            <a:r>
              <a:rPr lang="en-GB" b="0" dirty="0">
                <a:latin typeface="Arial"/>
                <a:cs typeface="Arial"/>
                <a:sym typeface="Arial"/>
              </a:rPr>
              <a:t>In addition, Area 10 of the framework potentially lends itself to a high degree of</a:t>
            </a:r>
            <a:r>
              <a:rPr lang="en-GB" dirty="0">
                <a:latin typeface="Arial"/>
                <a:cs typeface="Arial"/>
                <a:sym typeface="Arial"/>
              </a:rPr>
              <a:t> </a:t>
            </a:r>
            <a:r>
              <a:rPr lang="en-GB" b="0" dirty="0">
                <a:latin typeface="Arial"/>
                <a:cs typeface="Arial"/>
                <a:sym typeface="Arial"/>
              </a:rPr>
              <a:t> customisation including for example, an in-depth exploration of each aspect of social, sports and/or leisure opportunities. Examples of possible training objectives you might draw upon include:</a:t>
            </a:r>
            <a:endParaRPr lang="en-GB" b="0" dirty="0">
              <a:latin typeface="Arial"/>
              <a:cs typeface="Arial"/>
            </a:endParaRPr>
          </a:p>
          <a:p>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To explore how pupil (name of pupil) can be supported to participate in a given social, sports and/or leisure </a:t>
            </a:r>
            <a:r>
              <a:rPr lang="en-GB" sz="1200" i="0" dirty="0">
                <a:latin typeface="Arial" panose="020B0604020202020204" pitchFamily="34" charset="0"/>
                <a:cs typeface="Arial" panose="020B0604020202020204" pitchFamily="34" charset="0"/>
              </a:rPr>
              <a:t>opportunities (you can specify as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 with other </a:t>
            </a:r>
            <a:r>
              <a:rPr lang="en-GB" dirty="0">
                <a:latin typeface="Arial" panose="020B0604020202020204" pitchFamily="34" charset="0"/>
                <a:cs typeface="Arial" panose="020B0604020202020204" pitchFamily="34" charset="0"/>
              </a:rPr>
              <a:t>agencies, </a:t>
            </a:r>
            <a:r>
              <a:rPr lang="en-GB" sz="1200" dirty="0">
                <a:effectLst/>
                <a:latin typeface="Arial" panose="020B0604020202020204" pitchFamily="34" charset="0"/>
                <a:cs typeface="Arial" panose="020B0604020202020204" pitchFamily="34" charset="0"/>
              </a:rPr>
              <a:t>the learner and family to help them access and participate in social, sports and/or leisure appropriate opportunities </a:t>
            </a:r>
            <a:r>
              <a:rPr lang="en-GB" sz="1200" i="0" dirty="0">
                <a:effectLst/>
                <a:latin typeface="Arial" panose="020B0604020202020204" pitchFamily="34" charset="0"/>
                <a:cs typeface="Arial" panose="020B0604020202020204" pitchFamily="34" charset="0"/>
              </a:rPr>
              <a:t>(you can specify as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sym typeface="Arial"/>
              </a:rPr>
              <a:t>To discuss and pool together as a team, practical strategies/equipment/resources we can use to support the development of this area for children and young people on our caseload.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333333"/>
                </a:solidFill>
                <a:effectLst/>
                <a:latin typeface="Arial" panose="020B0604020202020204" pitchFamily="34" charset="0"/>
                <a:ea typeface="Times New Roman" panose="02020603050405020304" pitchFamily="18" charset="0"/>
              </a:rPr>
              <a:t>To identify the training needs of those working with CYP with VI around supporting with social/sport/leisure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333333"/>
                </a:solidFill>
                <a:effectLst/>
                <a:latin typeface="Arial" panose="020B0604020202020204" pitchFamily="34" charset="0"/>
                <a:ea typeface="Calibri" panose="020F0502020204030204" pitchFamily="34" charset="0"/>
              </a:rPr>
              <a:t>To discuss what social/sport/leisure activities the CYP with VI </a:t>
            </a:r>
            <a:r>
              <a:rPr lang="en-GB" sz="1800" i="0" dirty="0">
                <a:solidFill>
                  <a:srgbClr val="333333"/>
                </a:solidFill>
                <a:effectLst/>
                <a:latin typeface="Arial" panose="020B0604020202020204" pitchFamily="34" charset="0"/>
                <a:ea typeface="Calibri" panose="020F0502020204030204" pitchFamily="34" charset="0"/>
              </a:rPr>
              <a:t>(you can specify as appropriate)</a:t>
            </a:r>
            <a:r>
              <a:rPr lang="en-GB" sz="1800" dirty="0">
                <a:solidFill>
                  <a:srgbClr val="333333"/>
                </a:solidFill>
                <a:effectLst/>
                <a:latin typeface="Arial" panose="020B0604020202020204" pitchFamily="34" charset="0"/>
                <a:ea typeface="Calibri" panose="020F0502020204030204" pitchFamily="34" charset="0"/>
              </a:rPr>
              <a:t> already does outside of school and how they are supported in these.</a:t>
            </a:r>
            <a:endParaRPr lang="en-GB" sz="1800" dirty="0">
              <a:effectLst/>
              <a:latin typeface="Times New Roman" panose="02020603050405020304" pitchFamily="18" charset="0"/>
              <a:ea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latin typeface="Arial" panose="020B0604020202020204" pitchFamily="34" charset="0"/>
              <a:cs typeface="Arial" panose="020B0604020202020204" pitchFamily="34" charset="0"/>
              <a:sym typeface="Arial"/>
            </a:endParaRPr>
          </a:p>
          <a:p>
            <a:r>
              <a:rPr lang="en-US" sz="1800" dirty="0">
                <a:effectLst/>
                <a:latin typeface="Segoe UI" panose="020B0502040204020203" pitchFamily="34" charset="0"/>
              </a:rPr>
              <a:t>In designing your presentation, you may want to make reference to one or two individual students you have supported in a school setting to illustrate modifications to their PE activities/specialist activities etc. opportunities presented to them for getting them interested in sport etc.  Collaboration with families and other agencies is very important and you can include in the presentation information about local sporting associations for CYP; inclusive sporting activities in the area such as Goalball in setting. You can also include reference to the importance of empowering parents to ask local leisure facilities what they offer (or could potentially offer</a:t>
            </a:r>
            <a:r>
              <a:rPr lang="en-US" sz="1800">
                <a:effectLst/>
                <a:latin typeface="Segoe UI" panose="020B0502040204020203" pitchFamily="34" charset="0"/>
              </a:rPr>
              <a:t>) for </a:t>
            </a:r>
            <a:r>
              <a:rPr lang="en-US" sz="1800" dirty="0">
                <a:effectLst/>
                <a:latin typeface="Segoe UI" panose="020B0502040204020203" pitchFamily="34" charset="0"/>
              </a:rPr>
              <a:t>students with vision impairment.</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 description which is adapted from the CFVI. </a:t>
            </a:r>
            <a:endParaRPr lang="en-GB" sz="12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should draw attention in this initial overview to the broad ranging nature of this area and </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fact these activities will normally take place outside of formal education or in non-educational settings. </a:t>
            </a:r>
            <a:r>
              <a:rPr lang="en-GB"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implications of this point are significant in terms of promoting access and participation - see Optional Activities for ways to develop this point.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Bullet point 3 about online/virtual social activities is an important one to emphasise and you may want to explore this further with the group. It raises a wealth of issues to do with online access and participation as well as online safety. </a:t>
            </a:r>
          </a:p>
          <a:p>
            <a:pPr marL="171450" indent="-171450">
              <a:buFont typeface="Arial" panose="020B0604020202020204" pitchFamily="34" charset="0"/>
              <a:buChar char="•"/>
            </a:pPr>
            <a:r>
              <a:rPr lang="en-GB"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You can draw on the listed examples in relation to bullet point 4 or adapt/add your own, as well as inviting audience members to share examples based on their own experiences (personal or professional). </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Guidance for speaker</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7000"/>
              </a:lnSpc>
              <a:buFont typeface="Symbol" panose="05050102010706020507" pitchFamily="18" charset="2"/>
              <a:buChar char=""/>
              <a:tabLst>
                <a:tab pos="1203960" algn="l"/>
              </a:tabLst>
            </a:pPr>
            <a:r>
              <a:rPr lang="en-GB" sz="1200" b="0" dirty="0">
                <a:effectLst/>
                <a:latin typeface="Arial" panose="020B0604020202020204" pitchFamily="34" charset="0"/>
                <a:ea typeface="Calibri" panose="020F0502020204030204" pitchFamily="34" charset="0"/>
                <a:cs typeface="Arial" panose="020B0604020202020204" pitchFamily="34" charset="0"/>
              </a:rPr>
              <a:t>Although many of the opportunities in this area may take place outside of school hours,  you should also emphasise as appropriate, the role that teachers in schools can play in supporting CYPVI to understand and explore social, sporting and leisure interests. </a:t>
            </a:r>
          </a:p>
          <a:p>
            <a:pPr marL="342900" lvl="0" indent="-342900">
              <a:lnSpc>
                <a:spcPct val="107000"/>
              </a:lnSpc>
              <a:buFont typeface="Symbol" panose="05050102010706020507" pitchFamily="18" charset="2"/>
              <a:buChar char=""/>
              <a:tabLst>
                <a:tab pos="1203960" algn="l"/>
              </a:tabLst>
            </a:pPr>
            <a:r>
              <a:rPr lang="en-GB" sz="1200" b="0" dirty="0">
                <a:effectLst/>
                <a:latin typeface="Arial" panose="020B0604020202020204" pitchFamily="34" charset="0"/>
                <a:ea typeface="Calibri" panose="020F0502020204030204" pitchFamily="34" charset="0"/>
                <a:cs typeface="Arial" panose="020B0604020202020204" pitchFamily="34" charset="0"/>
              </a:rPr>
              <a:t>As you work through the presentation it will be helpful to give examples, across the </a:t>
            </a:r>
            <a:r>
              <a:rPr lang="en-GB" sz="1200" b="1" dirty="0">
                <a:effectLst/>
                <a:latin typeface="Arial" panose="020B0604020202020204" pitchFamily="34" charset="0"/>
                <a:ea typeface="Calibri" panose="020F0502020204030204" pitchFamily="34" charset="0"/>
                <a:cs typeface="Arial" panose="020B0604020202020204" pitchFamily="34" charset="0"/>
              </a:rPr>
              <a:t>core curriculum, </a:t>
            </a:r>
            <a:r>
              <a:rPr lang="en-GB" sz="1200" b="0" dirty="0">
                <a:effectLst/>
                <a:latin typeface="Arial" panose="020B0604020202020204" pitchFamily="34" charset="0"/>
                <a:ea typeface="Calibri" panose="020F0502020204030204" pitchFamily="34" charset="0"/>
                <a:cs typeface="Arial" panose="020B0604020202020204" pitchFamily="34" charset="0"/>
              </a:rPr>
              <a:t>of opportunities for teachers to support CYPVI in developing their interests and extending them beyond school. </a:t>
            </a:r>
          </a:p>
          <a:p>
            <a:pPr marL="342900" lvl="0" indent="-342900">
              <a:lnSpc>
                <a:spcPct val="107000"/>
              </a:lnSpc>
              <a:buFont typeface="Symbol" panose="05050102010706020507" pitchFamily="18" charset="2"/>
              <a:buChar char=""/>
              <a:tabLst>
                <a:tab pos="1203960" algn="l"/>
              </a:tabLst>
            </a:pPr>
            <a:r>
              <a:rPr lang="en-GB" sz="1200" b="0" dirty="0">
                <a:effectLst/>
                <a:latin typeface="Arial" panose="020B0604020202020204" pitchFamily="34" charset="0"/>
                <a:ea typeface="Calibri" panose="020F0502020204030204" pitchFamily="34" charset="0"/>
                <a:cs typeface="Arial" panose="020B0604020202020204" pitchFamily="34" charset="0"/>
              </a:rPr>
              <a:t>As an example, schools have a significant role in developing and nurturing a pupil’s interests in physical activity and sports. As such you may want to include in your presentation some guidance as to how potential barriers to inclusion in PE (or a given sport) can be identified and reduced to enable participation.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tab pos="1203960" algn="l"/>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This emphasis is particularly important given that it can be difficult for specialist practitioners such as QTVIs to influence and support what students do outside of school – hence the importance of working in close collaboration with schools to develop and support a student’s interests in a given activity. </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1. Ask the audience to discuss/consider how reduced vision can influence a child/young person’s access and participation in a selected sports of leisure activity. You can ask the audience to generate examples of an activity and then as a group you can discuss ways in which vision impairment could potentially influence access and participation. </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1" dirty="0">
                <a:effectLst/>
                <a:latin typeface="Arial" panose="020B0604020202020204" pitchFamily="34" charset="0"/>
                <a:ea typeface="Times New Roman" panose="02020603050405020304" pitchFamily="18" charset="0"/>
                <a:cs typeface="Arial" panose="020B0604020202020204" pitchFamily="34" charset="0"/>
              </a:rPr>
              <a:t>2. </a:t>
            </a:r>
            <a:r>
              <a:rPr lang="en-GB" sz="1200" b="0" i="0" dirty="0">
                <a:effectLst/>
                <a:latin typeface="Arial" panose="020B0604020202020204" pitchFamily="34" charset="0"/>
                <a:ea typeface="Times New Roman" panose="02020603050405020304" pitchFamily="18" charset="0"/>
                <a:cs typeface="Arial" panose="020B0604020202020204" pitchFamily="34" charset="0"/>
              </a:rPr>
              <a:t>Ask the audience to work in pairs/small groups. Each group should draw up a list of up to three activities under each of the headings ‘Social’, ‘Sports’ and ‘Leisure’ that children/young people may have access to in a given community setting. Next to each activity ask them to note down a potential barrier to access and participation for  a child and young person with vision impairment. For each factor they should identify ways to mitigate the potential barrier.  Some examples are listed below:</a:t>
            </a:r>
          </a:p>
          <a:p>
            <a:pPr marL="228600" lvl="0" indent="-228600" algn="just">
              <a:buFont typeface="Arial" panose="020B0604020202020204" pitchFamily="34" charset="0"/>
              <a:buAutoNum type="arabicPeriod"/>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1" kern="100" dirty="0">
                <a:effectLst/>
                <a:latin typeface="Arial" panose="020B0604020202020204" pitchFamily="34" charset="0"/>
                <a:ea typeface="Calibri" panose="020F0502020204030204" pitchFamily="34" charset="0"/>
                <a:cs typeface="Arial" panose="020B0604020202020204" pitchFamily="34" charset="0"/>
              </a:rPr>
              <a:t>Social</a:t>
            </a:r>
          </a:p>
          <a:p>
            <a:pPr marL="0" lvl="0" indent="0" algn="just">
              <a:buFont typeface="Arial" panose="020B0604020202020204" pitchFamily="34" charset="0"/>
              <a:buNone/>
            </a:pPr>
            <a:r>
              <a:rPr lang="en-GB" sz="1200" b="0" kern="100" dirty="0">
                <a:effectLst/>
                <a:latin typeface="Arial" panose="020B0604020202020204" pitchFamily="34" charset="0"/>
                <a:ea typeface="Calibri" panose="020F0502020204030204" pitchFamily="34" charset="0"/>
                <a:cs typeface="Arial" panose="020B0604020202020204" pitchFamily="34" charset="0"/>
              </a:rPr>
              <a:t>A child with a vision impairment wanting to join a local Scouts/Guides group.</a:t>
            </a:r>
          </a:p>
          <a:p>
            <a:pPr marL="0" lvl="0" indent="0" algn="just">
              <a:buFont typeface="Arial" panose="020B0604020202020204" pitchFamily="34" charset="0"/>
              <a:buNone/>
            </a:pP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buFont typeface="Arial" panose="020B0604020202020204" pitchFamily="34" charset="0"/>
              <a:buNone/>
            </a:pPr>
            <a:r>
              <a:rPr lang="en-GB" sz="1200" b="1" kern="100" dirty="0">
                <a:effectLst/>
                <a:latin typeface="Arial" panose="020B0604020202020204" pitchFamily="34" charset="0"/>
                <a:ea typeface="Calibri" panose="020F0502020204030204" pitchFamily="34" charset="0"/>
                <a:cs typeface="Arial" panose="020B0604020202020204" pitchFamily="34" charset="0"/>
              </a:rPr>
              <a:t>Sports </a:t>
            </a:r>
          </a:p>
          <a:p>
            <a:pPr marL="0" lvl="0" indent="0" algn="just">
              <a:buFont typeface="Arial" panose="020B0604020202020204" pitchFamily="34" charset="0"/>
              <a:buNone/>
            </a:pPr>
            <a:r>
              <a:rPr lang="en-GB" sz="1200" b="0" kern="100" dirty="0">
                <a:effectLst/>
                <a:latin typeface="Arial" panose="020B0604020202020204" pitchFamily="34" charset="0"/>
                <a:ea typeface="Calibri" panose="020F0502020204030204" pitchFamily="34" charset="0"/>
                <a:cs typeface="Arial" panose="020B0604020202020204" pitchFamily="34" charset="0"/>
              </a:rPr>
              <a:t>A child with a vision impairment wanting to participate in </a:t>
            </a:r>
            <a:r>
              <a:rPr lang="en-GB" sz="1200" kern="100" dirty="0">
                <a:effectLst/>
                <a:latin typeface="Arial" panose="020B0604020202020204" pitchFamily="34" charset="0"/>
                <a:ea typeface="Calibri" panose="020F0502020204030204" pitchFamily="34" charset="0"/>
                <a:cs typeface="Arial" panose="020B0604020202020204" pitchFamily="34" charset="0"/>
              </a:rPr>
              <a:t>Saturday morning football coaching.</a:t>
            </a:r>
          </a:p>
          <a:p>
            <a:pPr marL="0" lvl="0" indent="0" algn="just">
              <a:buFont typeface="Arial" panose="020B0604020202020204" pitchFamily="34" charset="0"/>
              <a:buNone/>
            </a:pP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buFont typeface="Arial" panose="020B0604020202020204" pitchFamily="34" charset="0"/>
              <a:buNone/>
            </a:pPr>
            <a:r>
              <a:rPr lang="en-GB" sz="1200" b="1" kern="100" dirty="0">
                <a:effectLst/>
                <a:latin typeface="Arial" panose="020B0604020202020204" pitchFamily="34" charset="0"/>
                <a:ea typeface="Calibri" panose="020F0502020204030204" pitchFamily="34" charset="0"/>
                <a:cs typeface="Arial" panose="020B0604020202020204" pitchFamily="34" charset="0"/>
              </a:rPr>
              <a:t>Leisure </a:t>
            </a:r>
          </a:p>
          <a:p>
            <a:pPr marL="0" lvl="0" indent="0" algn="just">
              <a:buFont typeface="Arial" panose="020B0604020202020204" pitchFamily="34" charset="0"/>
              <a:buNone/>
            </a:pPr>
            <a:r>
              <a:rPr lang="en-GB" sz="1200" kern="100" dirty="0">
                <a:effectLst/>
                <a:latin typeface="Arial" panose="020B0604020202020204" pitchFamily="34" charset="0"/>
                <a:ea typeface="Calibri" panose="020F0502020204030204" pitchFamily="34" charset="0"/>
                <a:cs typeface="Arial" panose="020B0604020202020204" pitchFamily="34" charset="0"/>
              </a:rPr>
              <a:t>A teenager wanting to attend a local youth club. </a:t>
            </a:r>
          </a:p>
          <a:p>
            <a:pPr>
              <a:lnSpc>
                <a:spcPct val="107000"/>
              </a:lnSpc>
              <a:spcAft>
                <a:spcPts val="800"/>
              </a:spcAft>
            </a:pPr>
            <a:r>
              <a:rPr lang="en-GB" sz="1200" kern="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1200" kern="100" dirty="0">
                <a:effectLst/>
                <a:latin typeface="Arial" panose="020B0604020202020204" pitchFamily="34" charset="0"/>
                <a:ea typeface="Calibri" panose="020F0502020204030204" pitchFamily="34" charset="0"/>
                <a:cs typeface="Arial" panose="020B0604020202020204" pitchFamily="34" charset="0"/>
              </a:rPr>
              <a:t>Other activities you can draw upon as examples include a child/young person:</a:t>
            </a:r>
          </a:p>
          <a:p>
            <a:pPr>
              <a:lnSpc>
                <a:spcPct val="107000"/>
              </a:lnSpc>
              <a:spcAft>
                <a:spcPts val="800"/>
              </a:spcAft>
            </a:pP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wanting to go to the cinema to watch the latest film.</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wanting to go to see a rugby match with their family.</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going to a restaurant with family/friends.</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going to a play date after school with a friend.</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going to a classmate's birthday party.</a:t>
            </a:r>
            <a:endParaRPr lang="en-GB" sz="1200" b="0" i="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3. You may wish to create activities </a:t>
            </a:r>
            <a:r>
              <a:rPr lang="en-GB" sz="1200" b="0" i="0" dirty="0">
                <a:latin typeface="Arial" panose="020B0604020202020204" pitchFamily="34" charset="0"/>
                <a:ea typeface="Times New Roman" panose="02020603050405020304" pitchFamily="18" charset="0"/>
                <a:cs typeface="Arial" panose="020B0604020202020204" pitchFamily="34" charset="0"/>
              </a:rPr>
              <a:t>(in line with your service provider protocol) to show what it might be like watching a sports or leisure activity with reduced vision. Invite the audience members to share their experiences and talk about how this may potentially influence their desire to engage/participate in a sporting/leisure event. One option is to show a sporting event or leisure activity on a screen but reduce the contrast and/or brightness on the screen so it is difficult to see the images clearly. You could also try showing the same sequence with and without a commentary to explore the significance of good quality audio information about an event. </a:t>
            </a: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GB" sz="1100" b="0" i="0" dirty="0">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in more detail about potential barriers to access and participation associated with vision impairment in this area through use of some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young child without a vision impairment when watching a football match in a local park.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In this slide you can consider the same situation for a similar aged child who has little or no useful vision.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Invite the audience to first share their views about the ways this child’s experience of this situation might differ in comparison to one without a vision impairment.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Discuss some of the ways in which potential barriers to access and participation for this child can be reduced in the scenario.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To structure a discussion you can consider:  ways to familiarise the child with the pitch in advance of the match; the role of the sister in introducing the child to her team/coach etc; providing access to the ball that is being used in advance of the match; the clothing worn by the players; the whistle and cards used by the referee etc. </a:t>
            </a:r>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A </a:t>
            </a:r>
            <a:r>
              <a:rPr lang="en-GB" b="1" dirty="0">
                <a:latin typeface="Arial"/>
                <a:cs typeface="Arial"/>
              </a:rPr>
              <a:t>customisable slide </a:t>
            </a:r>
            <a:r>
              <a:rPr lang="en-GB" dirty="0">
                <a:latin typeface="Arial"/>
                <a:cs typeface="Arial"/>
              </a:rPr>
              <a:t>is included next for you to develop your own scenario/s if you wish. </a:t>
            </a: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i="0" dirty="0">
                <a:latin typeface="Arial" panose="020B0604020202020204" pitchFamily="34" charset="0"/>
                <a:cs typeface="Arial" panose="020B0604020202020204" pitchFamily="34" charset="0"/>
              </a:rPr>
              <a:t>Options for scenarios include:</a:t>
            </a:r>
          </a:p>
          <a:p>
            <a:pPr marL="0" lvl="0" indent="0" algn="just">
              <a:buFont typeface="Symbol" panose="05050102010706020507" pitchFamily="18" charset="2"/>
              <a:buNone/>
            </a:pPr>
            <a:endParaRPr lang="en-GB" sz="1000" i="0" dirty="0">
              <a:solidFill>
                <a:schemeClr val="tx1"/>
              </a:solidFill>
              <a:effectLst/>
              <a:latin typeface="Arial" panose="020B0604020202020204" pitchFamily="34" charset="0"/>
              <a:ea typeface="+mn-ea"/>
              <a:cs typeface="Arial" panose="020B0604020202020204" pitchFamily="34" charset="0"/>
            </a:endParaRPr>
          </a:p>
          <a:p>
            <a:pPr marL="171450" lvl="0" indent="-171450" algn="just">
              <a:buFont typeface="Arial" panose="020B0604020202020204" pitchFamily="34" charset="0"/>
              <a:buChar char="•"/>
            </a:pPr>
            <a:r>
              <a:rPr lang="en-GB" sz="1000" i="0" dirty="0">
                <a:solidFill>
                  <a:schemeClr val="tx1"/>
                </a:solidFill>
                <a:effectLst/>
                <a:latin typeface="Arial" panose="020B0604020202020204" pitchFamily="34" charset="0"/>
                <a:ea typeface="+mn-ea"/>
                <a:cs typeface="Arial" panose="020B0604020202020204" pitchFamily="34" charset="0"/>
              </a:rPr>
              <a:t>A child/young person </a:t>
            </a:r>
            <a:r>
              <a:rPr lang="en-GB" sz="1200" i="0" dirty="0">
                <a:solidFill>
                  <a:srgbClr val="333333"/>
                </a:solidFill>
                <a:effectLst/>
                <a:latin typeface="Arial" panose="020B0604020202020204" pitchFamily="34" charset="0"/>
                <a:ea typeface="Times New Roman" panose="02020603050405020304" pitchFamily="18" charset="0"/>
              </a:rPr>
              <a:t>going to the cinema to watch the latest film.</a:t>
            </a:r>
            <a:endParaRPr lang="en-GB" sz="1200" i="0" dirty="0">
              <a:solidFill>
                <a:schemeClr val="tx1"/>
              </a:solidFill>
              <a:effectLst/>
              <a:latin typeface="Times New Roman" panose="02020603050405020304" pitchFamily="18" charset="0"/>
              <a:ea typeface="Times New Roman" panose="02020603050405020304" pitchFamily="18" charset="0"/>
            </a:endParaRPr>
          </a:p>
          <a:p>
            <a:pPr marL="171450" lvl="0" indent="-171450" algn="just">
              <a:buFont typeface="Arial" panose="020B0604020202020204" pitchFamily="34" charset="0"/>
              <a:buChar char="•"/>
            </a:pPr>
            <a:r>
              <a:rPr lang="en-GB" sz="1200" i="0" dirty="0">
                <a:solidFill>
                  <a:srgbClr val="333333"/>
                </a:solidFill>
                <a:effectLst/>
                <a:latin typeface="Arial" panose="020B0604020202020204" pitchFamily="34" charset="0"/>
                <a:ea typeface="Calibri" panose="020F0502020204030204" pitchFamily="34" charset="0"/>
              </a:rPr>
              <a:t>A PE lesson such as class playing netball (or any other ball sport).</a:t>
            </a:r>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i="0" dirty="0">
                <a:latin typeface="Arial" panose="020B0604020202020204" pitchFamily="34" charset="0"/>
                <a:cs typeface="Arial" panose="020B0604020202020204" pitchFamily="34" charset="0"/>
              </a:rPr>
              <a:t>This is a </a:t>
            </a:r>
            <a:r>
              <a:rPr lang="en-GB" b="1" i="0" dirty="0">
                <a:latin typeface="Arial" panose="020B0604020202020204" pitchFamily="34" charset="0"/>
                <a:cs typeface="Arial" panose="020B0604020202020204" pitchFamily="34" charset="0"/>
              </a:rPr>
              <a:t>customisable slide </a:t>
            </a:r>
            <a:r>
              <a:rPr lang="en-GB" i="0" dirty="0">
                <a:latin typeface="Arial" panose="020B0604020202020204" pitchFamily="34" charset="0"/>
                <a:cs typeface="Arial" panose="020B0604020202020204" pitchFamily="34" charset="0"/>
              </a:rPr>
              <a:t>for you to develop your own scenario/s if you wish. </a:t>
            </a: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235844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12/09/2023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31020602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social-sports-and-leisure-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75856" y="3614478"/>
            <a:ext cx="8620018" cy="1288788"/>
          </a:xfrm>
        </p:spPr>
        <p:txBody>
          <a:bodyPr>
            <a:normAutofit fontScale="90000"/>
          </a:bodyPr>
          <a:lstStyle/>
          <a:p>
            <a:r>
              <a:rPr lang="en-GB" sz="2700" dirty="0">
                <a:latin typeface="Arial"/>
                <a:cs typeface="Arial"/>
              </a:rPr>
              <a:t>Curriculum Framework for Children and Young People with Vision Impairment (CFVI): Core Training Resource 11</a:t>
            </a:r>
            <a:br>
              <a:rPr lang="en-GB" sz="2700" dirty="0"/>
            </a:br>
            <a:br>
              <a:rPr lang="en-GB" sz="2700" dirty="0"/>
            </a:br>
            <a:br>
              <a:rPr lang="en-GB" sz="2700" dirty="0"/>
            </a:br>
            <a:r>
              <a:rPr lang="en-GB" sz="2700" dirty="0">
                <a:latin typeface="Arial"/>
                <a:cs typeface="Arial"/>
              </a:rPr>
              <a:t>Area 10: Social, Sports and Leisure</a:t>
            </a:r>
            <a:br>
              <a:rPr lang="en-GB" sz="2400"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dirty="0"/>
              <a:t>Why a focus on this area is important</a:t>
            </a:r>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361440" y="1581150"/>
            <a:ext cx="8778240" cy="4642644"/>
          </a:xfrm>
        </p:spPr>
        <p:txBody>
          <a:bodyPr>
            <a:normAutofit/>
          </a:bodyPr>
          <a:lstStyle/>
          <a:p>
            <a:pPr>
              <a:spcAft>
                <a:spcPts val="800"/>
              </a:spcAft>
            </a:pPr>
            <a:r>
              <a:rPr lang="en-US" sz="2000" dirty="0">
                <a:solidFill>
                  <a:srgbClr val="000000"/>
                </a:solidFill>
                <a:latin typeface="+mj-lt"/>
              </a:rPr>
              <a:t>C</a:t>
            </a:r>
            <a:r>
              <a:rPr lang="en-US" sz="2000" b="0" i="0" u="none" strike="noStrike" baseline="0" dirty="0">
                <a:solidFill>
                  <a:srgbClr val="000000"/>
                </a:solidFill>
                <a:latin typeface="+mj-lt"/>
              </a:rPr>
              <a:t>hildren and young people with vision impairment should have the same opportunities to access and participate in a range of social, sport and leisure activities of their choice. </a:t>
            </a:r>
            <a:r>
              <a:rPr lang="en-GB" sz="2000" dirty="0">
                <a:latin typeface="+mj-lt"/>
                <a:ea typeface="Times New Roman" panose="02020603050405020304" pitchFamily="18" charset="0"/>
              </a:rPr>
              <a:t>Without appropriate support a vision impairment can reduce these opportunities.</a:t>
            </a:r>
          </a:p>
          <a:p>
            <a:pPr>
              <a:spcAft>
                <a:spcPts val="800"/>
              </a:spcAft>
            </a:pPr>
            <a:r>
              <a:rPr lang="en-US" sz="2000" b="0" i="0" u="none" strike="noStrike" baseline="0" dirty="0">
                <a:solidFill>
                  <a:srgbClr val="000000"/>
                </a:solidFill>
                <a:latin typeface="+mj-lt"/>
              </a:rPr>
              <a:t>We cannot take for granted that CYPVI will know what a given activity is/entails without appropriate experience of it. </a:t>
            </a:r>
            <a:endParaRPr lang="en-GB" sz="2000" dirty="0">
              <a:effectLst/>
              <a:latin typeface="+mj-lt"/>
              <a:ea typeface="Times New Roman" panose="02020603050405020304" pitchFamily="18" charset="0"/>
            </a:endParaRPr>
          </a:p>
          <a:p>
            <a:pPr>
              <a:spcAft>
                <a:spcPts val="800"/>
              </a:spcAft>
            </a:pPr>
            <a:r>
              <a:rPr lang="en-GB" sz="2000" dirty="0">
                <a:latin typeface="+mj-lt"/>
                <a:ea typeface="Times New Roman" panose="02020603050405020304" pitchFamily="18" charset="0"/>
              </a:rPr>
              <a:t>The required s</a:t>
            </a:r>
            <a:r>
              <a:rPr lang="en-GB" sz="2000" dirty="0">
                <a:effectLst/>
                <a:latin typeface="+mj-lt"/>
                <a:ea typeface="Times New Roman" panose="02020603050405020304" pitchFamily="18" charset="0"/>
              </a:rPr>
              <a:t>upport, intervention approaches and potential opportunities for participation will depend on individual circumstances and may </a:t>
            </a:r>
            <a:r>
              <a:rPr lang="en-GB" sz="2000" dirty="0">
                <a:latin typeface="+mj-lt"/>
                <a:ea typeface="Times New Roman" panose="02020603050405020304" pitchFamily="18" charset="0"/>
              </a:rPr>
              <a:t>be broader than that drawn upon in an educational setting.</a:t>
            </a:r>
          </a:p>
          <a:p>
            <a:pPr>
              <a:spcAft>
                <a:spcPts val="800"/>
              </a:spcAft>
            </a:pPr>
            <a:r>
              <a:rPr lang="en-GB" sz="2000" dirty="0">
                <a:latin typeface="+mj-lt"/>
                <a:ea typeface="Times New Roman" panose="02020603050405020304" pitchFamily="18" charset="0"/>
              </a:rPr>
              <a:t>The approaches will involve working collaboratively </a:t>
            </a:r>
            <a:r>
              <a:rPr lang="en-GB" sz="2000" dirty="0">
                <a:effectLst/>
                <a:latin typeface="+mj-lt"/>
                <a:ea typeface="Times New Roman" panose="02020603050405020304" pitchFamily="18" charset="0"/>
              </a:rPr>
              <a:t>with a wide range of people including family members and professionals/volunteers beyond education. </a:t>
            </a:r>
            <a:endParaRPr lang="en-GB" sz="2000" dirty="0">
              <a:latin typeface="+mj-lt"/>
            </a:endParaRPr>
          </a:p>
        </p:txBody>
      </p:sp>
    </p:spTree>
    <p:extLst>
      <p:ext uri="{BB962C8B-B14F-4D97-AF65-F5344CB8AC3E}">
        <p14:creationId xmlns:p14="http://schemas.microsoft.com/office/powerpoint/2010/main" val="101311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10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93315"/>
            <a:ext cx="8778240" cy="4351338"/>
          </a:xfrm>
        </p:spPr>
        <p:txBody>
          <a:bodyPr>
            <a:normAutofit/>
          </a:bodyPr>
          <a:lstStyle/>
          <a:p>
            <a:pPr marL="342900" lvl="0" indent="-342900">
              <a:lnSpc>
                <a:spcPct val="107000"/>
              </a:lnSpc>
              <a:buFont typeface="Symbol" panose="05050102010706020507" pitchFamily="18" charset="2"/>
              <a:buChar char=""/>
            </a:pPr>
            <a:endParaRPr lang="en-GB" sz="2400" dirty="0">
              <a:effectLst/>
              <a:latin typeface="+mn-lt"/>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n-lt"/>
              </a:rPr>
              <a:t>Accessing family groups, such as baby and toddler groups in the community. </a:t>
            </a:r>
          </a:p>
          <a:p>
            <a:r>
              <a:rPr lang="en-US" sz="2000" b="0" i="0" u="none" strike="noStrike" baseline="0" dirty="0">
                <a:solidFill>
                  <a:srgbClr val="000000"/>
                </a:solidFill>
                <a:latin typeface="+mn-lt"/>
              </a:rPr>
              <a:t>Providing opportunities for interaction with others with vision impairment (e.g. family groups, transition days, social events). </a:t>
            </a:r>
          </a:p>
          <a:p>
            <a:r>
              <a:rPr lang="en-US" sz="2000" b="0" i="0" u="none" strike="noStrike" baseline="0" dirty="0">
                <a:solidFill>
                  <a:srgbClr val="000000"/>
                </a:solidFill>
                <a:latin typeface="+mn-lt"/>
              </a:rPr>
              <a:t>Awareness of national charities and </a:t>
            </a:r>
            <a:r>
              <a:rPr lang="en-US" sz="2000" b="0" i="0" u="none" strike="noStrike" baseline="0" dirty="0" err="1">
                <a:solidFill>
                  <a:srgbClr val="000000"/>
                </a:solidFill>
                <a:latin typeface="+mn-lt"/>
              </a:rPr>
              <a:t>organisations</a:t>
            </a:r>
            <a:r>
              <a:rPr lang="en-US" sz="2000" b="0" i="0" u="none" strike="noStrike" baseline="0" dirty="0">
                <a:solidFill>
                  <a:srgbClr val="000000"/>
                </a:solidFill>
                <a:latin typeface="+mn-lt"/>
              </a:rPr>
              <a:t> supporting leisure and sporting opportunities for children and young people with vision impairment, including mentoring opportunities. </a:t>
            </a:r>
          </a:p>
          <a:p>
            <a:r>
              <a:rPr lang="en-US" sz="2000" b="0" i="0" u="none" strike="noStrike" baseline="0" dirty="0">
                <a:solidFill>
                  <a:srgbClr val="000000"/>
                </a:solidFill>
                <a:latin typeface="+mn-lt"/>
              </a:rPr>
              <a:t>Accessing enrichment opportunities, such as volunteering and community gardening. </a:t>
            </a:r>
          </a:p>
          <a:p>
            <a:r>
              <a:rPr lang="en-US" sz="2000" b="0" i="0" u="none" strike="noStrike" baseline="0" dirty="0">
                <a:solidFill>
                  <a:srgbClr val="000000"/>
                </a:solidFill>
                <a:latin typeface="+mn-lt"/>
              </a:rPr>
              <a:t>Accessing community groups, such as youth clubs. </a:t>
            </a:r>
            <a:endParaRPr lang="en-GB" sz="2400" dirty="0">
              <a:effectLst/>
              <a:latin typeface="+mn-lt"/>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67364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10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89718"/>
            <a:ext cx="8778240" cy="4351338"/>
          </a:xfrm>
        </p:spPr>
        <p:txBody>
          <a:bodyPr>
            <a:norm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n-lt"/>
              </a:rPr>
              <a:t>Participating in religious activities. </a:t>
            </a:r>
          </a:p>
          <a:p>
            <a:r>
              <a:rPr lang="en-US" sz="2000" b="0" i="0" u="none" strike="noStrike" baseline="0" dirty="0">
                <a:solidFill>
                  <a:srgbClr val="000000"/>
                </a:solidFill>
                <a:latin typeface="+mn-lt"/>
              </a:rPr>
              <a:t>Support for residential experiences within the school context.</a:t>
            </a:r>
          </a:p>
          <a:p>
            <a:r>
              <a:rPr lang="en-US" sz="2000" b="0" i="0" u="none" strike="noStrike" baseline="0" dirty="0">
                <a:solidFill>
                  <a:srgbClr val="000000"/>
                </a:solidFill>
                <a:latin typeface="+mn-lt"/>
              </a:rPr>
              <a:t> Knowing how to get involved in social, sport and leisure activities and finding out what is available. </a:t>
            </a:r>
          </a:p>
          <a:p>
            <a:r>
              <a:rPr lang="en-US" sz="2000" b="0" i="0" u="none" strike="noStrike" baseline="0" dirty="0">
                <a:solidFill>
                  <a:srgbClr val="000000"/>
                </a:solidFill>
                <a:latin typeface="+mn-lt"/>
              </a:rPr>
              <a:t>Accessing sports, including competitive sports, providing access to adapted sports activities where the young person can fully participate and work towards competing / higher level skills if they wish.</a:t>
            </a:r>
          </a:p>
          <a:p>
            <a:r>
              <a:rPr lang="en-US" sz="2000" b="0" i="0" u="none" strike="noStrike" baseline="0" dirty="0">
                <a:solidFill>
                  <a:srgbClr val="000000"/>
                </a:solidFill>
                <a:latin typeface="+mn-lt"/>
              </a:rPr>
              <a:t> Accessing music, including learning instruments and playing in musical ensembles</a:t>
            </a:r>
            <a:endParaRPr lang="en-GB" dirty="0"/>
          </a:p>
        </p:txBody>
      </p:sp>
    </p:spTree>
    <p:extLst>
      <p:ext uri="{BB962C8B-B14F-4D97-AF65-F5344CB8AC3E}">
        <p14:creationId xmlns:p14="http://schemas.microsoft.com/office/powerpoint/2010/main" val="375098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10 listed in CFVI to reduce barriers</a:t>
            </a:r>
            <a:r>
              <a:rPr lang="en-GB" sz="3000" dirty="0">
                <a:latin typeface="Arial"/>
                <a:ea typeface="Times New Roman" panose="02020603050405020304" pitchFamily="18" charset="0"/>
                <a:cs typeface="Times New Roman"/>
              </a:rPr>
              <a:t>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59861"/>
            <a:ext cx="8778240" cy="4351338"/>
          </a:xfrm>
        </p:spPr>
        <p:txBody>
          <a:bodyPr>
            <a:norm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j-lt"/>
              </a:rPr>
              <a:t>Building skills and independence to enable young people to build and sustain positive friendships. </a:t>
            </a:r>
          </a:p>
          <a:p>
            <a:r>
              <a:rPr lang="en-US" sz="2000" b="0" i="0" u="none" strike="noStrike" baseline="0" dirty="0">
                <a:solidFill>
                  <a:srgbClr val="000000"/>
                </a:solidFill>
                <a:latin typeface="+mj-lt"/>
              </a:rPr>
              <a:t>Meeting up with friends in age appropriate settings. </a:t>
            </a:r>
          </a:p>
          <a:p>
            <a:r>
              <a:rPr lang="en-US" sz="2000" b="0" i="0" u="none" strike="noStrike" baseline="0" dirty="0">
                <a:solidFill>
                  <a:srgbClr val="000000"/>
                </a:solidFill>
                <a:latin typeface="+mj-lt"/>
              </a:rPr>
              <a:t>Accessing online communities, including keeping safe online. </a:t>
            </a:r>
          </a:p>
          <a:p>
            <a:r>
              <a:rPr lang="en-US" sz="2000" b="0" i="0" u="none" strike="noStrike" baseline="0" dirty="0">
                <a:solidFill>
                  <a:srgbClr val="000000"/>
                </a:solidFill>
                <a:latin typeface="+mj-lt"/>
              </a:rPr>
              <a:t>Accessing social venues including restaurants, cafes, bars, clubs, theatres, and cinemas.</a:t>
            </a:r>
            <a:endParaRPr lang="en-GB" sz="2000" dirty="0">
              <a:latin typeface="+mj-lt"/>
            </a:endParaRPr>
          </a:p>
        </p:txBody>
      </p:sp>
    </p:spTree>
    <p:extLst>
      <p:ext uri="{BB962C8B-B14F-4D97-AF65-F5344CB8AC3E}">
        <p14:creationId xmlns:p14="http://schemas.microsoft.com/office/powerpoint/2010/main" val="351813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dirty="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p:txBody>
          <a:bodyPr vert="horz" lIns="91440" tIns="45720" rIns="91440" bIns="45720" rtlCol="0" anchor="t">
            <a:normAutofit/>
          </a:bodyPr>
          <a:lstStyle/>
          <a:p>
            <a:r>
              <a:rPr lang="en-GB" sz="2000" dirty="0"/>
              <a:t>Details of child/young person’s vision impairment</a:t>
            </a:r>
          </a:p>
          <a:p>
            <a:r>
              <a:rPr lang="en-GB" sz="2000" dirty="0">
                <a:latin typeface="Arial"/>
                <a:cs typeface="Arial"/>
              </a:rPr>
              <a:t>How reduced vision influences their access to and participation in a given social/sports/leisure activity</a:t>
            </a:r>
          </a:p>
          <a:p>
            <a:r>
              <a:rPr lang="en-GB" sz="2000" dirty="0"/>
              <a:t>What interventions are in place to promote access and participation in activities? What are the envisaged outcomes? </a:t>
            </a:r>
          </a:p>
          <a:p>
            <a:r>
              <a:rPr lang="en-GB" sz="2000" dirty="0"/>
              <a:t>Who delivers/works on these outcomes? </a:t>
            </a:r>
          </a:p>
          <a:p>
            <a:pPr marL="0" indent="0">
              <a:buNone/>
            </a:pPr>
            <a:endParaRPr lang="en-GB" sz="2000" i="1" dirty="0"/>
          </a:p>
          <a:p>
            <a:pPr marL="0" indent="0">
              <a:buNone/>
            </a:pPr>
            <a:endParaRPr lang="en-GB" sz="2000" i="1" dirty="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68051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dirty="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361440" y="1389605"/>
            <a:ext cx="8778240" cy="4351338"/>
          </a:xfrm>
        </p:spPr>
        <p:txBody>
          <a:bodyPr vert="horz" lIns="91440" tIns="45720" rIns="91440" bIns="45720" rtlCol="0" anchor="t">
            <a:normAutofit/>
          </a:bodyPr>
          <a:lstStyle/>
          <a:p>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Given the activities within this area will normally take place outside of traditional educational settings, distinctive types of targeted intervention approaches will be required.</a:t>
            </a:r>
          </a:p>
          <a:p>
            <a:r>
              <a:rPr lang="en-GB" sz="2000" dirty="0">
                <a:latin typeface="Arial"/>
                <a:ea typeface="Times New Roman" panose="02020603050405020304" pitchFamily="18" charset="0"/>
                <a:cs typeface="Arial"/>
              </a:rPr>
              <a:t>These approaches should be developed in close collaboration with the child/young person, their family members and those professionals involved in supporting a given activity. </a:t>
            </a:r>
            <a:endParaRPr lang="en-GB" sz="2000" dirty="0">
              <a:ea typeface="Times New Roman" panose="02020603050405020304" pitchFamily="18" charset="0"/>
            </a:endParaRPr>
          </a:p>
          <a:p>
            <a:r>
              <a:rPr lang="en-GB" sz="2000" dirty="0">
                <a:latin typeface="Arial"/>
                <a:ea typeface="Calibri" panose="020F0502020204030204" pitchFamily="34" charset="0"/>
                <a:cs typeface="Arial"/>
              </a:rPr>
              <a:t>The physical, social and self-advocacy skills that CYPVI learn at school and college should equip them to navigate a wide range of mainstream social, sports and leisure environments, including where these are not yet actively inclusive.</a:t>
            </a:r>
            <a:endParaRPr lang="en-GB" sz="2000" dirty="0">
              <a:latin typeface="Arial"/>
              <a:ea typeface="Times New Roman" panose="02020603050405020304" pitchFamily="18" charset="0"/>
              <a:cs typeface="Arial"/>
            </a:endParaRPr>
          </a:p>
          <a:p>
            <a:r>
              <a:rPr lang="en-GB" sz="2000" dirty="0">
                <a:latin typeface="Arial"/>
                <a:ea typeface="Times New Roman" panose="02020603050405020304" pitchFamily="18" charset="0"/>
                <a:cs typeface="Arial"/>
              </a:rPr>
              <a:t>A wide range of resources are available to help: see </a:t>
            </a:r>
            <a:r>
              <a:rPr lang="en-GB" sz="2000" u="sng" dirty="0">
                <a:solidFill>
                  <a:schemeClr val="tx1">
                    <a:lumMod val="95000"/>
                    <a:lumOff val="5000"/>
                  </a:schemeClr>
                </a:solidFill>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Bookshare Hub</a:t>
            </a:r>
            <a:r>
              <a:rPr lang="en-GB" sz="2000" u="sng" dirty="0">
                <a:latin typeface="Arial"/>
                <a:ea typeface="Times New Roman" panose="02020603050405020304" pitchFamily="18" charset="0"/>
                <a:cs typeface="Arial"/>
              </a:rPr>
              <a:t> </a:t>
            </a:r>
            <a:endParaRPr lang="en-GB" sz="2000" dirty="0">
              <a:ea typeface="Times New Roman" panose="02020603050405020304" pitchFamily="18" charset="0"/>
            </a:endParaRPr>
          </a:p>
        </p:txBody>
      </p:sp>
    </p:spTree>
    <p:extLst>
      <p:ext uri="{BB962C8B-B14F-4D97-AF65-F5344CB8AC3E}">
        <p14:creationId xmlns:p14="http://schemas.microsoft.com/office/powerpoint/2010/main" val="277429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dirty="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720056"/>
            <a:ext cx="9059593" cy="4503738"/>
          </a:xfrm>
        </p:spPr>
        <p:txBody>
          <a:bodyPr vert="horz" lIns="91440" tIns="45720" rIns="91440" bIns="45720" rtlCol="0" anchor="t">
            <a:normAutofit/>
          </a:bodyPr>
          <a:lstStyle/>
          <a:p>
            <a:pPr marL="342900" indent="-342900">
              <a:lnSpc>
                <a:spcPct val="150000"/>
              </a:lnSpc>
              <a:buFont typeface="Symbol,Sans-Serif" panose="05050102010706020507" pitchFamily="18" charset="2"/>
              <a:buChar char=""/>
            </a:pPr>
            <a:r>
              <a:rPr lang="en-GB" sz="2000" dirty="0">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RNIB (External)</a:t>
            </a:r>
            <a:endParaRPr lang="en-GB" sz="2000" dirty="0">
              <a:latin typeface="Arial"/>
              <a:ea typeface="Times New Roman" panose="02020603050405020304" pitchFamily="18" charset="0"/>
              <a:cs typeface="Arial"/>
            </a:endParaRPr>
          </a:p>
          <a:p>
            <a:pPr marL="342900" indent="-342900">
              <a:lnSpc>
                <a:spcPct val="150000"/>
              </a:lnSpc>
              <a:buFont typeface="Symbol,Sans-Serif" panose="05050102010706020507" pitchFamily="18" charset="2"/>
              <a:buChar char=""/>
            </a:pPr>
            <a:r>
              <a:rPr lang="en-GB" sz="2000" dirty="0">
                <a:latin typeface="Arial"/>
                <a:ea typeface="Times New Roman" panose="02020603050405020304" pitchFamily="18" charset="0"/>
                <a:cs typeface="Arial"/>
              </a:rPr>
              <a:t>Of particular relevance to this area is </a:t>
            </a:r>
            <a:r>
              <a:rPr lang="en-GB" sz="2000" dirty="0">
                <a:solidFill>
                  <a:schemeClr val="tx1">
                    <a:lumMod val="95000"/>
                    <a:lumOff val="5000"/>
                  </a:schemeClr>
                </a:solidFill>
                <a:latin typeface="Arial"/>
                <a:ea typeface="Times New Roman" panose="02020603050405020304" pitchFamily="18" charset="0"/>
                <a:cs typeface="Arial"/>
                <a:hlinkClick r:id="rId4">
                  <a:extLst>
                    <a:ext uri="{A12FA001-AC4F-418D-AE19-62706E023703}">
                      <ahyp:hlinkClr xmlns:ahyp="http://schemas.microsoft.com/office/drawing/2018/hyperlinkcolor" val="tx"/>
                    </a:ext>
                  </a:extLst>
                </a:hlinkClick>
              </a:rPr>
              <a:t>Social Sports and Leisure</a:t>
            </a:r>
            <a:r>
              <a:rPr lang="en-GB" sz="2000" dirty="0">
                <a:latin typeface="Arial"/>
                <a:ea typeface="Times New Roman" panose="02020603050405020304" pitchFamily="18" charset="0"/>
                <a:cs typeface="Arial"/>
              </a:rPr>
              <a:t> category of the CFVI Resource Hub</a:t>
            </a:r>
          </a:p>
          <a:p>
            <a:pPr marL="342900" indent="-342900">
              <a:lnSpc>
                <a:spcPct val="150000"/>
              </a:lnSpc>
              <a:buFont typeface="Symbol,Sans-Serif" panose="05050102010706020507" pitchFamily="18" charset="2"/>
              <a:buChar char=""/>
            </a:pPr>
            <a:r>
              <a:rPr lang="en-GB" sz="2000" dirty="0">
                <a:latin typeface="Arial"/>
                <a:ea typeface="Times New Roman" panose="02020603050405020304" pitchFamily="18" charset="0"/>
                <a:cs typeface="Arial"/>
              </a:rPr>
              <a:t>The CFVI provides a list of targeted intervention approaches (page 32): </a:t>
            </a:r>
            <a:r>
              <a:rPr lang="en-GB" sz="2000" dirty="0">
                <a:latin typeface="Arial"/>
                <a:ea typeface="Times New Roman" panose="02020603050405020304" pitchFamily="18"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endParaRPr lang="en-GB" sz="2000" dirty="0">
              <a:latin typeface="Arial"/>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dirty="0">
              <a:solidFill>
                <a:schemeClr val="accent1"/>
              </a:solidFill>
              <a:effectLst/>
              <a:latin typeface="Arial"/>
              <a:ea typeface="Calibri"/>
              <a:cs typeface="Arial"/>
            </a:endParaRPr>
          </a:p>
          <a:p>
            <a:pPr marL="0" lvl="0" indent="0">
              <a:lnSpc>
                <a:spcPct val="150000"/>
              </a:lnSpc>
              <a:buNone/>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GB" sz="2000" dirty="0">
                <a:effectLst/>
                <a:latin typeface="Arial"/>
                <a:ea typeface="Arial" panose="020B0604020202020204" pitchFamily="34" charset="0"/>
                <a:cs typeface="Arial"/>
              </a:rPr>
              <a:t>Hewett, R., Douglas, G., McLinden, M., James, L., Brydon, G., Chattaway, </a:t>
            </a:r>
            <a:r>
              <a:rPr lang="en-GB" sz="2000" dirty="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a:t>
            </a:r>
            <a:r>
              <a:rPr lang="en-GB" sz="2000" i="1" dirty="0">
                <a:effectLst/>
                <a:latin typeface="Arial"/>
                <a:ea typeface="Arial" panose="020B0604020202020204" pitchFamily="34" charset="0"/>
                <a:cs typeface="Arial"/>
              </a:rPr>
              <a:t>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endParaRPr lang="en-GB" sz="2000" dirty="0"/>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2597151" y="369345"/>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925720" y="1513285"/>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2" name="Picture 1" descr="Logo of VIEW">
            <a:extLst>
              <a:ext uri="{FF2B5EF4-FFF2-40B4-BE49-F238E27FC236}">
                <a16:creationId xmlns:a16="http://schemas.microsoft.com/office/drawing/2014/main" id="{A7902A38-CC11-D178-25E2-96BBA392AF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University of Birmingham, VICTAR Logo&#10;">
            <a:extLst>
              <a:ext uri="{FF2B5EF4-FFF2-40B4-BE49-F238E27FC236}">
                <a16:creationId xmlns:a16="http://schemas.microsoft.com/office/drawing/2014/main" id="{8B37FA0F-0564-348E-9964-E0372F8F38E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4" name="Picture 3" descr="Logo of Thomas Pocklington Trust&#10;">
            <a:extLst>
              <a:ext uri="{FF2B5EF4-FFF2-40B4-BE49-F238E27FC236}">
                <a16:creationId xmlns:a16="http://schemas.microsoft.com/office/drawing/2014/main" id="{B2BA3883-3870-9171-E3B9-EF92B18A256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007B7-E613-C53A-FDFA-710BBCE4B64D}"/>
              </a:ext>
            </a:extLst>
          </p:cNvPr>
          <p:cNvSpPr txBox="1">
            <a:spLocks noGrp="1"/>
          </p:cNvSpPr>
          <p:nvPr>
            <p:ph type="title" idx="4294967295"/>
          </p:nvPr>
        </p:nvSpPr>
        <p:spPr>
          <a:xfrm>
            <a:off x="1279407" y="432740"/>
            <a:ext cx="9303100" cy="1292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slide as a generic slide providing an illustration of the 11 areas of the CFVI, located around the ‘active child/young person’ and with the area of focus - Social, Sports and Leisure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756746" y="1454794"/>
            <a:ext cx="6397957" cy="4852578"/>
          </a:xfrm>
          <a:prstGeom prst="rect">
            <a:avLst/>
          </a:prstGeom>
        </p:spPr>
      </p:pic>
      <p:pic>
        <p:nvPicPr>
          <p:cNvPr id="16" name="Picture 15" descr="This shows the area of focus: &quot;social, sports and leisure&quot; highlighted in pink">
            <a:extLst>
              <a:ext uri="{FF2B5EF4-FFF2-40B4-BE49-F238E27FC236}">
                <a16:creationId xmlns:a16="http://schemas.microsoft.com/office/drawing/2014/main" id="{ACE18AA8-E461-7AB0-392F-56E6C3AC290C}"/>
              </a:ext>
            </a:extLst>
          </p:cNvPr>
          <p:cNvPicPr>
            <a:picLocks noChangeAspect="1"/>
          </p:cNvPicPr>
          <p:nvPr/>
        </p:nvPicPr>
        <p:blipFill>
          <a:blip r:embed="rId4">
            <a:alphaModFix amt="20000"/>
          </a:blip>
          <a:stretch>
            <a:fillRect/>
          </a:stretch>
        </p:blipFill>
        <p:spPr>
          <a:xfrm>
            <a:off x="3068054" y="3071032"/>
            <a:ext cx="1279440" cy="1008088"/>
          </a:xfrm>
          <a:prstGeom prst="rect">
            <a:avLst/>
          </a:prstGeom>
        </p:spPr>
      </p:pic>
    </p:spTree>
    <p:extLst>
      <p:ext uri="{BB962C8B-B14F-4D97-AF65-F5344CB8AC3E}">
        <p14:creationId xmlns:p14="http://schemas.microsoft.com/office/powerpoint/2010/main" val="3735181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40" y="1587268"/>
            <a:ext cx="8778240" cy="4351338"/>
          </a:xfrm>
        </p:spPr>
        <p:txBody>
          <a:bodyPr vert="horz" lIns="91440" tIns="45720" rIns="91440" bIns="45720" rtlCol="0" anchor="t">
            <a:noAutofit/>
          </a:bodyPr>
          <a:lstStyle/>
          <a:p>
            <a:pPr marL="0" indent="0">
              <a:buNone/>
            </a:pPr>
            <a:endParaRPr lang="en-GB" sz="2000" dirty="0">
              <a:latin typeface="+mn-lt"/>
            </a:endParaRPr>
          </a:p>
          <a:p>
            <a:pPr marL="0" indent="0">
              <a:buNone/>
            </a:pPr>
            <a:r>
              <a:rPr lang="en-GB" sz="2000" dirty="0">
                <a:latin typeface="+mn-lt"/>
              </a:rPr>
              <a:t>The objectives of this training resource are to:</a:t>
            </a:r>
          </a:p>
          <a:p>
            <a:r>
              <a:rPr lang="en-GB" sz="2000" dirty="0">
                <a:latin typeface="+mn-lt"/>
                <a:cs typeface="Arial"/>
              </a:rPr>
              <a:t>provide an introduction to Area 10 of the CFVI: Social Sports and Leisure</a:t>
            </a:r>
          </a:p>
          <a:p>
            <a:r>
              <a:rPr lang="en-GB" sz="2000" dirty="0">
                <a:latin typeface="+mn-lt"/>
              </a:rPr>
              <a:t>examine why a focus on this area is important for learners with vision impairment</a:t>
            </a:r>
          </a:p>
          <a:p>
            <a:r>
              <a:rPr lang="en-GB" sz="2000" dirty="0">
                <a:latin typeface="+mn-lt"/>
              </a:rPr>
              <a:t>explore potential barriers that may limit access to these opportunities, and how we can work collaboratively to help reduce these</a:t>
            </a:r>
          </a:p>
          <a:p>
            <a:r>
              <a:rPr lang="en-GB" sz="2000" dirty="0">
                <a:latin typeface="+mn-lt"/>
              </a:rPr>
              <a:t>outline a range of social, sports and leisure opportunities that might be available within and beyond formal education for CYPVI</a:t>
            </a:r>
          </a:p>
          <a:p>
            <a:r>
              <a:rPr lang="en-GB" sz="2000" dirty="0">
                <a:latin typeface="+mn-lt"/>
              </a:rPr>
              <a:t>p</a:t>
            </a:r>
            <a:r>
              <a:rPr lang="en-GB" sz="2000" dirty="0">
                <a:effectLst/>
                <a:latin typeface="+mn-lt"/>
              </a:rPr>
              <a:t>rovide links to </a:t>
            </a:r>
            <a:r>
              <a:rPr lang="en-GB" sz="2000" dirty="0">
                <a:effectLst/>
                <a:latin typeface="+mn-lt"/>
                <a:ea typeface="Calibri" panose="020F0502020204030204" pitchFamily="34" charset="0"/>
              </a:rPr>
              <a:t>useful resources/websites</a:t>
            </a:r>
            <a:endParaRPr lang="en-GB" sz="2000" dirty="0">
              <a:effectLst/>
              <a:latin typeface="+mn-lt"/>
              <a:ea typeface="Times New Roman" panose="02020603050405020304" pitchFamily="18" charset="0"/>
            </a:endParaRPr>
          </a:p>
          <a:p>
            <a:pPr marL="0" indent="0">
              <a:buNone/>
            </a:pPr>
            <a:endParaRPr lang="en-GB" sz="2000" dirty="0">
              <a:effectLst/>
              <a:latin typeface="+mj-lt"/>
            </a:endParaRPr>
          </a:p>
          <a:p>
            <a:pPr marL="0" indent="0">
              <a:buNone/>
            </a:pPr>
            <a:br>
              <a:rPr lang="en-GB" sz="2000" dirty="0">
                <a:effectLst/>
                <a:latin typeface="Segoe UI" panose="020B0502040204020203" pitchFamily="34" charset="0"/>
              </a:rPr>
            </a:br>
            <a:endParaRPr lang="en-GB" sz="2000" dirty="0"/>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which give examples of training objectives that you could consider, depending on the nature of your presentation).</a:t>
            </a:r>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 Social, Sports </a:t>
            </a:r>
            <a:r>
              <a:rPr lang="en-GB" sz="3000"/>
              <a:t>and Leisure</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259840" y="1480570"/>
            <a:ext cx="8778240" cy="4351338"/>
          </a:xfrm>
        </p:spPr>
        <p:txBody>
          <a:bodyPr>
            <a:normAutofit/>
          </a:bodyPr>
          <a:lstStyle/>
          <a:p>
            <a:pPr marL="0" lvl="0" indent="0">
              <a:spcBef>
                <a:spcPts val="1200"/>
              </a:spcBef>
              <a:spcAft>
                <a:spcPts val="1200"/>
              </a:spcAft>
              <a:buNone/>
            </a:pPr>
            <a:endParaRPr lang="en-GB" sz="20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n-lt"/>
              </a:rPr>
              <a:t>This area of the framework </a:t>
            </a:r>
            <a:r>
              <a:rPr lang="en-US" sz="2000" b="0" i="0" u="none" strike="noStrike" baseline="0" dirty="0" err="1">
                <a:solidFill>
                  <a:srgbClr val="000000"/>
                </a:solidFill>
                <a:latin typeface="+mn-lt"/>
              </a:rPr>
              <a:t>recognises</a:t>
            </a:r>
            <a:r>
              <a:rPr lang="en-US" sz="2000" b="0" i="0" u="none" strike="noStrike" baseline="0" dirty="0">
                <a:solidFill>
                  <a:srgbClr val="000000"/>
                </a:solidFill>
                <a:latin typeface="+mn-lt"/>
              </a:rPr>
              <a:t> the importance of supporting children and young people with vision impairment to access and participate in a range of social, sport and leisure opportunities. </a:t>
            </a:r>
          </a:p>
          <a:p>
            <a:r>
              <a:rPr lang="en-US" sz="2000" b="0" i="0" u="none" strike="noStrike" baseline="0" dirty="0">
                <a:solidFill>
                  <a:srgbClr val="000000"/>
                </a:solidFill>
                <a:latin typeface="+mn-lt"/>
              </a:rPr>
              <a:t>These opportunities are normally community-based activities and </a:t>
            </a:r>
            <a:r>
              <a:rPr lang="en-US" sz="2000" dirty="0">
                <a:solidFill>
                  <a:srgbClr val="000000"/>
                </a:solidFill>
                <a:latin typeface="+mn-lt"/>
              </a:rPr>
              <a:t>are traditionally offered outside of ‘formal’ education.</a:t>
            </a:r>
          </a:p>
          <a:p>
            <a:r>
              <a:rPr lang="en-US" sz="2000" dirty="0">
                <a:solidFill>
                  <a:srgbClr val="000000"/>
                </a:solidFill>
                <a:latin typeface="+mn-lt"/>
              </a:rPr>
              <a:t>The activities may be in a physical location or take place virtually. </a:t>
            </a:r>
          </a:p>
          <a:p>
            <a:r>
              <a:rPr lang="en-US" sz="2000" b="0" i="0" u="none" strike="noStrike" baseline="0" dirty="0">
                <a:solidFill>
                  <a:srgbClr val="000000"/>
                </a:solidFill>
                <a:latin typeface="+mn-lt"/>
              </a:rPr>
              <a:t>Examples include: Guides/Scouts, after school events, swimming club, youth club, ballet classes, online chat room in connection with a child’s hobby/interests etc. </a:t>
            </a:r>
          </a:p>
          <a:p>
            <a:pPr marL="0" indent="0">
              <a:buNone/>
            </a:pPr>
            <a:endParaRPr lang="en-US" sz="2000" dirty="0">
              <a:solidFill>
                <a:srgbClr val="000000"/>
              </a:solidFill>
              <a:latin typeface="+mn-lt"/>
            </a:endParaRPr>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dirty="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491445632"/>
              </p:ext>
            </p:extLst>
          </p:nvPr>
        </p:nvGraphicFramePr>
        <p:xfrm>
          <a:off x="435429" y="1838960"/>
          <a:ext cx="9978571" cy="4663440"/>
        </p:xfrm>
        <a:graphic>
          <a:graphicData uri="http://schemas.openxmlformats.org/drawingml/2006/table">
            <a:tbl>
              <a:tblPr firstRow="1" bandRow="1">
                <a:tableStyleId>{5C22544A-7EE6-4342-B048-85BDC9FD1C3A}</a:tableStyleId>
              </a:tblPr>
              <a:tblGrid>
                <a:gridCol w="3973674">
                  <a:extLst>
                    <a:ext uri="{9D8B030D-6E8A-4147-A177-3AD203B41FA5}">
                      <a16:colId xmlns:a16="http://schemas.microsoft.com/office/drawing/2014/main" val="184978815"/>
                    </a:ext>
                  </a:extLst>
                </a:gridCol>
                <a:gridCol w="6004897">
                  <a:extLst>
                    <a:ext uri="{9D8B030D-6E8A-4147-A177-3AD203B41FA5}">
                      <a16:colId xmlns:a16="http://schemas.microsoft.com/office/drawing/2014/main" val="1007468663"/>
                    </a:ext>
                  </a:extLst>
                </a:gridCol>
              </a:tblGrid>
              <a:tr h="289898">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3768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five year old girl </a:t>
                      </a:r>
                      <a:r>
                        <a:rPr lang="en-GB" b="1" dirty="0"/>
                        <a:t>without </a:t>
                      </a:r>
                      <a:r>
                        <a:rPr lang="en-GB" dirty="0"/>
                        <a:t>a vision impairment watching a junior league Saturday morning football match in the local park with her family. The child’s older sister is playing as a defender in one of the teams. </a:t>
                      </a:r>
                    </a:p>
                    <a:p>
                      <a:endParaRPr lang="en-GB" dirty="0">
                        <a:noFill/>
                      </a:endParaRPr>
                    </a:p>
                  </a:txBody>
                  <a:tcPr>
                    <a:solidFill>
                      <a:schemeClr val="bg1"/>
                    </a:solidFill>
                  </a:tcPr>
                </a:tc>
                <a:tc>
                  <a:txBody>
                    <a:bodyPr/>
                    <a:lstStyle/>
                    <a:p>
                      <a:pPr marL="285750" indent="-285750">
                        <a:buFont typeface="Arial" panose="020B0604020202020204" pitchFamily="34" charset="0"/>
                        <a:buChar char="•"/>
                      </a:pPr>
                      <a:r>
                        <a:rPr lang="en-GB" dirty="0"/>
                        <a:t>that colour tops each team is wearing</a:t>
                      </a:r>
                    </a:p>
                    <a:p>
                      <a:pPr marL="285750" indent="-285750">
                        <a:buFont typeface="Arial" panose="020B0604020202020204" pitchFamily="34" charset="0"/>
                        <a:buChar char="•"/>
                      </a:pPr>
                      <a:r>
                        <a:rPr lang="en-GB" dirty="0"/>
                        <a:t>the lines used to mark the pitch</a:t>
                      </a:r>
                    </a:p>
                    <a:p>
                      <a:pPr marL="285750" indent="-285750">
                        <a:buFont typeface="Arial" panose="020B0604020202020204" pitchFamily="34" charset="0"/>
                        <a:buChar char="•"/>
                      </a:pPr>
                      <a:r>
                        <a:rPr lang="en-GB" dirty="0"/>
                        <a:t>what additional clothing players have on for the weather conditions</a:t>
                      </a:r>
                    </a:p>
                    <a:p>
                      <a:pPr marL="285750" indent="-285750">
                        <a:buFont typeface="Arial" panose="020B0604020202020204" pitchFamily="34" charset="0"/>
                        <a:buChar char="•"/>
                      </a:pPr>
                      <a:r>
                        <a:rPr lang="en-GB" dirty="0"/>
                        <a:t>the colour, shape and size of the football</a:t>
                      </a:r>
                    </a:p>
                    <a:p>
                      <a:pPr marL="285750" indent="-285750">
                        <a:buFont typeface="Arial" panose="020B0604020202020204" pitchFamily="34" charset="0"/>
                        <a:buChar char="•"/>
                      </a:pPr>
                      <a:r>
                        <a:rPr lang="en-GB" dirty="0"/>
                        <a:t>how the players are positioned on the pitch</a:t>
                      </a:r>
                    </a:p>
                    <a:p>
                      <a:pPr marL="285750" indent="-285750">
                        <a:buFont typeface="Arial" panose="020B0604020202020204" pitchFamily="34" charset="0"/>
                        <a:buChar char="•"/>
                      </a:pPr>
                      <a:r>
                        <a:rPr lang="en-GB" dirty="0"/>
                        <a:t>where the match officials are positioned during the match</a:t>
                      </a:r>
                    </a:p>
                    <a:p>
                      <a:pPr marL="285750" indent="-285750">
                        <a:buFont typeface="Arial" panose="020B0604020202020204" pitchFamily="34" charset="0"/>
                        <a:buChar char="•"/>
                      </a:pPr>
                      <a:r>
                        <a:rPr lang="en-GB" dirty="0"/>
                        <a:t>where the crowd is positioned during the match</a:t>
                      </a:r>
                    </a:p>
                    <a:p>
                      <a:pPr marL="285750" indent="-285750">
                        <a:buFont typeface="Arial" panose="020B0604020202020204" pitchFamily="34" charset="0"/>
                        <a:buChar char="•"/>
                      </a:pPr>
                      <a:r>
                        <a:rPr lang="en-GB" dirty="0"/>
                        <a:t>w</a:t>
                      </a:r>
                      <a:r>
                        <a:rPr lang="en-GB"/>
                        <a:t>ho </a:t>
                      </a:r>
                      <a:r>
                        <a:rPr lang="en-GB" dirty="0"/>
                        <a:t>blows the whistle and shows the red/</a:t>
                      </a:r>
                      <a:r>
                        <a:rPr lang="en-GB"/>
                        <a:t>yellow cards </a:t>
                      </a:r>
                      <a:endParaRPr lang="en-GB" dirty="0"/>
                    </a:p>
                    <a:p>
                      <a:pPr marL="285750" indent="-285750">
                        <a:buFont typeface="Arial" panose="020B0604020202020204" pitchFamily="34" charset="0"/>
                        <a:buChar char="•"/>
                      </a:pPr>
                      <a:r>
                        <a:rPr lang="en-GB" dirty="0"/>
                        <a:t>?</a:t>
                      </a:r>
                    </a:p>
                    <a:p>
                      <a:pPr marL="285750" indent="-285750">
                        <a:buFont typeface="Arial" panose="020B0604020202020204" pitchFamily="34" charset="0"/>
                        <a:buChar char="•"/>
                      </a:pPr>
                      <a:endParaRPr lang="en-GB" dirty="0"/>
                    </a:p>
                    <a:p>
                      <a:endParaRPr lang="en-GB" dirty="0"/>
                    </a:p>
                    <a:p>
                      <a:endParaRPr lang="en-GB" dirty="0"/>
                    </a:p>
                  </a:txBody>
                  <a:tcPr>
                    <a:solidFill>
                      <a:schemeClr val="bg1"/>
                    </a:solidFill>
                  </a:tcPr>
                </a:tc>
                <a:extLst>
                  <a:ext uri="{0D108BD9-81ED-4DB2-BD59-A6C34878D82A}">
                    <a16:rowId xmlns:a16="http://schemas.microsoft.com/office/drawing/2014/main" val="3948540418"/>
                  </a:ext>
                </a:extLst>
              </a:tr>
              <a:tr h="289898">
                <a:tc>
                  <a:txBody>
                    <a:bodyPr/>
                    <a:lstStyle/>
                    <a:p>
                      <a:endParaRPr lang="en-GB"/>
                    </a:p>
                  </a:txBody>
                  <a:tcPr/>
                </a:tc>
                <a:tc>
                  <a:txBody>
                    <a:bodyPr/>
                    <a:lstStyle/>
                    <a:p>
                      <a:endParaRPr lang="en-GB" dirty="0"/>
                    </a:p>
                  </a:txBody>
                  <a:tcPr/>
                </a:tc>
                <a:extLst>
                  <a:ext uri="{0D108BD9-81ED-4DB2-BD59-A6C34878D82A}">
                    <a16:rowId xmlns:a16="http://schemas.microsoft.com/office/drawing/2014/main" val="969255446"/>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and participation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2083712838"/>
              </p:ext>
            </p:extLst>
          </p:nvPr>
        </p:nvGraphicFramePr>
        <p:xfrm>
          <a:off x="919480" y="1590676"/>
          <a:ext cx="9220200" cy="6123432"/>
        </p:xfrm>
        <a:graphic>
          <a:graphicData uri="http://schemas.openxmlformats.org/drawingml/2006/table">
            <a:tbl>
              <a:tblPr firstRow="1" bandRow="1">
                <a:tableStyleId>{5C22544A-7EE6-4342-B048-85BDC9FD1C3A}</a:tableStyleId>
              </a:tblPr>
              <a:tblGrid>
                <a:gridCol w="4130509">
                  <a:extLst>
                    <a:ext uri="{9D8B030D-6E8A-4147-A177-3AD203B41FA5}">
                      <a16:colId xmlns:a16="http://schemas.microsoft.com/office/drawing/2014/main" val="2784912112"/>
                    </a:ext>
                  </a:extLst>
                </a:gridCol>
                <a:gridCol w="5089691">
                  <a:extLst>
                    <a:ext uri="{9D8B030D-6E8A-4147-A177-3AD203B41FA5}">
                      <a16:colId xmlns:a16="http://schemas.microsoft.com/office/drawing/2014/main" val="510801584"/>
                    </a:ext>
                  </a:extLst>
                </a:gridCol>
              </a:tblGrid>
              <a:tr h="777115">
                <a:tc>
                  <a:txBody>
                    <a:bodyPr/>
                    <a:lstStyle/>
                    <a:p>
                      <a:r>
                        <a:rPr lang="en-GB" sz="2100" dirty="0"/>
                        <a:t>Situation</a:t>
                      </a:r>
                    </a:p>
                  </a:txBody>
                  <a:tcPr marT="50292" marB="50292">
                    <a:solidFill>
                      <a:srgbClr val="E50071"/>
                    </a:solidFill>
                  </a:tcPr>
                </a:tc>
                <a:tc>
                  <a:txBody>
                    <a:bodyPr/>
                    <a:lstStyle/>
                    <a:p>
                      <a:r>
                        <a:rPr lang="en-GB" sz="2100" dirty="0"/>
                        <a:t>Inclusive strategies to reduce potential  barriers to access/participation </a:t>
                      </a:r>
                    </a:p>
                  </a:txBody>
                  <a:tcPr marT="50292" marB="50292">
                    <a:solidFill>
                      <a:srgbClr val="E50071"/>
                    </a:solidFill>
                  </a:tcPr>
                </a:tc>
                <a:extLst>
                  <a:ext uri="{0D108BD9-81ED-4DB2-BD59-A6C34878D82A}">
                    <a16:rowId xmlns:a16="http://schemas.microsoft.com/office/drawing/2014/main" val="3569872773"/>
                  </a:ext>
                </a:extLst>
              </a:tr>
              <a:tr h="18601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five year old girl </a:t>
                      </a:r>
                      <a:r>
                        <a:rPr lang="en-GB" sz="2000" b="1" dirty="0"/>
                        <a:t>with </a:t>
                      </a:r>
                      <a:r>
                        <a:rPr lang="en-GB" sz="2000" dirty="0"/>
                        <a:t>a vision impairment which limits her distance vision is watching a junior league Saturday morning football match in the local park with her family. The child’s older sister is playing as a defender in one of the teams.</a:t>
                      </a:r>
                    </a:p>
                  </a:txBody>
                  <a:tcPr marT="50292" marB="50292">
                    <a:solidFill>
                      <a:schemeClr val="bg1"/>
                    </a:solidFill>
                  </a:tcPr>
                </a:tc>
                <a:tc>
                  <a:txBody>
                    <a:bodyPr/>
                    <a:lstStyle/>
                    <a:p>
                      <a:r>
                        <a:rPr lang="en-GB" sz="2100" dirty="0"/>
                        <a:t>?</a:t>
                      </a:r>
                    </a:p>
                    <a:p>
                      <a:endParaRPr lang="en-GB" sz="2100" dirty="0"/>
                    </a:p>
                  </a:txBody>
                  <a:tcPr marT="50292" marB="50292">
                    <a:solidFill>
                      <a:schemeClr val="bg1"/>
                    </a:solidFill>
                  </a:tcPr>
                </a:tc>
                <a:extLst>
                  <a:ext uri="{0D108BD9-81ED-4DB2-BD59-A6C34878D82A}">
                    <a16:rowId xmlns:a16="http://schemas.microsoft.com/office/drawing/2014/main" val="277759081"/>
                  </a:ext>
                </a:extLst>
              </a:tr>
              <a:tr h="308166">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898964172"/>
                  </a:ext>
                </a:extLst>
              </a:tr>
              <a:tr h="308166">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2314476235"/>
                  </a:ext>
                </a:extLst>
              </a:tr>
              <a:tr h="308166">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308166">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308166">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983830699"/>
                  </a:ext>
                </a:extLst>
              </a:tr>
              <a:tr h="308166">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and participation (3)</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2578361873"/>
              </p:ext>
            </p:extLst>
          </p:nvPr>
        </p:nvGraphicFramePr>
        <p:xfrm>
          <a:off x="746760" y="1801369"/>
          <a:ext cx="10267950" cy="5297359"/>
        </p:xfrm>
        <a:graphic>
          <a:graphicData uri="http://schemas.openxmlformats.org/drawingml/2006/table">
            <a:tbl>
              <a:tblPr firstRow="1" bandRow="1">
                <a:tableStyleId>{5C22544A-7EE6-4342-B048-85BDC9FD1C3A}</a:tableStyleId>
              </a:tblPr>
              <a:tblGrid>
                <a:gridCol w="4599886">
                  <a:extLst>
                    <a:ext uri="{9D8B030D-6E8A-4147-A177-3AD203B41FA5}">
                      <a16:colId xmlns:a16="http://schemas.microsoft.com/office/drawing/2014/main" val="2784912112"/>
                    </a:ext>
                  </a:extLst>
                </a:gridCol>
                <a:gridCol w="5668064">
                  <a:extLst>
                    <a:ext uri="{9D8B030D-6E8A-4147-A177-3AD203B41FA5}">
                      <a16:colId xmlns:a16="http://schemas.microsoft.com/office/drawing/2014/main" val="510801584"/>
                    </a:ext>
                  </a:extLst>
                </a:gridCol>
              </a:tblGrid>
              <a:tr h="631585">
                <a:tc>
                  <a:txBody>
                    <a:bodyPr/>
                    <a:lstStyle/>
                    <a:p>
                      <a:r>
                        <a:rPr lang="en-GB" sz="2100" dirty="0"/>
                        <a:t>Situation</a:t>
                      </a:r>
                    </a:p>
                  </a:txBody>
                  <a:tcPr marT="50292" marB="50292">
                    <a:solidFill>
                      <a:srgbClr val="E50071"/>
                    </a:solidFill>
                  </a:tcPr>
                </a:tc>
                <a:tc>
                  <a:txBody>
                    <a:bodyPr/>
                    <a:lstStyle/>
                    <a:p>
                      <a:r>
                        <a:rPr lang="en-GB" sz="2100" dirty="0"/>
                        <a:t>Inclusive strategies to reduce potential  barriers to access/participation </a:t>
                      </a:r>
                    </a:p>
                  </a:txBody>
                  <a:tcPr marT="50292" marB="50292">
                    <a:solidFill>
                      <a:srgbClr val="E50071"/>
                    </a:solidFill>
                  </a:tcPr>
                </a:tc>
                <a:extLst>
                  <a:ext uri="{0D108BD9-81ED-4DB2-BD59-A6C34878D82A}">
                    <a16:rowId xmlns:a16="http://schemas.microsoft.com/office/drawing/2014/main" val="3569872773"/>
                  </a:ext>
                </a:extLst>
              </a:tr>
              <a:tr h="2032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txBody>
                  <a:tcPr marT="50292" marB="50292">
                    <a:solidFill>
                      <a:schemeClr val="bg1"/>
                    </a:solidFill>
                  </a:tcPr>
                </a:tc>
                <a:tc>
                  <a:txBody>
                    <a:bodyPr/>
                    <a:lstStyle/>
                    <a:p>
                      <a:r>
                        <a:rPr lang="en-GB" sz="2100" dirty="0"/>
                        <a:t>?</a:t>
                      </a:r>
                    </a:p>
                    <a:p>
                      <a:endParaRPr lang="en-GB" sz="2100" dirty="0"/>
                    </a:p>
                  </a:txBody>
                  <a:tcPr marT="50292" marB="50292">
                    <a:solidFill>
                      <a:schemeClr val="bg1"/>
                    </a:solidFill>
                  </a:tcPr>
                </a:tc>
                <a:extLst>
                  <a:ext uri="{0D108BD9-81ED-4DB2-BD59-A6C34878D82A}">
                    <a16:rowId xmlns:a16="http://schemas.microsoft.com/office/drawing/2014/main" val="277759081"/>
                  </a:ext>
                </a:extLst>
              </a:tr>
              <a:tr h="358678">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358678">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2314476235"/>
                  </a:ext>
                </a:extLst>
              </a:tr>
              <a:tr h="358678">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358678">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358678">
                <a:tc>
                  <a:txBody>
                    <a:bodyPr/>
                    <a:lstStyle/>
                    <a:p>
                      <a:endParaRPr lang="en-GB" sz="2100" dirty="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358678">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119815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2.xml><?xml version="1.0" encoding="utf-8"?>
<ds:datastoreItem xmlns:ds="http://schemas.openxmlformats.org/officeDocument/2006/customXml" ds:itemID="{1410E9FE-FD13-449F-8129-CE2405B4AC8F}">
  <ds:schemaRefs>
    <ds:schemaRef ds:uri="http://schemas.microsoft.com/office/2006/documentManagement/types"/>
    <ds:schemaRef ds:uri="4109e54d-c0bc-43be-b018-f4cad568c1ba"/>
    <ds:schemaRef ds:uri="http://purl.org/dc/elements/1.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fa2da8d6-94bb-48fb-96b0-92e96ad2d73d"/>
    <ds:schemaRef ds:uri="http://schemas.microsoft.com/office/2006/metadata/properties"/>
  </ds:schemaRefs>
</ds:datastoreItem>
</file>

<file path=customXml/itemProps3.xml><?xml version="1.0" encoding="utf-8"?>
<ds:datastoreItem xmlns:ds="http://schemas.openxmlformats.org/officeDocument/2006/customXml" ds:itemID="{1F866431-C915-41BF-A783-E0342E67250C}"/>
</file>

<file path=docProps/app.xml><?xml version="1.0" encoding="utf-8"?>
<Properties xmlns="http://schemas.openxmlformats.org/officeDocument/2006/extended-properties" xmlns:vt="http://schemas.openxmlformats.org/officeDocument/2006/docPropsVTypes">
  <Template>Office Theme</Template>
  <TotalTime>1752</TotalTime>
  <Words>5226</Words>
  <Application>Microsoft Office PowerPoint</Application>
  <PresentationFormat>Widescreen</PresentationFormat>
  <Paragraphs>310</Paragraphs>
  <Slides>17</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Calibri</vt:lpstr>
      <vt:lpstr>Calibri Light</vt:lpstr>
      <vt:lpstr>Ingra</vt:lpstr>
      <vt:lpstr>Noto Sans</vt:lpstr>
      <vt:lpstr>Segoe UI</vt:lpstr>
      <vt:lpstr>Symbol</vt:lpstr>
      <vt:lpstr>Symbol,Sans-Serif</vt:lpstr>
      <vt:lpstr>Times New Roman</vt:lpstr>
      <vt:lpstr>Office Theme</vt:lpstr>
      <vt:lpstr>Image Master No logo</vt:lpstr>
      <vt:lpstr>Curriculum Framework for Children and Young People with Vision Impairment (CFVI): Core Training Resource 11   Area 10: Social, Sports and Leisure </vt:lpstr>
      <vt:lpstr>Project Partners</vt:lpstr>
      <vt:lpstr>Curriculum Framework for Children and Young People with Vision Impairment (2022, p.15)  </vt:lpstr>
      <vt:lpstr>Training Objectives (1)</vt:lpstr>
      <vt:lpstr>Training Objectives (2)</vt:lpstr>
      <vt:lpstr>About this area: Social, Sports and Leisure</vt:lpstr>
      <vt:lpstr>Identifying potential barriers to access (1) </vt:lpstr>
      <vt:lpstr>Identifying potential barriers to access and participation (2) </vt:lpstr>
      <vt:lpstr>Identifying potential barriers to access and participation (3) </vt:lpstr>
      <vt:lpstr>Why a focus on this area is important</vt:lpstr>
      <vt:lpstr>Examples of targeted intervention approaches for Area 10 listed in CFVI to reduce barriers (1)</vt:lpstr>
      <vt:lpstr>Examples of targeted intervention approaches for Area 10 listed in CFVI to reduce barriers (2)</vt:lpstr>
      <vt:lpstr>Examples of targeted intervention approaches for Area 10 listed in CFVI to reduce barriers (3)</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197</cp:revision>
  <dcterms:created xsi:type="dcterms:W3CDTF">2022-11-17T11:49:18Z</dcterms:created>
  <dcterms:modified xsi:type="dcterms:W3CDTF">2023-09-12T19:17:58Z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