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3"/>
  </p:notesMasterIdLst>
  <p:sldIdLst>
    <p:sldId id="291" r:id="rId6"/>
    <p:sldId id="265" r:id="rId7"/>
    <p:sldId id="309" r:id="rId8"/>
    <p:sldId id="257" r:id="rId9"/>
    <p:sldId id="269" r:id="rId10"/>
    <p:sldId id="258" r:id="rId11"/>
    <p:sldId id="295" r:id="rId12"/>
    <p:sldId id="299" r:id="rId13"/>
    <p:sldId id="308" r:id="rId14"/>
    <p:sldId id="310" r:id="rId15"/>
    <p:sldId id="312" r:id="rId16"/>
    <p:sldId id="285" r:id="rId17"/>
    <p:sldId id="300" r:id="rId18"/>
    <p:sldId id="289" r:id="rId19"/>
    <p:sldId id="288" r:id="rId20"/>
    <p:sldId id="283"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Keil" initials="SK" lastIdx="3" clrIdx="0">
    <p:extLst>
      <p:ext uri="{19B8F6BF-5375-455C-9EA6-DF929625EA0E}">
        <p15:presenceInfo xmlns:p15="http://schemas.microsoft.com/office/powerpoint/2012/main" userId="c1c4d890a4f35c8f" providerId="Windows Live"/>
      </p:ext>
    </p:extLst>
  </p:cmAuthor>
  <p:cmAuthor id="2" name="Rory Cobb" initials="RC" lastIdx="6" clrIdx="1">
    <p:extLst>
      <p:ext uri="{19B8F6BF-5375-455C-9EA6-DF929625EA0E}">
        <p15:presenceInfo xmlns:p15="http://schemas.microsoft.com/office/powerpoint/2012/main" userId="202347540ec45da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36F432-DEDA-4D00-AF9F-D489F22F6383}" v="1" dt="2023-09-12T19:19:41.3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18" autoAdjust="0"/>
    <p:restoredTop sz="77840" autoAdjust="0"/>
  </p:normalViewPr>
  <p:slideViewPr>
    <p:cSldViewPr snapToGrid="0" showGuides="1">
      <p:cViewPr varScale="1">
        <p:scale>
          <a:sx n="88" d="100"/>
          <a:sy n="88" d="100"/>
        </p:scale>
        <p:origin x="708" y="96"/>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4136"/>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Introductions as appropriate to the session.</a:t>
            </a: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This presentation is one of 12 training</a:t>
            </a:r>
            <a:r>
              <a:rPr lang="en-GB" dirty="0">
                <a:sym typeface="Arial"/>
              </a:rPr>
              <a:t> </a:t>
            </a:r>
            <a:r>
              <a:rPr lang="en-GB" dirty="0">
                <a:latin typeface="Arial"/>
                <a:cs typeface="Arial"/>
                <a:sym typeface="Arial"/>
              </a:rPr>
              <a:t>resources </a:t>
            </a:r>
            <a:r>
              <a:rPr lang="en-GB" dirty="0">
                <a:latin typeface="Arial"/>
                <a:ea typeface="Arial"/>
                <a:cs typeface="Arial"/>
                <a:sym typeface="Arial"/>
              </a:rPr>
              <a:t>related to the CFVI and has a focus on Area 11 of the framework: Preparing for Adulthood.</a:t>
            </a:r>
          </a:p>
          <a:p>
            <a:pPr marL="457200" lvl="0" indent="-228600" algn="just" rtl="0">
              <a:lnSpc>
                <a:spcPct val="100000"/>
              </a:lnSpc>
              <a:spcBef>
                <a:spcPts val="0"/>
              </a:spcBef>
              <a:spcAft>
                <a:spcPts val="0"/>
              </a:spcAft>
              <a:buSzPts val="1400"/>
              <a:buNone/>
            </a:pPr>
            <a:endParaRPr lang="en-GB" b="0" dirty="0">
              <a:solidFill>
                <a:srgbClr val="000000"/>
              </a:solidFill>
              <a:latin typeface="Arial"/>
              <a:ea typeface="Arial"/>
              <a:cs typeface="Arial"/>
              <a:sym typeface="Arial"/>
            </a:endParaRPr>
          </a:p>
          <a:p>
            <a:pPr marL="457200" lvl="0" indent="-228600" algn="just" rtl="0">
              <a:lnSpc>
                <a:spcPct val="100000"/>
              </a:lnSpc>
              <a:spcBef>
                <a:spcPts val="0"/>
              </a:spcBef>
              <a:spcAft>
                <a:spcPts val="0"/>
              </a:spcAft>
              <a:buSzPts val="1400"/>
              <a:buNone/>
            </a:pPr>
            <a:r>
              <a:rPr lang="en-GB" sz="1400" dirty="0">
                <a:latin typeface="Arial"/>
                <a:ea typeface="Arial"/>
                <a:cs typeface="Arial"/>
                <a:sym typeface="Arial"/>
              </a:rPr>
              <a:t> </a:t>
            </a:r>
            <a:endParaRPr lang="en-GB" dirty="0"/>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Talk through/discuss the bullet points with reference to previous activities as appropriate. Explain that the points on this and the next page have been taken from a paper by VIEW (2022).</a:t>
            </a:r>
          </a:p>
          <a:p>
            <a:pPr marL="171450" indent="-171450">
              <a:buFont typeface="Arial" panose="020B0604020202020204" pitchFamily="34" charset="0"/>
              <a:buChar char="•"/>
            </a:pPr>
            <a:r>
              <a:rPr lang="en-GB" dirty="0">
                <a:latin typeface="Arial"/>
                <a:cs typeface="Arial"/>
              </a:rPr>
              <a:t>For your information, if you have access to a copy there is also a useful chapter (Chapter 8) in the text: </a:t>
            </a:r>
            <a:r>
              <a:rPr lang="en-GB" b="1" dirty="0">
                <a:latin typeface="Arial"/>
                <a:cs typeface="Arial"/>
              </a:rPr>
              <a:t>Promoting Equitable Access to Education for Children and Young People with Vision Impairment – A Route Map for a Balanced Curriculum. </a:t>
            </a:r>
            <a:r>
              <a:rPr lang="en-GB" dirty="0">
                <a:latin typeface="Arial"/>
                <a:cs typeface="Arial"/>
              </a:rPr>
              <a:t>(McLinden at al., 2023). Routledge. </a:t>
            </a: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3803808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Talk through/discuss the bullet points with reference to previous activities as appropriate.</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link to the VIEW paper can be accessed from the slide if presenters wish to read in its entirety as preparation. </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1316023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This slide and the next provide examples from the CFVI of targeted intervention approaches for this area to reduce barriers to learning. You can</a:t>
            </a:r>
            <a:r>
              <a:rPr lang="en-GB" sz="1200" b="1"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either:</a:t>
            </a:r>
            <a:r>
              <a:rPr lang="en-GB" sz="12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all of these in turn (and expand as appropriate to the session).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highlight those which you/the settings/others are currently focussing on if you are speaking about a particular child/young person and remove others.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keep all interventions on the slide but highlight the ones you are focussing upon in a different colour. </a:t>
            </a:r>
          </a:p>
          <a:p>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b="0" dirty="0"/>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3841942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This slide and the one previously provide examples from the CFVI of targeted intervention approaches for this area to reduce barriers to learning. You can</a:t>
            </a:r>
            <a:r>
              <a:rPr lang="en-GB" sz="1200" b="1"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either:</a:t>
            </a:r>
            <a:r>
              <a:rPr lang="en-GB" sz="12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highlight those which you/the settings/others are currently focussing on if you are speaking about a particular young person and remove others.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keep all interventions on the slide, but highlight the ones you are focussing upon in a different colour.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2255793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Use this slide to provide a brief overview</a:t>
            </a:r>
            <a:r>
              <a:rPr lang="en-GB" sz="1200" dirty="0">
                <a:latin typeface="Arial" panose="020B0604020202020204" pitchFamily="34" charset="0"/>
                <a:cs typeface="Arial" panose="020B0604020202020204" pitchFamily="34" charset="0"/>
              </a:rPr>
              <a:t> </a:t>
            </a:r>
            <a:r>
              <a:rPr lang="en-GB" sz="1200" i="0" dirty="0">
                <a:latin typeface="Arial" panose="020B0604020202020204" pitchFamily="34" charset="0"/>
                <a:cs typeface="Arial" panose="020B0604020202020204" pitchFamily="34" charset="0"/>
              </a:rPr>
              <a:t>in line with the bullet points of what has informed the support of a selected young person if you are using this training resource to discuss a particular young person.</a:t>
            </a:r>
            <a:r>
              <a:rPr lang="en-GB" sz="1200" dirty="0">
                <a:latin typeface="Arial" panose="020B0604020202020204" pitchFamily="34" charset="0"/>
                <a:cs typeface="Arial" panose="020B0604020202020204" pitchFamily="34" charset="0"/>
              </a:rPr>
              <a:t> If the student has additional needs, these might also be included/outlined.</a:t>
            </a: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Emphasise once again the need for collaborative working.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latin typeface="Arial" panose="020B0604020202020204" pitchFamily="34" charset="0"/>
                <a:cs typeface="Arial" panose="020B0604020202020204" pitchFamily="34" charset="0"/>
              </a:rPr>
              <a:t>Emphasise again a key message from speaker note – slide 6: other areas of the CFVI “feed into”</a:t>
            </a:r>
            <a:r>
              <a:rPr lang="en-GB" sz="1200" dirty="0">
                <a:latin typeface="Arial" panose="020B0604020202020204" pitchFamily="34" charset="0"/>
                <a:cs typeface="Arial" panose="020B0604020202020204" pitchFamily="34" charset="0"/>
              </a:rPr>
              <a:t> Area 11 and that skills that prepare children for adulthood are often delivered from a very young age. </a:t>
            </a: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In providing details of the young person’s vision impairment include</a:t>
            </a:r>
            <a:r>
              <a:rPr lang="en-GB" sz="1200" dirty="0">
                <a:effectLst/>
                <a:latin typeface="Arial" panose="020B0604020202020204" pitchFamily="34"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06000"/>
              </a:lnSpc>
              <a:spcAft>
                <a:spcPts val="8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young person’s vision impairment can influence their ability to transition to adulthood.</a:t>
            </a:r>
          </a:p>
          <a:p>
            <a:pPr marL="171450" indent="-171450">
              <a:lnSpc>
                <a:spcPct val="106000"/>
              </a:lnSpc>
              <a:spcAft>
                <a:spcPts val="8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 discussing the interventions that are in place to promote development, try to align these with the terminology used in the CFVI for this area (presented on slides 13 and 14).</a:t>
            </a:r>
          </a:p>
          <a:p>
            <a:pPr marL="171450" indent="-171450">
              <a:lnSpc>
                <a:spcPct val="106000"/>
              </a:lnSpc>
              <a:spcAft>
                <a:spcPts val="8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 working with to promote this area.</a:t>
            </a:r>
          </a:p>
          <a:p>
            <a:pPr>
              <a:lnSpc>
                <a:spcPct val="106000"/>
              </a:lnSpc>
              <a:spcAft>
                <a:spcPts val="800"/>
              </a:spcAft>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342900" lvl="0" indent="-342900" algn="just">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rPr>
              <a:t>Run through the key points. </a:t>
            </a: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rPr>
              <a:t>You may wish to invite the audience to list other key points or take away messages they would like to share for this area. </a:t>
            </a:r>
          </a:p>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en-GB" sz="1200" b="0" i="0" dirty="0">
                <a:effectLst/>
                <a:latin typeface="Arial" panose="020B0604020202020204" pitchFamily="34" charset="0"/>
              </a:rPr>
              <a:t>You can adjust/add to bullet point 1 if you have spoken about a particular child: “ When speaking about (name of young person) today we </a:t>
            </a:r>
            <a:r>
              <a:rPr lang="en-GB" sz="1800" dirty="0">
                <a:effectLst/>
                <a:latin typeface="Arial" panose="020B0604020202020204" pitchFamily="34" charset="0"/>
                <a:ea typeface="Calibri" panose="020F0502020204030204" pitchFamily="34" charset="0"/>
              </a:rPr>
              <a:t>can see the barriers they have faced when preparing to transition adulthood and the interventions needed to mitigate these….” </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200" b="0" i="0" dirty="0">
              <a:effectLst/>
              <a:latin typeface="Arial" panose="020B0604020202020204" pitchFamily="34" charset="0"/>
            </a:endParaRP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rPr>
              <a:t>You can adjust bullet point 3 to reflect the particular type of collaborative working that is appropriate for a given young person; for example you might include social care.</a:t>
            </a:r>
            <a:endParaRPr lang="en-GB" dirty="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as an opportunity to showcase the hub, the “main” Bookshare site plus any additional resources you think will have relevance to the audience.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Bookshare and the Hub and outline a few relevant resources that are listed there.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a:ea typeface="Times New Roman" panose="02020603050405020304" pitchFamily="18" charset="0"/>
                <a:cs typeface="Arial"/>
              </a:rPr>
              <a:t>Guidance for </a:t>
            </a:r>
            <a:r>
              <a:rPr lang="en-GB" b="1" dirty="0">
                <a:latin typeface="Arial"/>
                <a:ea typeface="Times New Roman" panose="02020603050405020304" pitchFamily="18" charset="0"/>
                <a:cs typeface="Arial"/>
              </a:rPr>
              <a:t>speaker</a:t>
            </a: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dirty="0">
                <a:effectLst/>
                <a:latin typeface="Arial"/>
                <a:ea typeface="Times New Roman" panose="02020603050405020304" pitchFamily="18" charset="0"/>
                <a:cs typeface="Arial"/>
              </a:rPr>
              <a:t>The current links here may change over time so do check the link when planning the session.</a:t>
            </a:r>
            <a:r>
              <a:rPr lang="en-GB" dirty="0">
                <a:latin typeface="Arial"/>
                <a:ea typeface="Times New Roman" panose="02020603050405020304" pitchFamily="18" charset="0"/>
                <a:cs typeface="Arial"/>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16</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17</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a:ea typeface="Arial"/>
                <a:cs typeface="Arial"/>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57200" lvl="0" indent="-22860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a:ea typeface="Arial"/>
                <a:cs typeface="Arial"/>
                <a:sym typeface="Arial"/>
              </a:rPr>
              <a:t>There are 4 partner organisations involved in the </a:t>
            </a:r>
            <a:r>
              <a:rPr lang="en-GB" dirty="0">
                <a:solidFill>
                  <a:srgbClr val="000000"/>
                </a:solidFill>
                <a:latin typeface="Arial"/>
                <a:ea typeface="Arial"/>
                <a:cs typeface="Arial"/>
                <a:sym typeface="Arial"/>
              </a:rPr>
              <a:t>CFVI project (refer to the logos at the bottom of the slide). </a:t>
            </a:r>
          </a:p>
          <a:p>
            <a:pPr marL="228600" lvl="0" indent="0" algn="l" rtl="0">
              <a:lnSpc>
                <a:spcPct val="100000"/>
              </a:lnSpc>
              <a:spcBef>
                <a:spcPts val="805"/>
              </a:spcBef>
              <a:spcAft>
                <a:spcPts val="0"/>
              </a:spcAft>
              <a:buSzPts val="1400"/>
              <a:buFont typeface="Arial" panose="020B0604020202020204" pitchFamily="34" charset="0"/>
              <a:buNone/>
            </a:pPr>
            <a:endParaRPr lang="en-GB" dirty="0">
              <a:solidFill>
                <a:srgbClr val="000000"/>
              </a:solidFill>
              <a:latin typeface="Arial"/>
              <a:ea typeface="Arial"/>
              <a:cs typeface="Arial"/>
              <a:sym typeface="Arial"/>
            </a:endParaRPr>
          </a:p>
          <a:p>
            <a:pPr marL="457200" lvl="0" indent="-228600" algn="l" rtl="0">
              <a:lnSpc>
                <a:spcPct val="100000"/>
              </a:lnSpc>
              <a:spcBef>
                <a:spcPts val="805"/>
              </a:spcBef>
              <a:spcAft>
                <a:spcPts val="0"/>
              </a:spcAft>
              <a:buSzPts val="1400"/>
              <a:buNone/>
            </a:pPr>
            <a:r>
              <a:rPr lang="en-GB" b="1" dirty="0">
                <a:solidFill>
                  <a:srgbClr val="000000"/>
                </a:solidFill>
                <a:latin typeface="Arial"/>
                <a:ea typeface="Arial"/>
                <a:cs typeface="Arial"/>
                <a:sym typeface="Arial"/>
              </a:rPr>
              <a:t>Optional background: (see also p.34 of CFVI)</a:t>
            </a: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a:ea typeface="Arial"/>
                <a:cs typeface="Arial"/>
                <a:sym typeface="Arial"/>
              </a:rPr>
              <a:t>The project was funded by the Royal National Institute of Blind People [RNIB]. </a:t>
            </a:r>
          </a:p>
          <a:p>
            <a:pPr marL="400050" indent="-171450">
              <a:spcBef>
                <a:spcPts val="805"/>
              </a:spcBef>
              <a:buSzPts val="1400"/>
              <a:buFont typeface="Arial" panose="020B0604020202020204" pitchFamily="34" charset="0"/>
              <a:buChar char="•"/>
            </a:pPr>
            <a:r>
              <a:rPr lang="en-GB" dirty="0">
                <a:solidFill>
                  <a:srgbClr val="000000"/>
                </a:solidFill>
                <a:latin typeface="Arial"/>
                <a:ea typeface="Arial"/>
                <a:cs typeface="Arial"/>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endParaRPr lang="en-GB" dirty="0">
              <a:solidFill>
                <a:srgbClr val="000000"/>
              </a:solidFill>
              <a:latin typeface="Arial"/>
              <a:ea typeface="Arial"/>
              <a:cs typeface="Arial"/>
            </a:endParaRPr>
          </a:p>
          <a:p>
            <a:pPr marL="400050" indent="-171450">
              <a:spcBef>
                <a:spcPts val="805"/>
              </a:spcBef>
              <a:buSzPts val="1400"/>
              <a:buFont typeface="Arial" panose="020B0604020202020204" pitchFamily="34" charset="0"/>
              <a:buChar char="•"/>
            </a:pPr>
            <a:r>
              <a:rPr lang="en-GB" dirty="0">
                <a:solidFill>
                  <a:srgbClr val="000000"/>
                </a:solidFill>
                <a:latin typeface="Arial"/>
                <a:ea typeface="Arial"/>
                <a:cs typeface="Arial"/>
                <a:sym typeface="Arial"/>
              </a:rPr>
              <a:t>The Professional Association for Vision Impairment Workforce – VIEW – was involved in working to secure resources for on the resource hub and in devising this training.</a:t>
            </a: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a:ea typeface="Arial"/>
                <a:cs typeface="Arial"/>
                <a:sym typeface="Arial"/>
              </a:rPr>
              <a:t>Thomas Pocklington Trust, provide guidance and advice and will now being working on influencing  educational policy. </a:t>
            </a:r>
            <a:endParaRPr lang="en-GB" b="0" dirty="0">
              <a:solidFill>
                <a:srgbClr val="000000"/>
              </a:solidFill>
              <a:latin typeface="Arial"/>
              <a:ea typeface="Arial"/>
              <a:cs typeface="Arial"/>
              <a:sym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a:ea typeface="Arial"/>
                <a:cs typeface="Arial"/>
                <a:sym typeface="Arial"/>
              </a:rPr>
              <a:t>Different aspects of the project are led by different project partners. The production of the training/CPD materials was led by VIEW </a:t>
            </a:r>
            <a:r>
              <a:rPr lang="en-GB" b="0" dirty="0">
                <a:solidFill>
                  <a:srgbClr val="404040"/>
                </a:solidFill>
                <a:latin typeface="Arial"/>
                <a:ea typeface="Arial"/>
                <a:cs typeface="Arial"/>
                <a:sym typeface="Arial"/>
              </a:rPr>
              <a:t>in association with a consultation group of key stakeholders who work in the field of VI Education. </a:t>
            </a:r>
            <a:endParaRPr dirty="0"/>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dirty="0"/>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b="1" dirty="0">
                <a:latin typeface="Arial" panose="020B0604020202020204" pitchFamily="34" charset="0"/>
                <a:ea typeface="Arial"/>
                <a:cs typeface="Arial" panose="020B0604020202020204" pitchFamily="34" charset="0"/>
                <a:sym typeface="Arial"/>
              </a:rPr>
              <a:t>Speaker notes</a:t>
            </a:r>
          </a:p>
          <a:p>
            <a:pPr marL="0" lvl="0" indent="0" algn="l" rtl="0">
              <a:lnSpc>
                <a:spcPct val="100000"/>
              </a:lnSpc>
              <a:spcBef>
                <a:spcPts val="0"/>
              </a:spcBef>
              <a:spcAft>
                <a:spcPts val="0"/>
              </a:spcAft>
              <a:buSzPts val="1400"/>
              <a:buFont typeface="Noto Sans"/>
              <a:buNone/>
            </a:pPr>
            <a:endParaRPr lang="en-GB" dirty="0">
              <a:latin typeface="Arial" panose="020B0604020202020204" pitchFamily="34" charset="0"/>
              <a:ea typeface="Arial"/>
              <a:cs typeface="Arial" panose="020B0604020202020204" pitchFamily="34" charset="0"/>
              <a:sym typeface="Arial"/>
            </a:endParaRPr>
          </a:p>
          <a:p>
            <a:pPr marL="285750" indent="-285750">
              <a:buSzPts val="1400"/>
              <a:buFont typeface="Arial,Sans-Serif" panose="020B0604020202020204" pitchFamily="34" charset="0"/>
              <a:buChar char="•"/>
              <a:defRPr/>
            </a:pPr>
            <a:r>
              <a:rPr lang="en-GB" dirty="0"/>
              <a:t>This slide provides an overview of the 11 areas of the CFVI and highlights Area 11. These areas were identified through the CFVI research project as being of particular importance in </a:t>
            </a:r>
            <a:r>
              <a:rPr lang="en-US" dirty="0"/>
              <a:t>supporting children and young people with vision impairment access an appropriate and equitable education.</a:t>
            </a:r>
            <a:endParaRPr lang="en-US" dirty="0">
              <a:cs typeface="Calibri"/>
            </a:endParaRP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It is important to note that the areas interrelate and there will be overlap in the intervention approaches that are drawn upon.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Intervention seeks to facilitate ‘learning to access’ and ‘access to learning’.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This presentation will focus on Area 11: Preparing for Adulthood.</a:t>
            </a:r>
          </a:p>
          <a:p>
            <a:pPr marL="0" lvl="0" indent="0" algn="l" rtl="0">
              <a:lnSpc>
                <a:spcPct val="100000"/>
              </a:lnSpc>
              <a:spcBef>
                <a:spcPts val="0"/>
              </a:spcBef>
              <a:spcAft>
                <a:spcPts val="0"/>
              </a:spcAft>
              <a:buSzPts val="1400"/>
              <a:buFont typeface="Arial" panose="020B0604020202020204" pitchFamily="34" charset="0"/>
              <a:buNone/>
            </a:pPr>
            <a:endParaRPr lang="en-GB"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b="1" dirty="0">
                <a:latin typeface="Arial" panose="020B0604020202020204" pitchFamily="34" charset="0"/>
                <a:ea typeface="Arial"/>
                <a:cs typeface="Arial" panose="020B0604020202020204" pitchFamily="34" charset="0"/>
                <a:sym typeface="Arial"/>
              </a:rPr>
              <a:t>Guidance for speaker</a:t>
            </a:r>
          </a:p>
          <a:p>
            <a:pPr marL="0" lvl="0" indent="0" algn="l" rtl="0">
              <a:lnSpc>
                <a:spcPct val="100000"/>
              </a:lnSpc>
              <a:spcBef>
                <a:spcPts val="0"/>
              </a:spcBef>
              <a:spcAft>
                <a:spcPts val="0"/>
              </a:spcAft>
              <a:buSzPts val="1400"/>
              <a:buFont typeface="Arial" panose="020B0604020202020204" pitchFamily="34" charset="0"/>
              <a:buNone/>
            </a:pPr>
            <a:endParaRPr lang="en-GB" b="1"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dirty="0">
                <a:latin typeface="Arial"/>
                <a:ea typeface="Arial"/>
                <a:cs typeface="Arial"/>
                <a:sym typeface="Arial"/>
              </a:rPr>
              <a:t>You may wish to briefly explain the learning to access/access to learning model if appropriate for the session. Further information is presented in the Training Manual and the CFVI but key points to emphasise include:</a:t>
            </a:r>
            <a:endParaRPr lang="en-GB" sz="1200" dirty="0">
              <a:latin typeface="Arial"/>
              <a:ea typeface="Arial"/>
              <a:cs typeface="Arial"/>
            </a:endParaRPr>
          </a:p>
          <a:p>
            <a:pPr marL="0" lvl="0" indent="0" algn="l" rtl="0">
              <a:lnSpc>
                <a:spcPct val="100000"/>
              </a:lnSpc>
              <a:spcBef>
                <a:spcPts val="0"/>
              </a:spcBef>
              <a:spcAft>
                <a:spcPts val="0"/>
              </a:spcAft>
              <a:buSzPts val="1400"/>
              <a:buFont typeface="Arial" panose="020B0604020202020204" pitchFamily="34" charset="0"/>
              <a:buNone/>
            </a:pPr>
            <a:endParaRPr lang="en-GB" sz="1200" dirty="0">
              <a:latin typeface="Arial" panose="020B0604020202020204" pitchFamily="34" charset="0"/>
              <a:ea typeface="Arial"/>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a:ea typeface="Times New Roman" panose="02020603050405020304" pitchFamily="18" charset="0"/>
                <a:cs typeface="Arial"/>
              </a:rPr>
              <a:t>The CFVI is underpinned by the ‘Access to learning /Learning to access’ model which provides a conceptual framework for use of the CFVI. </a:t>
            </a:r>
          </a:p>
          <a:p>
            <a:pPr marL="285750" indent="-285750">
              <a:buSzPts val="1400"/>
              <a:buFont typeface="Arial" panose="020B0604020202020204" pitchFamily="34" charset="0"/>
              <a:buChar char="•"/>
            </a:pPr>
            <a:r>
              <a:rPr lang="en-GB" sz="1200" dirty="0">
                <a:effectLst/>
                <a:latin typeface="Arial"/>
                <a:ea typeface="Times New Roman" panose="02020603050405020304" pitchFamily="18" charset="0"/>
                <a:cs typeface="Arial"/>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a:t>
            </a:r>
            <a:r>
              <a:rPr lang="en-GB" dirty="0">
                <a:latin typeface="Arial"/>
                <a:ea typeface="Times New Roman" panose="02020603050405020304" pitchFamily="18" charset="0"/>
                <a:cs typeface="Arial"/>
              </a:rPr>
              <a: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a:ea typeface="Times New Roman" panose="02020603050405020304" pitchFamily="18" charset="0"/>
                <a:cs typeface="Arial"/>
              </a:rPr>
              <a:t>L2A</a:t>
            </a:r>
            <a:r>
              <a:rPr lang="en-GB" dirty="0">
                <a:latin typeface="Arial"/>
                <a:ea typeface="Times New Roman" panose="02020603050405020304" pitchFamily="18" charset="0"/>
                <a:cs typeface="Arial"/>
              </a:rPr>
              <a:t> </a:t>
            </a:r>
            <a:r>
              <a:rPr lang="en-GB" sz="1200" dirty="0">
                <a:effectLst/>
                <a:latin typeface="Arial"/>
                <a:ea typeface="Times New Roman" panose="02020603050405020304" pitchFamily="18" charset="0"/>
                <a:cs typeface="Arial"/>
              </a:rPr>
              <a:t> recognises that there is a need to teach an additional or specialist curriculum to promote learner independence and facilitate social inclusion and personal agency. It includes specialist interventions. Examples include orientation and mobility training (Area5 of CFVI) and technology (Area 8 of CFVI)</a:t>
            </a:r>
            <a:r>
              <a:rPr lang="en-GB" dirty="0">
                <a:latin typeface="Arial"/>
                <a:ea typeface="Times New Roman" panose="02020603050405020304" pitchFamily="18" charset="0"/>
                <a:cs typeface="Arial"/>
              </a:rPr>
              <a:t> </a:t>
            </a:r>
            <a:r>
              <a:rPr lang="en-GB" sz="1200" dirty="0">
                <a:effectLst/>
                <a:latin typeface="Arial"/>
                <a:ea typeface="Times New Roman" panose="02020603050405020304" pitchFamily="18" charset="0"/>
                <a:cs typeface="Arial"/>
              </a:rPr>
              <a:t> [when presenting these example can be customised as appropriate].</a:t>
            </a:r>
          </a:p>
          <a:p>
            <a:pPr marL="285750" indent="-285750">
              <a:buSzPts val="1400"/>
              <a:buFont typeface="Arial" panose="020B0604020202020204" pitchFamily="34" charset="0"/>
              <a:buChar char="•"/>
            </a:pPr>
            <a:r>
              <a:rPr lang="en-GB" sz="1200" dirty="0">
                <a:effectLst/>
                <a:latin typeface="Arial"/>
                <a:ea typeface="Times New Roman" panose="02020603050405020304" pitchFamily="18" charset="0"/>
                <a:cs typeface="Arial"/>
              </a:rPr>
              <a:t>You can 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a:t>
            </a:r>
            <a:r>
              <a:rPr lang="en-GB"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r>
              <a:rPr lang="en-GB" sz="1200" i="1" dirty="0">
                <a:effectLst/>
                <a:latin typeface="Arial" panose="020B0604020202020204" pitchFamily="34" charset="0"/>
                <a:ea typeface="Times New Roman" panose="02020603050405020304" pitchFamily="18" charset="0"/>
                <a:cs typeface="Arial" panose="020B0604020202020204" pitchFamily="34" charset="0"/>
              </a:rPr>
              <a:t> </a:t>
            </a:r>
          </a:p>
          <a:p>
            <a:pPr marL="0" marR="0" lvl="0" indent="0" rtl="0">
              <a:lnSpc>
                <a:spcPct val="100000"/>
              </a:lnSpc>
              <a:spcBef>
                <a:spcPts val="0"/>
              </a:spcBef>
              <a:spcAft>
                <a:spcPts val="0"/>
              </a:spcAft>
              <a:buClr>
                <a:srgbClr val="000000"/>
              </a:buClr>
              <a:buSzPts val="1400"/>
              <a:buFont typeface="Arial"/>
              <a:buNone/>
            </a:pPr>
            <a:r>
              <a:rPr lang="en-GB" sz="1200" b="1" u="none" strike="noStrike" cap="none" dirty="0">
                <a:solidFill>
                  <a:schemeClr val="dk1"/>
                </a:solidFill>
                <a:latin typeface="Arial"/>
                <a:ea typeface="Arial"/>
                <a:cs typeface="Arial"/>
                <a:sym typeface="Arial"/>
              </a:rPr>
              <a:t>Key Principles:</a:t>
            </a:r>
            <a:endParaRPr lang="en-GB" sz="1200" b="1" dirty="0">
              <a:latin typeface="Arial"/>
              <a:cs typeface="Arial"/>
            </a:endParaRPr>
          </a:p>
          <a:p>
            <a:pPr marL="0" marR="0" lvl="0" indent="0" rtl="0">
              <a:lnSpc>
                <a:spcPct val="100000"/>
              </a:lnSpc>
              <a:spcBef>
                <a:spcPts val="0"/>
              </a:spcBef>
              <a:spcAft>
                <a:spcPts val="0"/>
              </a:spcAft>
              <a:buClr>
                <a:srgbClr val="000000"/>
              </a:buClr>
              <a:buSzPts val="1400"/>
              <a:buFont typeface="Arial"/>
              <a:buNone/>
            </a:pPr>
            <a:r>
              <a:rPr lang="en-GB" sz="1200" u="none" strike="noStrike" cap="none" dirty="0">
                <a:solidFill>
                  <a:schemeClr val="dk1"/>
                </a:solidFill>
                <a:latin typeface="Arial"/>
                <a:ea typeface="Arial"/>
                <a:cs typeface="Arial"/>
                <a:sym typeface="Arial"/>
              </a:rPr>
              <a:t> </a:t>
            </a:r>
            <a:endParaRPr lang="en-GB" sz="1200" dirty="0">
              <a:latin typeface="Arial"/>
              <a:cs typeface="Arial"/>
            </a:endParaRPr>
          </a:p>
          <a:p>
            <a:pPr marL="171450" marR="0" lvl="0" indent="-171450" rtl="0">
              <a:lnSpc>
                <a:spcPct val="100000"/>
              </a:lnSpc>
              <a:spcBef>
                <a:spcPts val="0"/>
              </a:spcBef>
              <a:spcAft>
                <a:spcPts val="0"/>
              </a:spcAft>
              <a:buClr>
                <a:srgbClr val="000000"/>
              </a:buClr>
              <a:buSzPts val="1400"/>
              <a:buFont typeface="Arial" panose="020B0604020202020204" pitchFamily="34" charset="0"/>
              <a:buChar char="•"/>
            </a:pPr>
            <a:r>
              <a:rPr lang="en-GB" sz="1200" u="none" strike="noStrike" cap="none" dirty="0">
                <a:solidFill>
                  <a:schemeClr val="dk1"/>
                </a:solidFill>
                <a:latin typeface="Arial"/>
                <a:ea typeface="Arial"/>
                <a:cs typeface="Arial"/>
                <a:sym typeface="Arial"/>
              </a:rPr>
              <a:t>Equitable access to education</a:t>
            </a:r>
            <a:endParaRPr lang="en-GB" sz="1200" dirty="0">
              <a:latin typeface="Arial"/>
              <a:cs typeface="Arial"/>
            </a:endParaRPr>
          </a:p>
          <a:p>
            <a:pPr marL="171450" marR="0" lvl="0" indent="-171450" rtl="0">
              <a:lnSpc>
                <a:spcPct val="100000"/>
              </a:lnSpc>
              <a:spcBef>
                <a:spcPts val="0"/>
              </a:spcBef>
              <a:spcAft>
                <a:spcPts val="0"/>
              </a:spcAft>
              <a:buClr>
                <a:srgbClr val="000000"/>
              </a:buClr>
              <a:buSzPts val="1400"/>
              <a:buFont typeface="Arial" panose="020B0604020202020204" pitchFamily="34" charset="0"/>
              <a:buChar char="•"/>
            </a:pPr>
            <a:r>
              <a:rPr lang="en-GB" sz="1200" u="none" strike="noStrike" cap="none" dirty="0">
                <a:solidFill>
                  <a:schemeClr val="dk1"/>
                </a:solidFill>
                <a:latin typeface="Arial"/>
                <a:ea typeface="Arial"/>
                <a:cs typeface="Arial"/>
                <a:sym typeface="Arial"/>
              </a:rPr>
              <a:t>Developing personal agency</a:t>
            </a:r>
            <a:endParaRPr lang="en-GB" sz="1200" dirty="0">
              <a:latin typeface="Arial"/>
              <a:cs typeface="Arial"/>
            </a:endParaRPr>
          </a:p>
          <a:p>
            <a:pPr marL="0" lvl="0" indent="0" algn="l" rtl="0">
              <a:lnSpc>
                <a:spcPct val="100000"/>
              </a:lnSpc>
              <a:spcBef>
                <a:spcPts val="0"/>
              </a:spcBef>
              <a:spcAft>
                <a:spcPts val="0"/>
              </a:spcAft>
              <a:buSzPts val="1400"/>
              <a:buNone/>
            </a:pPr>
            <a:endParaRPr lang="en-GB" sz="1200" i="1"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SzPts val="1400"/>
              <a:buNone/>
            </a:pPr>
            <a:endParaRPr lang="en-GB" sz="1200" b="1" i="1" dirty="0">
              <a:latin typeface="Arial" panose="020B0604020202020204" pitchFamily="34"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endParaRPr lang="en-GB" sz="1200" i="1"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Noto Sans"/>
              <a:buNone/>
            </a:pPr>
            <a:endParaRPr lang="en-GB" sz="1200" i="1"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Noto Sans"/>
              <a:buNone/>
            </a:pPr>
            <a:endParaRPr lang="en-GB" sz="1200" i="1"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Noto Sans"/>
              <a:buNone/>
            </a:pPr>
            <a:endParaRPr lang="en-GB" sz="1200" i="1" dirty="0">
              <a:latin typeface="Arial" panose="020B0604020202020204" pitchFamily="34" charset="0"/>
              <a:ea typeface="Arial"/>
              <a:cs typeface="Arial" panose="020B0604020202020204" pitchFamily="34" charset="0"/>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4026120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just" rtl="0">
              <a:lnSpc>
                <a:spcPct val="100000"/>
              </a:lnSpc>
              <a:spcBef>
                <a:spcPts val="0"/>
              </a:spcBef>
              <a:spcAft>
                <a:spcPts val="0"/>
              </a:spcAft>
              <a:buSzPts val="1400"/>
              <a:buNone/>
            </a:pPr>
            <a:r>
              <a:rPr lang="en-GB" b="1" dirty="0">
                <a:latin typeface="Arial"/>
                <a:ea typeface="Arial"/>
                <a:cs typeface="Arial"/>
                <a:sym typeface="Arial"/>
              </a:rPr>
              <a:t>Speaker notes</a:t>
            </a:r>
            <a:endParaRPr lang="en-GB" dirty="0">
              <a:latin typeface="Arial"/>
              <a:ea typeface="Arial"/>
              <a:cs typeface="Arial"/>
            </a:endParaRPr>
          </a:p>
          <a:p>
            <a:pPr marL="457200" lvl="0" indent="-228600" algn="just" rtl="0">
              <a:lnSpc>
                <a:spcPct val="100000"/>
              </a:lnSpc>
              <a:spcBef>
                <a:spcPts val="0"/>
              </a:spcBef>
              <a:spcAft>
                <a:spcPts val="0"/>
              </a:spcAft>
              <a:buSzPts val="1400"/>
              <a:buNone/>
            </a:pPr>
            <a:endParaRPr lang="en-GB" dirty="0">
              <a:latin typeface="Arial"/>
              <a:ea typeface="Arial"/>
              <a:cs typeface="Arial"/>
              <a:sym typeface="Arial"/>
            </a:endParaRP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Run through the core training objectives on this slide. </a:t>
            </a: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You should also mention about collaborative working here and stress the importance of involving the child/young person to whatever extent is possible, members of the family as well as the other key stakeholders who might be engaged.</a:t>
            </a: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If you are then moving on from these slides to</a:t>
            </a:r>
            <a:r>
              <a:rPr lang="en-GB" dirty="0">
                <a:latin typeface="Arial" panose="020B0604020202020204" pitchFamily="34" charset="0"/>
                <a:ea typeface="+mn-ea"/>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customised training, you can briefly</a:t>
            </a:r>
            <a:r>
              <a:rPr lang="en-GB" dirty="0">
                <a:latin typeface="Arial" panose="020B0604020202020204" pitchFamily="34" charset="0"/>
                <a:ea typeface="+mn-ea"/>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outline the training objectives for this later part of your session too. </a:t>
            </a:r>
          </a:p>
          <a:p>
            <a:pPr marL="228600" lvl="0" algn="just" rtl="0">
              <a:lnSpc>
                <a:spcPct val="100000"/>
              </a:lnSpc>
              <a:spcBef>
                <a:spcPts val="0"/>
              </a:spcBef>
              <a:spcAft>
                <a:spcPts val="0"/>
              </a:spcAft>
              <a:buSzPts val="1400"/>
              <a:buNone/>
            </a:pPr>
            <a:endParaRPr lang="en-GB" dirty="0">
              <a:latin typeface="Arial" panose="020B0604020202020204" pitchFamily="34" charset="0"/>
              <a:ea typeface="Arial"/>
              <a:cs typeface="Arial" panose="020B0604020202020204" pitchFamily="34" charset="0"/>
            </a:endParaRPr>
          </a:p>
          <a:p>
            <a:pPr marL="228600" lvl="0" algn="just" rtl="0">
              <a:lnSpc>
                <a:spcPct val="100000"/>
              </a:lnSpc>
              <a:spcBef>
                <a:spcPts val="0"/>
              </a:spcBef>
              <a:spcAft>
                <a:spcPts val="0"/>
              </a:spcAft>
              <a:buSzPts val="1400"/>
            </a:pPr>
            <a:r>
              <a:rPr lang="en-GB" b="1" dirty="0">
                <a:latin typeface="Arial" panose="020B0604020202020204" pitchFamily="34" charset="0"/>
                <a:cs typeface="Arial" panose="020B0604020202020204" pitchFamily="34" charset="0"/>
                <a:sym typeface="Arial"/>
              </a:rPr>
              <a:t>A blank slide is provided on the next slide which you can add your own training objectives to supplement the core objectives. </a:t>
            </a:r>
            <a:endParaRPr lang="en-GB" dirty="0">
              <a:latin typeface="Arial" panose="020B0604020202020204" pitchFamily="34" charset="0"/>
              <a:cs typeface="Arial" panose="020B0604020202020204" pitchFamily="34" charset="0"/>
              <a:sym typeface="Arial"/>
            </a:endParaRPr>
          </a:p>
          <a:p>
            <a:pPr marL="400050" lvl="0" indent="-171450" algn="just" rtl="0">
              <a:lnSpc>
                <a:spcPct val="100000"/>
              </a:lnSpc>
              <a:spcBef>
                <a:spcPts val="0"/>
              </a:spcBef>
              <a:spcAft>
                <a:spcPts val="0"/>
              </a:spcAft>
              <a:buSzPts val="1400"/>
              <a:buFont typeface="Arial" panose="020B0604020202020204" pitchFamily="34" charset="0"/>
              <a:buChar char="•"/>
            </a:pPr>
            <a:endParaRPr lang="en-GB" dirty="0">
              <a:latin typeface="Arial"/>
              <a:cs typeface="Arial"/>
              <a:sym typeface="Arial"/>
            </a:endParaRPr>
          </a:p>
          <a:p>
            <a:pPr marL="228600" lvl="0" algn="just" rtl="0">
              <a:lnSpc>
                <a:spcPct val="100000"/>
              </a:lnSpc>
              <a:spcBef>
                <a:spcPts val="0"/>
              </a:spcBef>
              <a:spcAft>
                <a:spcPts val="0"/>
              </a:spcAft>
              <a:buSzPts val="1400"/>
            </a:pPr>
            <a:endParaRPr lang="en-GB" dirty="0"/>
          </a:p>
          <a:p>
            <a:pPr marL="228600" lvl="0" algn="just" rtl="0">
              <a:lnSpc>
                <a:spcPct val="100000"/>
              </a:lnSpc>
              <a:spcBef>
                <a:spcPts val="0"/>
              </a:spcBef>
              <a:spcAft>
                <a:spcPts val="0"/>
              </a:spcAft>
              <a:buSzPts val="1400"/>
            </a:pPr>
            <a:endParaRPr lang="en-GB" dirty="0"/>
          </a:p>
          <a:p>
            <a:pPr marL="228600" lvl="0" algn="just" rtl="0">
              <a:lnSpc>
                <a:spcPct val="100000"/>
              </a:lnSpc>
              <a:spcBef>
                <a:spcPts val="0"/>
              </a:spcBef>
              <a:spcAft>
                <a:spcPts val="0"/>
              </a:spcAft>
              <a:buSzPts val="1400"/>
            </a:pPr>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830" marR="782955" indent="0">
              <a:lnSpc>
                <a:spcPct val="101200"/>
              </a:lnSpc>
              <a:spcBef>
                <a:spcPts val="240"/>
              </a:spcBef>
              <a:buSzPct val="128571"/>
              <a:buFont typeface="Trebuchet MS"/>
              <a:buNone/>
              <a:tabLst>
                <a:tab pos="218440" algn="l"/>
              </a:tabLst>
            </a:pPr>
            <a:r>
              <a:rPr lang="en-GB" sz="2000" b="1" dirty="0">
                <a:latin typeface="+mn-lt"/>
                <a:cs typeface="Calibri"/>
              </a:rPr>
              <a:t>Speaker </a:t>
            </a:r>
            <a:r>
              <a:rPr lang="en-GB" sz="2000" b="1" dirty="0">
                <a:cs typeface="Calibri"/>
              </a:rPr>
              <a:t>notes</a:t>
            </a:r>
            <a:endParaRPr lang="en-US" dirty="0"/>
          </a:p>
          <a:p>
            <a:pPr marL="36830" marR="782955">
              <a:lnSpc>
                <a:spcPct val="101200"/>
              </a:lnSpc>
              <a:spcBef>
                <a:spcPts val="240"/>
              </a:spcBef>
              <a:tabLst>
                <a:tab pos="218440" algn="l"/>
              </a:tabLst>
            </a:pPr>
            <a:endParaRPr lang="en-GB" sz="2000" b="1" dirty="0">
              <a:cs typeface="Calibri"/>
            </a:endParaRPr>
          </a:p>
          <a:p>
            <a:pPr marL="37464" marR="782955" indent="0">
              <a:lnSpc>
                <a:spcPct val="101200"/>
              </a:lnSpc>
              <a:spcBef>
                <a:spcPts val="240"/>
              </a:spcBef>
              <a:buSzPct val="128571"/>
              <a:buFont typeface="Arial" panose="020B0604020202020204" pitchFamily="34" charset="0"/>
              <a:buNone/>
              <a:tabLst>
                <a:tab pos="218440" algn="l"/>
              </a:tabLst>
            </a:pPr>
            <a:r>
              <a:rPr lang="en-GB" sz="2000" b="0" dirty="0">
                <a:latin typeface="+mn-lt"/>
                <a:cs typeface="Tahoma"/>
              </a:rPr>
              <a:t>See previous slide notes.</a:t>
            </a:r>
            <a:endParaRPr lang="en-GB" sz="2000" b="0" dirty="0">
              <a:latin typeface="+mn-lt"/>
              <a:ea typeface="+mn-ea"/>
              <a:cs typeface="Tahoma"/>
            </a:endParaRPr>
          </a:p>
          <a:p>
            <a:pPr marL="380364" marR="782955" indent="-342900">
              <a:lnSpc>
                <a:spcPct val="101200"/>
              </a:lnSpc>
              <a:spcBef>
                <a:spcPts val="240"/>
              </a:spcBef>
              <a:buSzPct val="128571"/>
              <a:buFont typeface="Arial" panose="020B0604020202020204" pitchFamily="34" charset="0"/>
              <a:buChar char="•"/>
              <a:tabLst>
                <a:tab pos="218440" algn="l"/>
              </a:tabLst>
            </a:pPr>
            <a:endParaRPr lang="en-GB" b="1" dirty="0">
              <a:latin typeface="Arial" panose="020B0604020202020204" pitchFamily="34" charset="0"/>
              <a:ea typeface="Arial"/>
              <a:cs typeface="Arial" panose="020B0604020202020204" pitchFamily="34" charset="0"/>
              <a:sym typeface="Arial"/>
            </a:endParaRPr>
          </a:p>
          <a:p>
            <a:r>
              <a:rPr lang="en-GB" b="0" dirty="0">
                <a:latin typeface="Arial"/>
                <a:cs typeface="Arial"/>
                <a:sym typeface="Arial"/>
              </a:rPr>
              <a:t>In addition, Area 11 of the framework potentially lends itself to a high degree of</a:t>
            </a:r>
            <a:r>
              <a:rPr lang="en-GB" dirty="0">
                <a:latin typeface="Arial"/>
                <a:cs typeface="Arial"/>
                <a:sym typeface="Arial"/>
              </a:rPr>
              <a:t> </a:t>
            </a:r>
            <a:r>
              <a:rPr lang="en-GB" b="0" dirty="0">
                <a:latin typeface="Arial"/>
                <a:cs typeface="Arial"/>
                <a:sym typeface="Arial"/>
              </a:rPr>
              <a:t>customisation that cannot be covered in this core resource - this may include in-depth exploration of a particular intervention. Interventions for this are area listed in the CFVI are presented on slides 13/14.</a:t>
            </a:r>
            <a:r>
              <a:rPr lang="en-GB" dirty="0">
                <a:latin typeface="Arial"/>
                <a:cs typeface="Arial"/>
                <a:sym typeface="Arial"/>
              </a:rPr>
              <a:t> </a:t>
            </a:r>
            <a:r>
              <a:rPr lang="en-GB" b="0" dirty="0">
                <a:latin typeface="Arial"/>
                <a:cs typeface="Arial"/>
                <a:sym typeface="Arial"/>
              </a:rPr>
              <a:t> It may also lend itself to discussion of what a setting is providing with respect to this area (e.g. in terms of careers advice etc) and also what you/your service provides.</a:t>
            </a:r>
            <a:r>
              <a:rPr lang="en-GB" dirty="0">
                <a:latin typeface="Arial"/>
                <a:cs typeface="Arial"/>
                <a:sym typeface="Arial"/>
              </a:rPr>
              <a:t> </a:t>
            </a:r>
            <a:endParaRPr lang="en-GB" b="0" dirty="0">
              <a:latin typeface="Arial" panose="020B0604020202020204" pitchFamily="34" charset="0"/>
              <a:cs typeface="Arial" panose="020B0604020202020204" pitchFamily="34" charset="0"/>
            </a:endParaRPr>
          </a:p>
          <a:p>
            <a:endParaRPr lang="en-GB" b="0" dirty="0">
              <a:latin typeface="Arial" panose="020B0604020202020204" pitchFamily="34" charset="0"/>
              <a:cs typeface="Arial" panose="020B0604020202020204" pitchFamily="34" charset="0"/>
              <a:sym typeface="Arial"/>
            </a:endParaRPr>
          </a:p>
          <a:p>
            <a:r>
              <a:rPr lang="en-GB" b="0" dirty="0">
                <a:latin typeface="Arial" panose="020B0604020202020204" pitchFamily="34" charset="0"/>
                <a:cs typeface="Arial" panose="020B0604020202020204" pitchFamily="34" charset="0"/>
                <a:sym typeface="Arial"/>
              </a:rPr>
              <a:t>Some examples of possible objectives below illustrates this point: </a:t>
            </a:r>
          </a:p>
          <a:p>
            <a:endParaRPr lang="en-GB" b="0" dirty="0">
              <a:latin typeface="Arial" panose="020B0604020202020204" pitchFamily="34" charset="0"/>
              <a:cs typeface="Arial" panose="020B0604020202020204" pitchFamily="34" charset="0"/>
              <a:sym typeface="Arial"/>
            </a:endParaRPr>
          </a:p>
          <a:p>
            <a:pPr marL="171450" indent="-171450">
              <a:buFont typeface="Arial" panose="020B0604020202020204" pitchFamily="34" charset="0"/>
              <a:buChar char="•"/>
            </a:pPr>
            <a:r>
              <a:rPr lang="en-GB" b="0" dirty="0">
                <a:latin typeface="Arial" panose="020B0604020202020204" pitchFamily="34" charset="0"/>
                <a:cs typeface="Arial" panose="020B0604020202020204" pitchFamily="34" charset="0"/>
                <a:sym typeface="Arial"/>
              </a:rPr>
              <a:t>To explore how (name of young person) can be best prepared for work experience and what are our respective roles in supporting this (discussion based).</a:t>
            </a:r>
          </a:p>
          <a:p>
            <a:pPr marL="171450" indent="-171450">
              <a:buFont typeface="Arial" panose="020B0604020202020204" pitchFamily="34" charset="0"/>
              <a:buChar char="•"/>
            </a:pPr>
            <a:r>
              <a:rPr lang="en-GB" b="0" dirty="0">
                <a:latin typeface="Arial" panose="020B0604020202020204" pitchFamily="34" charset="0"/>
                <a:cs typeface="Arial" panose="020B0604020202020204" pitchFamily="34" charset="0"/>
                <a:sym typeface="Arial"/>
              </a:rPr>
              <a:t>To outline the role of specialist teachers (QTVI), habilitation officers (RQHS) and others in preparing (name of young person) for transition to (…….).</a:t>
            </a:r>
          </a:p>
          <a:p>
            <a:pPr marL="171450" indent="-171450">
              <a:buFont typeface="Arial" panose="020B0604020202020204" pitchFamily="34" charset="0"/>
              <a:buChar char="•"/>
            </a:pPr>
            <a:r>
              <a:rPr lang="en-GB" b="0" dirty="0">
                <a:latin typeface="Arial" panose="020B0604020202020204" pitchFamily="34" charset="0"/>
                <a:cs typeface="Arial" panose="020B0604020202020204" pitchFamily="34" charset="0"/>
                <a:sym typeface="Arial"/>
              </a:rPr>
              <a:t>To explore how (name of young person) is being supported in careers education/skills for the workplace (discussion based).</a:t>
            </a:r>
          </a:p>
          <a:p>
            <a:pPr marL="171450" indent="-171450">
              <a:buFont typeface="Arial" panose="020B0604020202020204" pitchFamily="34" charset="0"/>
              <a:buChar char="•"/>
            </a:pPr>
            <a:endParaRPr lang="en-GB" b="0" dirty="0">
              <a:latin typeface="Arial" panose="020B0604020202020204" pitchFamily="34" charset="0"/>
              <a:cs typeface="Arial" panose="020B0604020202020204" pitchFamily="34" charset="0"/>
              <a:sym typeface="Arial"/>
            </a:endParaRPr>
          </a:p>
          <a:p>
            <a:r>
              <a:rPr lang="en-GB" b="0" dirty="0">
                <a:latin typeface="Arial"/>
                <a:cs typeface="Arial"/>
                <a:sym typeface="Arial"/>
              </a:rPr>
              <a:t>In advance of a presentation, eliciting the views of the young person (and/or members of the family if appropriate) will be important.</a:t>
            </a:r>
            <a:r>
              <a:rPr lang="en-GB" dirty="0">
                <a:latin typeface="Arial"/>
                <a:cs typeface="Arial"/>
                <a:sym typeface="Arial"/>
              </a:rPr>
              <a:t> </a:t>
            </a:r>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endParaRPr lang="en-GB" b="0" dirty="0">
              <a:latin typeface="Arial" panose="020B0604020202020204" pitchFamily="34" charset="0"/>
              <a:cs typeface="Arial" panose="020B0604020202020204" pitchFamily="34" charset="0"/>
              <a:sym typeface="Arial"/>
            </a:endParaRPr>
          </a:p>
          <a:p>
            <a:endParaRPr lang="en-GB" b="0" dirty="0">
              <a:latin typeface="Arial" panose="020B0604020202020204" pitchFamily="34" charset="0"/>
              <a:cs typeface="Arial" panose="020B0604020202020204" pitchFamily="34" charset="0"/>
              <a:sym typeface="Arial"/>
            </a:endParaRPr>
          </a:p>
          <a:p>
            <a:endParaRPr lang="en-GB" b="1" dirty="0">
              <a:latin typeface="Arial"/>
              <a:cs typeface="Arial"/>
              <a:sym typeface="Arial"/>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highlight>
                  <a:srgbClr val="FFFF00"/>
                </a:highlight>
                <a:latin typeface="Arial" panose="020B0604020202020204" pitchFamily="34" charset="0"/>
                <a:cs typeface="Arial" panose="020B0604020202020204" pitchFamily="34" charset="0"/>
              </a:rPr>
              <a:t>Speaker notes</a:t>
            </a:r>
          </a:p>
          <a:p>
            <a:endParaRPr lang="en-GB" sz="1200" b="1" dirty="0">
              <a:highlight>
                <a:srgbClr val="FFFF00"/>
              </a:highlight>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highlight>
                  <a:srgbClr val="FFFF00"/>
                </a:highlight>
                <a:latin typeface="Arial" panose="020B0604020202020204" pitchFamily="34" charset="0"/>
                <a:cs typeface="Arial" panose="020B0604020202020204" pitchFamily="34" charset="0"/>
              </a:rPr>
              <a:t>Run through the key points which are taken directly from the CFVI. Explain that teaching interventions/support</a:t>
            </a:r>
            <a:r>
              <a:rPr lang="en-GB" sz="1200" dirty="0">
                <a:latin typeface="Arial" panose="020B0604020202020204" pitchFamily="34" charset="0"/>
                <a:cs typeface="Arial" panose="020B0604020202020204" pitchFamily="34" charset="0"/>
              </a:rPr>
              <a:t> should be anticipatory so that the young person has the necessary skills for adulthood and this work would begin at the time of referral to a service or entry to a resource base or specialist setting. Here it would be useful to make the link between Area 11 and other areas, which are often delivered from a very young age which all “feed into” transitioning to adulthood. You might want to use the following phrases: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latin typeface="Arial" panose="020B0604020202020204" pitchFamily="34" charset="0"/>
              <a:cs typeface="Arial" panose="020B0604020202020204" pitchFamily="34" charset="0"/>
            </a:endParaRPr>
          </a:p>
          <a:p>
            <a:pPr lvl="1"/>
            <a:r>
              <a:rPr lang="en-GB" sz="1200" b="1" dirty="0">
                <a:latin typeface="Arial" panose="020B0604020202020204" pitchFamily="34" charset="0"/>
                <a:cs typeface="Arial" panose="020B0604020202020204" pitchFamily="34" charset="0"/>
              </a:rPr>
              <a:t>“Beginning with the end in mind”</a:t>
            </a:r>
          </a:p>
          <a:p>
            <a:pPr lvl="1"/>
            <a:r>
              <a:rPr lang="en-GB" sz="1200" b="1" dirty="0">
                <a:latin typeface="Arial" panose="020B0604020202020204" pitchFamily="34" charset="0"/>
                <a:cs typeface="Arial" panose="020B0604020202020204" pitchFamily="34" charset="0"/>
              </a:rPr>
              <a:t>“Focussing on the potential adult”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From: Carol B. Allman and Sandra Lewis (2014) </a:t>
            </a:r>
            <a:r>
              <a:rPr lang="en-GB" sz="1200" i="0" dirty="0">
                <a:latin typeface="Arial" panose="020B0604020202020204" pitchFamily="34" charset="0"/>
                <a:cs typeface="Arial" panose="020B0604020202020204" pitchFamily="34" charset="0"/>
              </a:rPr>
              <a:t>ECC</a:t>
            </a:r>
            <a:r>
              <a:rPr lang="en-GB" sz="1200" i="1" dirty="0">
                <a:latin typeface="Arial" panose="020B0604020202020204" pitchFamily="34" charset="0"/>
                <a:cs typeface="Arial" panose="020B0604020202020204" pitchFamily="34" charset="0"/>
              </a:rPr>
              <a:t> </a:t>
            </a:r>
            <a:r>
              <a:rPr lang="en-GB" sz="1200" i="0" dirty="0">
                <a:latin typeface="Arial" panose="020B0604020202020204" pitchFamily="34" charset="0"/>
                <a:cs typeface="Arial" panose="020B0604020202020204" pitchFamily="34" charset="0"/>
              </a:rPr>
              <a:t>essentials</a:t>
            </a:r>
            <a:r>
              <a:rPr lang="en-GB" sz="1200" i="1" dirty="0">
                <a:latin typeface="Arial" panose="020B0604020202020204" pitchFamily="34" charset="0"/>
                <a:cs typeface="Arial" panose="020B0604020202020204" pitchFamily="34" charset="0"/>
              </a:rPr>
              <a:t>: </a:t>
            </a:r>
            <a:r>
              <a:rPr lang="en-GB" sz="1200" b="1" i="0" dirty="0">
                <a:latin typeface="Arial" panose="020B0604020202020204" pitchFamily="34" charset="0"/>
                <a:cs typeface="Arial" panose="020B0604020202020204" pitchFamily="34" charset="0"/>
              </a:rPr>
              <a:t>teaching the expanded core curriculum to students with visual impairments</a:t>
            </a:r>
            <a:r>
              <a:rPr lang="en-GB" sz="1200" dirty="0">
                <a:latin typeface="Arial" panose="020B0604020202020204" pitchFamily="34" charset="0"/>
                <a:cs typeface="Arial" panose="020B0604020202020204" pitchFamily="34" charset="0"/>
              </a:rPr>
              <a:t>. AFB Press.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0" dirty="0">
                <a:highlight>
                  <a:srgbClr val="FFFF00"/>
                </a:highlight>
                <a:latin typeface="Arial" panose="020B0604020202020204" pitchFamily="34" charset="0"/>
                <a:cs typeface="Arial" panose="020B0604020202020204" pitchFamily="34" charset="0"/>
              </a:rPr>
              <a:t>A central message is that in line with the Access to Learning/Learning to Access model, working towards the maximum amount of independence is key and this should start as early as possible. </a:t>
            </a:r>
          </a:p>
          <a:p>
            <a:pPr marL="0" indent="0">
              <a:buFont typeface="Arial" panose="020B0604020202020204" pitchFamily="34" charset="0"/>
              <a:buNone/>
            </a:pPr>
            <a:endParaRPr lang="en-GB" sz="1200" b="0" dirty="0">
              <a:highlight>
                <a:srgbClr val="FFFF00"/>
              </a:highlight>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highlight>
                  <a:srgbClr val="FFFF00"/>
                </a:highlight>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dirty="0">
              <a:highlight>
                <a:srgbClr val="FFFF00"/>
              </a:highlight>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0" dirty="0">
                <a:highlight>
                  <a:srgbClr val="FFFF00"/>
                </a:highlight>
                <a:latin typeface="Arial" panose="020B0604020202020204" pitchFamily="34" charset="0"/>
                <a:cs typeface="Arial" panose="020B0604020202020204" pitchFamily="34" charset="0"/>
              </a:rPr>
              <a:t>Selected slides from this PowerPoint could be incorporated into a presentation/training around much younger children to introduce the concept of why you are teaching what you teach: what is the ultimate aim? </a:t>
            </a:r>
            <a:endParaRPr lang="en-GB" sz="1200" b="1" dirty="0">
              <a:highlight>
                <a:srgbClr val="FFFF00"/>
              </a:highlight>
              <a:latin typeface="Arial" panose="020B0604020202020204" pitchFamily="34" charset="0"/>
              <a:cs typeface="Arial" panose="020B0604020202020204" pitchFamily="34" charset="0"/>
            </a:endParaRPr>
          </a:p>
          <a:p>
            <a:endParaRPr lang="en-GB" sz="1100" b="1" dirty="0">
              <a:highlight>
                <a:srgbClr val="FFFF00"/>
              </a:highlight>
            </a:endParaRPr>
          </a:p>
          <a:p>
            <a:endParaRPr lang="en-GB" sz="1100" b="1" dirty="0"/>
          </a:p>
          <a:p>
            <a:endParaRPr lang="en-GB" sz="1100" b="1" dirty="0"/>
          </a:p>
          <a:p>
            <a:endParaRPr lang="en-GB" sz="1100" b="1" dirty="0"/>
          </a:p>
          <a:p>
            <a:endParaRPr lang="en-GB" sz="1100" b="1" dirty="0"/>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dirty="0"/>
          </a:p>
        </p:txBody>
      </p:sp>
    </p:spTree>
    <p:extLst>
      <p:ext uri="{BB962C8B-B14F-4D97-AF65-F5344CB8AC3E}">
        <p14:creationId xmlns:p14="http://schemas.microsoft.com/office/powerpoint/2010/main" val="71389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We can now start to think about potential barriers to access associated with vision impairment in this area through use of a short scenario. In this slide we present a situation for a young person without a vision impairment visiting an FE College.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Next you can ask the audience to consider the same situation for a young person who has little or no useful vision.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Invite the audience to share their views about the ways the young person’s experience of this situation might differ in comparison with a young person without a vision impairment. </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Consider the same situation for a student who has reduced near and distance vision.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latin typeface="Arial" panose="020B0604020202020204" pitchFamily="34" charset="0"/>
                <a:cs typeface="Arial" panose="020B0604020202020204" pitchFamily="34" charset="0"/>
              </a:rPr>
              <a:t>Invite the audience to first share their views about the ways the student’s experience of this situation might differ in comparison to those without a vision impairment.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latin typeface="Arial" panose="020B0604020202020204" pitchFamily="34" charset="0"/>
                <a:cs typeface="Arial" panose="020B0604020202020204" pitchFamily="34" charset="0"/>
              </a:rPr>
              <a:t>Discuss some of the ways in which potential barriers to access for this child/young person can be reduced in the scenario. To structure the discussion you can consider: </a:t>
            </a:r>
          </a:p>
          <a:p>
            <a:pPr marL="171450" indent="-171450">
              <a:buFont typeface="Arial" panose="020B0604020202020204" pitchFamily="34" charset="0"/>
              <a:buChar char="•"/>
            </a:pPr>
            <a:endParaRPr lang="en-GB" i="0" dirty="0">
              <a:latin typeface="Arial" panose="020B0604020202020204" pitchFamily="34" charset="0"/>
              <a:cs typeface="Arial" panose="020B0604020202020204" pitchFamily="34" charset="0"/>
            </a:endParaRPr>
          </a:p>
          <a:p>
            <a:pPr marL="742950" lvl="1" indent="-285750">
              <a:buFont typeface="Courier New" panose="020B0604020202020204" pitchFamily="34" charset="0"/>
              <a:buChar char="o"/>
            </a:pPr>
            <a:r>
              <a:rPr lang="en-GB" i="0" dirty="0">
                <a:latin typeface="Arial" panose="020B0604020202020204" pitchFamily="34" charset="0"/>
                <a:cs typeface="Arial" panose="020B0604020202020204" pitchFamily="34" charset="0"/>
              </a:rPr>
              <a:t>The need to develop </a:t>
            </a:r>
            <a:r>
              <a:rPr lang="en-GB" b="1" i="0" dirty="0">
                <a:latin typeface="Arial" panose="020B0604020202020204" pitchFamily="34" charset="0"/>
                <a:cs typeface="Arial" panose="020B0604020202020204" pitchFamily="34" charset="0"/>
              </a:rPr>
              <a:t>self-advocacy skills</a:t>
            </a:r>
            <a:r>
              <a:rPr lang="en-GB" i="0" dirty="0">
                <a:latin typeface="Arial" panose="020B0604020202020204" pitchFamily="34" charset="0"/>
                <a:cs typeface="Arial" panose="020B0604020202020204" pitchFamily="34" charset="0"/>
              </a:rPr>
              <a:t> and knowledge of their rights so they can liaise with the college in advance regarding adjustments for their VI.</a:t>
            </a:r>
          </a:p>
          <a:p>
            <a:pPr marL="742950" lvl="1" indent="-285750">
              <a:buFont typeface="Courier New" panose="020B0604020202020204" pitchFamily="34" charset="0"/>
              <a:buChar char="o"/>
            </a:pPr>
            <a:r>
              <a:rPr lang="en-GB" i="0" dirty="0">
                <a:latin typeface="Arial" panose="020B0604020202020204" pitchFamily="34" charset="0"/>
                <a:cs typeface="Arial" panose="020B0604020202020204" pitchFamily="34" charset="0"/>
              </a:rPr>
              <a:t>If they have habilitation input, they may need to </a:t>
            </a:r>
            <a:r>
              <a:rPr lang="en-GB" b="1" i="0" dirty="0">
                <a:latin typeface="Arial" panose="020B0604020202020204" pitchFamily="34" charset="0"/>
                <a:cs typeface="Arial" panose="020B0604020202020204" pitchFamily="34" charset="0"/>
              </a:rPr>
              <a:t>work with the habilitation officer</a:t>
            </a:r>
            <a:r>
              <a:rPr lang="en-GB" i="0" dirty="0">
                <a:latin typeface="Arial" panose="020B0604020202020204" pitchFamily="34" charset="0"/>
                <a:cs typeface="Arial" panose="020B0604020202020204" pitchFamily="34" charset="0"/>
              </a:rPr>
              <a:t> in advance of the visit to plan the route; or family/friends </a:t>
            </a:r>
            <a:r>
              <a:rPr lang="en-GB" b="1" i="0" dirty="0">
                <a:latin typeface="Arial" panose="020B0604020202020204" pitchFamily="34" charset="0"/>
                <a:cs typeface="Arial" panose="020B0604020202020204" pitchFamily="34" charset="0"/>
              </a:rPr>
              <a:t>may</a:t>
            </a:r>
            <a:r>
              <a:rPr lang="en-GB" i="1" dirty="0">
                <a:latin typeface="Arial" panose="020B0604020202020204" pitchFamily="34" charset="0"/>
                <a:cs typeface="Arial" panose="020B0604020202020204" pitchFamily="34" charset="0"/>
              </a:rPr>
              <a:t> </a:t>
            </a:r>
            <a:r>
              <a:rPr lang="en-GB" i="0" dirty="0">
                <a:latin typeface="Arial" panose="020B0604020202020204" pitchFamily="34" charset="0"/>
                <a:cs typeface="Arial" panose="020B0604020202020204" pitchFamily="34" charset="0"/>
              </a:rPr>
              <a:t>need to travel the route with them in advance of the visit.</a:t>
            </a:r>
          </a:p>
          <a:p>
            <a:pPr marL="171450" indent="-171450">
              <a:buFont typeface="Arial" panose="020B0604020202020204" pitchFamily="34" charset="0"/>
              <a:buChar char="•"/>
            </a:pPr>
            <a:endParaRPr lang="en-GB"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a:cs typeface="Arial"/>
              </a:rPr>
              <a:t>A </a:t>
            </a:r>
            <a:r>
              <a:rPr lang="en-GB" b="1" dirty="0">
                <a:latin typeface="Arial"/>
                <a:cs typeface="Arial"/>
              </a:rPr>
              <a:t>customisable slide </a:t>
            </a:r>
            <a:r>
              <a:rPr lang="en-GB" dirty="0">
                <a:latin typeface="Arial"/>
                <a:cs typeface="Arial"/>
              </a:rPr>
              <a:t>is included in this resource for you to develop your own scenario/s. </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800" i="1" dirty="0">
                <a:effectLst/>
                <a:latin typeface="Arial" panose="020B0604020202020204" pitchFamily="34" charset="0"/>
                <a:cs typeface="Times New Roman" panose="02020603050405020304" pitchFamily="18" charset="0"/>
              </a:rPr>
              <a:t>	</a:t>
            </a:r>
          </a:p>
          <a:p>
            <a:pPr marL="171450" indent="-171450">
              <a:buFont typeface="Arial" panose="020B0604020202020204" pitchFamily="34" charset="0"/>
              <a:buChar char="•"/>
            </a:pPr>
            <a:endParaRPr lang="en-GB"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This is a customisable slide that allows you to create your own scenario/s for a discussion about potential barriers to access and how these can be reduced.  </a:t>
            </a:r>
          </a:p>
          <a:p>
            <a:pPr marL="171450" indent="-171450">
              <a:buFont typeface="Arial" panose="020B0604020202020204" pitchFamily="34" charset="0"/>
              <a:buChar char="•"/>
            </a:pPr>
            <a:endParaRPr lang="en-GB" sz="1200"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Further examples of scenarios have been provided by the Consultation Group who helped in the development of this resource*: </a:t>
            </a:r>
          </a:p>
          <a:p>
            <a:pPr marL="628650" lvl="1" indent="-1714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 young person organising a week's work experience. </a:t>
            </a:r>
          </a:p>
          <a:p>
            <a:pPr marL="628650" lvl="1" indent="-1714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 young person who is interested in working in the education sector doing a week's work experience in a nursery setting.</a:t>
            </a:r>
          </a:p>
          <a:p>
            <a:pPr marL="628650" lvl="1"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A young person preparing for an interview in readiness for a college course or job.</a:t>
            </a:r>
            <a:endParaRPr lang="en-GB" sz="1200" i="1" dirty="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 young person taking on part-time work in the local shop at evenings/weekends.</a:t>
            </a:r>
            <a:endPar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628650" lvl="1" indent="-1714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 young person going on a camping weekend away with friends. </a:t>
            </a:r>
            <a:endPar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628650" lvl="1" indent="-1714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 young person setting up a bank account and managing payments on their phone.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i="1" dirty="0">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i="1"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i="1"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190136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endParaRPr lang="en-GB" dirty="0"/>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endParaRPr lang="en-GB" dirty="0"/>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dirty="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13/09/2023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40634567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dirty="0"/>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viewweb.org.uk/view-statement-on-the-key-issues-for-vi-education-in-englan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ewweb.org.uk/view-statement-on-the-key-issues-for-vi-education-in-englan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preparing-adulthood-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66563" y="3595893"/>
            <a:ext cx="8620018" cy="1288788"/>
          </a:xfrm>
        </p:spPr>
        <p:txBody>
          <a:bodyPr>
            <a:normAutofit fontScale="90000"/>
          </a:bodyPr>
          <a:lstStyle/>
          <a:p>
            <a:r>
              <a:rPr lang="en-GB" sz="2700" dirty="0"/>
              <a:t>Curriculum Framework for Children and Young People with Vision Impairment (CFVI): Core Training Resource 12</a:t>
            </a:r>
            <a:br>
              <a:rPr lang="en-GB" sz="2700" dirty="0"/>
            </a:br>
            <a:br>
              <a:rPr lang="en-GB" sz="2700" dirty="0"/>
            </a:br>
            <a:br>
              <a:rPr lang="en-GB" sz="2700" dirty="0"/>
            </a:br>
            <a:r>
              <a:rPr lang="en-GB" sz="2700" dirty="0"/>
              <a:t>Area 11: Preparing for Adulthood</a:t>
            </a:r>
            <a:br>
              <a:rPr lang="en-GB" sz="2400" i="1"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Autofit/>
          </a:bodyPr>
          <a:lstStyle/>
          <a:p>
            <a:r>
              <a:rPr lang="en-GB" sz="3000" dirty="0">
                <a:latin typeface="Arial"/>
                <a:cs typeface="Arial"/>
              </a:rPr>
              <a:t>Why a focus on this area is important (1)</a:t>
            </a:r>
            <a:endParaRPr lang="en-GB" sz="3000" dirty="0"/>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034868" y="1407659"/>
            <a:ext cx="9872618" cy="4775427"/>
          </a:xfrm>
        </p:spPr>
        <p:txBody>
          <a:bodyPr vert="horz" lIns="91440" tIns="45720" rIns="91440" bIns="45720" rtlCol="0" anchor="t">
            <a:noAutofit/>
          </a:bodyPr>
          <a:lstStyle/>
          <a:p>
            <a:pPr marL="0" indent="0">
              <a:buNone/>
            </a:pPr>
            <a:r>
              <a:rPr lang="en-GB" sz="2000" dirty="0">
                <a:latin typeface="Arial"/>
                <a:cs typeface="Arial"/>
                <a:hlinkClick r:id="rId3"/>
              </a:rPr>
              <a:t>Key issues for VI education in England - VIEW (viewweb.org.uk)</a:t>
            </a:r>
            <a:endParaRPr lang="en-GB" sz="2000" dirty="0">
              <a:solidFill>
                <a:srgbClr val="000000"/>
              </a:solidFill>
              <a:effectLst/>
              <a:latin typeface="Arial"/>
              <a:ea typeface="Calibri" panose="020F0502020204030204" pitchFamily="34" charset="0"/>
              <a:cs typeface="Arial"/>
            </a:endParaRPr>
          </a:p>
          <a:p>
            <a:r>
              <a:rPr lang="en-GB" sz="2000" b="0" i="0" dirty="0">
                <a:effectLst/>
                <a:latin typeface="Arial"/>
                <a:cs typeface="Arial"/>
              </a:rPr>
              <a:t>In a longitudinal study tracking around 80 young people with VI over </a:t>
            </a:r>
            <a:r>
              <a:rPr lang="en-GB" sz="2000" dirty="0">
                <a:latin typeface="Arial"/>
                <a:cs typeface="Arial"/>
              </a:rPr>
              <a:t>8 years</a:t>
            </a:r>
            <a:r>
              <a:rPr lang="en-GB" sz="2000" b="0" i="0" dirty="0">
                <a:effectLst/>
                <a:latin typeface="Arial"/>
                <a:cs typeface="Arial"/>
              </a:rPr>
              <a:t> following transition from school, it </a:t>
            </a:r>
            <a:r>
              <a:rPr lang="en-GB" sz="2000" dirty="0">
                <a:latin typeface="Arial"/>
                <a:cs typeface="Arial"/>
              </a:rPr>
              <a:t>was found </a:t>
            </a:r>
            <a:r>
              <a:rPr lang="en-GB" sz="2000" b="0" i="0" dirty="0">
                <a:effectLst/>
                <a:latin typeface="Arial"/>
                <a:cs typeface="Arial"/>
              </a:rPr>
              <a:t>that young people who do not have the opportunity to access the wider, additional curriculum while at school, are much less likely to make a successful transition into FE and HE and employment, and thus to independent adulthood.</a:t>
            </a:r>
            <a:r>
              <a:rPr lang="en-GB" sz="2000" dirty="0">
                <a:latin typeface="Arial"/>
                <a:cs typeface="Arial"/>
              </a:rPr>
              <a:t> </a:t>
            </a:r>
            <a:endParaRPr lang="en-GB" sz="2000" b="0" i="0" dirty="0">
              <a:effectLst/>
            </a:endParaRPr>
          </a:p>
          <a:p>
            <a:r>
              <a:rPr lang="en-GB" sz="2000" b="0" i="0" dirty="0">
                <a:effectLst/>
                <a:latin typeface="Arial"/>
                <a:cs typeface="Arial"/>
              </a:rPr>
              <a:t>A lack of independent mobility, living, learning and self advocacy skills makes it far harder for even high attaining young people with VI to deal with institutional failings in FE and HE and negative employer attitudes.</a:t>
            </a:r>
            <a:r>
              <a:rPr lang="en-GB" sz="2000" dirty="0">
                <a:latin typeface="Arial"/>
                <a:cs typeface="Arial"/>
              </a:rPr>
              <a:t> </a:t>
            </a:r>
            <a:endParaRPr lang="en-GB" sz="2000" b="0" i="0" dirty="0">
              <a:effectLst/>
            </a:endParaRPr>
          </a:p>
          <a:p>
            <a:r>
              <a:rPr lang="en-GB" sz="2000" b="0" i="0" dirty="0">
                <a:effectLst/>
                <a:latin typeface="Arial"/>
                <a:cs typeface="Arial"/>
              </a:rPr>
              <a:t>While young people with VI appear to remain in education for longer than their peers this extra time in education is not necessarily being used productively. There is evidence from the Birmingham University longitudinal transitions research, of young people with VI in further education ‘churning’, i.e. repeating years in college, or repeatedly taking courses at the same level (or even lower levels) and failing to progress.</a:t>
            </a:r>
          </a:p>
          <a:p>
            <a:pPr marL="0" indent="0">
              <a:buNone/>
            </a:pPr>
            <a:endParaRPr lang="en-GB" sz="2000" i="1"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i="1" dirty="0"/>
          </a:p>
        </p:txBody>
      </p:sp>
    </p:spTree>
    <p:extLst>
      <p:ext uri="{BB962C8B-B14F-4D97-AF65-F5344CB8AC3E}">
        <p14:creationId xmlns:p14="http://schemas.microsoft.com/office/powerpoint/2010/main" val="229544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Autofit/>
          </a:bodyPr>
          <a:lstStyle/>
          <a:p>
            <a:r>
              <a:rPr lang="en-GB" sz="3000" dirty="0">
                <a:latin typeface="Arial"/>
                <a:cs typeface="Arial"/>
              </a:rPr>
              <a:t>Why a focus on this area is important (2)</a:t>
            </a:r>
            <a:endParaRPr lang="en-GB" sz="3000" dirty="0"/>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142999" y="1690688"/>
            <a:ext cx="9111343" cy="4169785"/>
          </a:xfrm>
        </p:spPr>
        <p:txBody>
          <a:bodyPr>
            <a:noAutofit/>
          </a:bodyPr>
          <a:lstStyle/>
          <a:p>
            <a:pPr marL="0" indent="0">
              <a:buNone/>
            </a:pPr>
            <a:r>
              <a:rPr lang="en-GB" sz="2000" dirty="0">
                <a:hlinkClick r:id="rId3"/>
              </a:rPr>
              <a:t>Key issues for VI education in England - VIEW (viewweb.org.uk)</a:t>
            </a:r>
            <a:endParaRPr lang="en-GB" sz="2000" i="1" dirty="0"/>
          </a:p>
          <a:p>
            <a:pPr algn="l">
              <a:buFont typeface="Arial" panose="020B0604020202020204" pitchFamily="34" charset="0"/>
              <a:buChar char="•"/>
            </a:pPr>
            <a:r>
              <a:rPr lang="en-GB" sz="2000" b="0" i="0" dirty="0">
                <a:effectLst/>
                <a:latin typeface="Arial" panose="020B0604020202020204" pitchFamily="34" charset="0"/>
              </a:rPr>
              <a:t>The employment rates for young people with VI aged 16-25 are also lower than those of their age peers (25.6% vs 54.0%), and the difference is not accounted for by the higher proportion of VI students in education. Overall, only 62% of young people with VI aged 16-25 were in education or employment compared with 80% of the general population of 16-25 year olds (25)</a:t>
            </a:r>
          </a:p>
          <a:p>
            <a:pPr algn="l">
              <a:buFont typeface="Arial" panose="020B0604020202020204" pitchFamily="34" charset="0"/>
              <a:buChar char="•"/>
            </a:pPr>
            <a:r>
              <a:rPr lang="en-GB" sz="2000" b="0" i="0" dirty="0">
                <a:effectLst/>
                <a:latin typeface="Arial" panose="020B0604020202020204" pitchFamily="34" charset="0"/>
              </a:rPr>
              <a:t>Poor levels of employment reinforce the risk of a negative self image on the part of young people with VI who can often feel they have failed in comparison to their non-disabled peers. It can also be seen as a poor return on the considerable additional cost of educating children and young people with VI if they reach adulthood without the qualifications, skills and confidence which they need to live and work independently.</a:t>
            </a: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endParaRPr lang="en-GB" sz="1800" dirty="0">
              <a:hlinkClick r:id="rId3"/>
            </a:endParaRPr>
          </a:p>
          <a:p>
            <a:pPr marL="0" indent="0">
              <a:buNone/>
            </a:pPr>
            <a:r>
              <a:rPr lang="en-GB" sz="1800" dirty="0">
                <a:hlinkClick r:id="rId3"/>
              </a:rPr>
              <a:t>Key issues for VI education in England - VIEW (viewweb.org.uk)</a:t>
            </a:r>
            <a:endParaRPr lang="en-GB" sz="1800" i="1" dirty="0"/>
          </a:p>
        </p:txBody>
      </p:sp>
    </p:spTree>
    <p:extLst>
      <p:ext uri="{BB962C8B-B14F-4D97-AF65-F5344CB8AC3E}">
        <p14:creationId xmlns:p14="http://schemas.microsoft.com/office/powerpoint/2010/main" val="212326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11 listed in CFVI to reduce barriers</a:t>
            </a:r>
            <a:r>
              <a:rPr lang="en-GB" sz="3000" dirty="0">
                <a:latin typeface="Arial"/>
                <a:ea typeface="Times New Roman" panose="02020603050405020304" pitchFamily="18" charset="0"/>
                <a:cs typeface="Times New Roman"/>
              </a:rPr>
              <a:t> (1)</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690688"/>
            <a:ext cx="8778240" cy="4351338"/>
          </a:xfrm>
        </p:spPr>
        <p:txBody>
          <a:bodyPr>
            <a:normAutofit/>
          </a:bodyPr>
          <a:lstStyle/>
          <a:p>
            <a:pPr marL="0" indent="0">
              <a:lnSpc>
                <a:spcPct val="107000"/>
              </a:lnSpc>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380364" marR="782955" indent="-342900">
              <a:buSzPct val="128571"/>
              <a:tabLst>
                <a:tab pos="218440" algn="l"/>
              </a:tabLst>
            </a:pPr>
            <a:r>
              <a:rPr lang="en-GB" sz="2000" dirty="0">
                <a:latin typeface="+mn-lt"/>
                <a:cs typeface="Tahoma"/>
              </a:rPr>
              <a:t>Providing</a:t>
            </a:r>
            <a:r>
              <a:rPr lang="en-GB" sz="2000" spc="65" dirty="0">
                <a:latin typeface="+mn-lt"/>
                <a:cs typeface="Tahoma"/>
              </a:rPr>
              <a:t> </a:t>
            </a:r>
            <a:r>
              <a:rPr lang="en-GB" sz="2000" dirty="0">
                <a:latin typeface="+mn-lt"/>
                <a:cs typeface="Tahoma"/>
              </a:rPr>
              <a:t>support</a:t>
            </a:r>
            <a:r>
              <a:rPr lang="en-GB" sz="2000" spc="65" dirty="0">
                <a:latin typeface="+mn-lt"/>
                <a:cs typeface="Tahoma"/>
              </a:rPr>
              <a:t> </a:t>
            </a:r>
            <a:r>
              <a:rPr lang="en-GB" sz="2000" dirty="0">
                <a:latin typeface="+mn-lt"/>
                <a:cs typeface="Tahoma"/>
              </a:rPr>
              <a:t>in</a:t>
            </a:r>
            <a:r>
              <a:rPr lang="en-GB" sz="2000" spc="65" dirty="0">
                <a:latin typeface="+mn-lt"/>
                <a:cs typeface="Tahoma"/>
              </a:rPr>
              <a:t> </a:t>
            </a:r>
            <a:r>
              <a:rPr lang="en-GB" sz="2000" dirty="0">
                <a:latin typeface="+mn-lt"/>
                <a:cs typeface="Tahoma"/>
              </a:rPr>
              <a:t>preparation</a:t>
            </a:r>
            <a:r>
              <a:rPr lang="en-GB" sz="2000" spc="65" dirty="0">
                <a:latin typeface="+mn-lt"/>
                <a:cs typeface="Tahoma"/>
              </a:rPr>
              <a:t> </a:t>
            </a:r>
            <a:r>
              <a:rPr lang="en-GB" sz="2000" dirty="0">
                <a:latin typeface="+mn-lt"/>
                <a:cs typeface="Tahoma"/>
              </a:rPr>
              <a:t>for</a:t>
            </a:r>
            <a:r>
              <a:rPr lang="en-GB" sz="2000" spc="15" dirty="0">
                <a:latin typeface="+mn-lt"/>
                <a:cs typeface="Tahoma"/>
              </a:rPr>
              <a:t> </a:t>
            </a:r>
            <a:r>
              <a:rPr lang="en-GB" sz="2000" spc="-10" dirty="0">
                <a:latin typeface="+mn-lt"/>
                <a:cs typeface="Tahoma"/>
              </a:rPr>
              <a:t>key</a:t>
            </a:r>
            <a:r>
              <a:rPr lang="en-GB" sz="2000" spc="65" dirty="0">
                <a:latin typeface="+mn-lt"/>
                <a:cs typeface="Tahoma"/>
              </a:rPr>
              <a:t> </a:t>
            </a:r>
            <a:r>
              <a:rPr lang="en-GB" sz="2000" dirty="0">
                <a:latin typeface="+mn-lt"/>
                <a:cs typeface="Tahoma"/>
              </a:rPr>
              <a:t>post</a:t>
            </a:r>
            <a:r>
              <a:rPr lang="en-GB" sz="2000" spc="65" dirty="0">
                <a:latin typeface="+mn-lt"/>
                <a:cs typeface="Tahoma"/>
              </a:rPr>
              <a:t> </a:t>
            </a:r>
            <a:r>
              <a:rPr lang="en-GB" sz="2000" dirty="0">
                <a:latin typeface="+mn-lt"/>
                <a:cs typeface="Tahoma"/>
              </a:rPr>
              <a:t>compulsory</a:t>
            </a:r>
            <a:r>
              <a:rPr lang="en-GB" sz="2000" spc="65" dirty="0">
                <a:latin typeface="+mn-lt"/>
                <a:cs typeface="Tahoma"/>
              </a:rPr>
              <a:t> </a:t>
            </a:r>
            <a:r>
              <a:rPr lang="en-GB" sz="2000" spc="-10" dirty="0">
                <a:latin typeface="+mn-lt"/>
                <a:cs typeface="Tahoma"/>
              </a:rPr>
              <a:t>education </a:t>
            </a:r>
            <a:r>
              <a:rPr lang="en-GB" sz="2000" dirty="0">
                <a:latin typeface="+mn-lt"/>
                <a:cs typeface="Tahoma"/>
              </a:rPr>
              <a:t>transitions,</a:t>
            </a:r>
            <a:r>
              <a:rPr lang="en-GB" sz="2000" spc="-15" dirty="0">
                <a:latin typeface="+mn-lt"/>
                <a:cs typeface="Tahoma"/>
              </a:rPr>
              <a:t> </a:t>
            </a:r>
            <a:r>
              <a:rPr lang="en-GB" sz="2000" spc="-10" dirty="0">
                <a:latin typeface="+mn-lt"/>
                <a:cs typeface="Tahoma"/>
              </a:rPr>
              <a:t>e.g.:</a:t>
            </a:r>
            <a:endParaRPr lang="en-GB" sz="2000" dirty="0">
              <a:latin typeface="+mn-lt"/>
              <a:cs typeface="Tahoma"/>
            </a:endParaRPr>
          </a:p>
          <a:p>
            <a:pPr marL="608330" lvl="1" indent="-342900">
              <a:spcBef>
                <a:spcPts val="1000"/>
              </a:spcBef>
              <a:buSzPct val="100000"/>
              <a:buFont typeface="Courier New" panose="02070309020205020404" pitchFamily="49" charset="0"/>
              <a:buChar char="o"/>
              <a:tabLst>
                <a:tab pos="495300" algn="l"/>
              </a:tabLst>
            </a:pPr>
            <a:r>
              <a:rPr lang="en-GB" sz="2000" dirty="0">
                <a:latin typeface="+mn-lt"/>
                <a:cs typeface="Tahoma"/>
              </a:rPr>
              <a:t>Further</a:t>
            </a:r>
            <a:r>
              <a:rPr lang="en-GB" sz="2000" spc="-45" dirty="0">
                <a:latin typeface="+mn-lt"/>
                <a:cs typeface="Tahoma"/>
              </a:rPr>
              <a:t> </a:t>
            </a:r>
            <a:r>
              <a:rPr lang="en-GB" sz="2000" spc="-10" dirty="0">
                <a:latin typeface="+mn-lt"/>
                <a:cs typeface="Tahoma"/>
              </a:rPr>
              <a:t>Education;</a:t>
            </a:r>
            <a:endParaRPr lang="en-GB" sz="2000" dirty="0">
              <a:latin typeface="+mn-lt"/>
              <a:cs typeface="Tahoma"/>
            </a:endParaRPr>
          </a:p>
          <a:p>
            <a:pPr marL="608330" lvl="1" indent="-342900">
              <a:spcBef>
                <a:spcPts val="1000"/>
              </a:spcBef>
              <a:buSzPct val="100000"/>
              <a:buFont typeface="Courier New" panose="02070309020205020404" pitchFamily="49" charset="0"/>
              <a:buChar char="o"/>
              <a:tabLst>
                <a:tab pos="495300" algn="l"/>
              </a:tabLst>
            </a:pPr>
            <a:r>
              <a:rPr lang="en-GB" sz="2000" dirty="0">
                <a:latin typeface="+mn-lt"/>
                <a:cs typeface="Tahoma"/>
              </a:rPr>
              <a:t>Higher</a:t>
            </a:r>
            <a:r>
              <a:rPr lang="en-GB" sz="2000" spc="-20" dirty="0">
                <a:latin typeface="+mn-lt"/>
                <a:cs typeface="Tahoma"/>
              </a:rPr>
              <a:t> </a:t>
            </a:r>
            <a:r>
              <a:rPr lang="en-GB" sz="2000" spc="-10" dirty="0">
                <a:latin typeface="+mn-lt"/>
                <a:cs typeface="Tahoma"/>
              </a:rPr>
              <a:t>Education;</a:t>
            </a:r>
            <a:endParaRPr lang="en-GB" sz="2000" dirty="0">
              <a:latin typeface="+mn-lt"/>
              <a:cs typeface="Tahoma"/>
            </a:endParaRPr>
          </a:p>
          <a:p>
            <a:pPr marL="608330" lvl="1" indent="-342900">
              <a:spcBef>
                <a:spcPts val="1000"/>
              </a:spcBef>
              <a:buSzPct val="100000"/>
              <a:buFont typeface="Courier New" panose="02070309020205020404" pitchFamily="49" charset="0"/>
              <a:buChar char="o"/>
              <a:tabLst>
                <a:tab pos="495300" algn="l"/>
              </a:tabLst>
            </a:pPr>
            <a:r>
              <a:rPr lang="en-GB" sz="2000" dirty="0">
                <a:latin typeface="+mn-lt"/>
                <a:cs typeface="Tahoma"/>
              </a:rPr>
              <a:t>Seeking</a:t>
            </a:r>
            <a:r>
              <a:rPr lang="en-GB" sz="2000" spc="25" dirty="0">
                <a:latin typeface="+mn-lt"/>
                <a:cs typeface="Tahoma"/>
              </a:rPr>
              <a:t> </a:t>
            </a:r>
            <a:r>
              <a:rPr lang="en-GB" sz="2000" dirty="0">
                <a:latin typeface="+mn-lt"/>
                <a:cs typeface="Tahoma"/>
              </a:rPr>
              <a:t>and</a:t>
            </a:r>
            <a:r>
              <a:rPr lang="en-GB" sz="2000" spc="30" dirty="0">
                <a:latin typeface="+mn-lt"/>
                <a:cs typeface="Tahoma"/>
              </a:rPr>
              <a:t> </a:t>
            </a:r>
            <a:r>
              <a:rPr lang="en-GB" sz="2000" dirty="0">
                <a:latin typeface="+mn-lt"/>
                <a:cs typeface="Tahoma"/>
              </a:rPr>
              <a:t>participating</a:t>
            </a:r>
            <a:r>
              <a:rPr lang="en-GB" sz="2000" spc="30" dirty="0">
                <a:latin typeface="+mn-lt"/>
                <a:cs typeface="Tahoma"/>
              </a:rPr>
              <a:t> </a:t>
            </a:r>
            <a:r>
              <a:rPr lang="en-GB" sz="2000" dirty="0">
                <a:latin typeface="+mn-lt"/>
                <a:cs typeface="Tahoma"/>
              </a:rPr>
              <a:t>in</a:t>
            </a:r>
            <a:r>
              <a:rPr lang="en-GB" sz="2000" spc="30" dirty="0">
                <a:latin typeface="+mn-lt"/>
                <a:cs typeface="Tahoma"/>
              </a:rPr>
              <a:t> </a:t>
            </a:r>
            <a:r>
              <a:rPr lang="en-GB" sz="2000" spc="-10" dirty="0">
                <a:latin typeface="+mn-lt"/>
                <a:cs typeface="Tahoma"/>
              </a:rPr>
              <a:t>employment;</a:t>
            </a:r>
            <a:endParaRPr lang="en-GB" sz="2000" dirty="0">
              <a:latin typeface="+mn-lt"/>
              <a:cs typeface="Tahoma"/>
            </a:endParaRPr>
          </a:p>
          <a:p>
            <a:pPr marL="608330" lvl="1" indent="-342900">
              <a:spcBef>
                <a:spcPts val="1000"/>
              </a:spcBef>
              <a:buSzPct val="100000"/>
              <a:buFont typeface="Courier New" panose="02070309020205020404" pitchFamily="49" charset="0"/>
              <a:buChar char="o"/>
              <a:tabLst>
                <a:tab pos="495300" algn="l"/>
              </a:tabLst>
            </a:pPr>
            <a:r>
              <a:rPr lang="en-GB" sz="2000" dirty="0">
                <a:latin typeface="+mn-lt"/>
                <a:cs typeface="Tahoma"/>
              </a:rPr>
              <a:t>Assisted</a:t>
            </a:r>
            <a:r>
              <a:rPr lang="en-GB" sz="2000" spc="-90" dirty="0">
                <a:latin typeface="+mn-lt"/>
                <a:cs typeface="Tahoma"/>
              </a:rPr>
              <a:t> </a:t>
            </a:r>
            <a:r>
              <a:rPr lang="en-GB" sz="2000" spc="-10" dirty="0">
                <a:latin typeface="+mn-lt"/>
                <a:cs typeface="Tahoma"/>
              </a:rPr>
              <a:t>living.</a:t>
            </a:r>
            <a:endParaRPr lang="en-GB" sz="2000" dirty="0">
              <a:latin typeface="+mn-lt"/>
              <a:cs typeface="Tahoma"/>
            </a:endParaRPr>
          </a:p>
          <a:p>
            <a:pPr marL="380364" marR="290195" indent="-342900">
              <a:buSzPct val="128571"/>
              <a:tabLst>
                <a:tab pos="218440" algn="l"/>
              </a:tabLst>
            </a:pPr>
            <a:r>
              <a:rPr lang="en-GB" sz="2000" dirty="0">
                <a:latin typeface="+mn-lt"/>
                <a:cs typeface="Tahoma"/>
              </a:rPr>
              <a:t>Specialist</a:t>
            </a:r>
            <a:r>
              <a:rPr lang="en-GB" sz="2000" spc="25" dirty="0">
                <a:latin typeface="+mn-lt"/>
                <a:cs typeface="Tahoma"/>
              </a:rPr>
              <a:t> </a:t>
            </a:r>
            <a:r>
              <a:rPr lang="en-GB" sz="2000" dirty="0">
                <a:latin typeface="+mn-lt"/>
                <a:cs typeface="Tahoma"/>
              </a:rPr>
              <a:t>input </a:t>
            </a:r>
            <a:r>
              <a:rPr lang="en-GB" sz="2000" spc="50" dirty="0">
                <a:latin typeface="+mn-lt"/>
                <a:cs typeface="Tahoma"/>
              </a:rPr>
              <a:t>to</a:t>
            </a:r>
            <a:r>
              <a:rPr lang="en-GB" sz="2000" spc="35" dirty="0">
                <a:latin typeface="+mn-lt"/>
                <a:cs typeface="Tahoma"/>
              </a:rPr>
              <a:t> </a:t>
            </a:r>
            <a:r>
              <a:rPr lang="en-GB" sz="2000" spc="-10" dirty="0">
                <a:latin typeface="+mn-lt"/>
                <a:cs typeface="Tahoma"/>
              </a:rPr>
              <a:t>careers</a:t>
            </a:r>
            <a:r>
              <a:rPr lang="en-GB" sz="2000" spc="35" dirty="0">
                <a:latin typeface="+mn-lt"/>
                <a:cs typeface="Tahoma"/>
              </a:rPr>
              <a:t> </a:t>
            </a:r>
            <a:r>
              <a:rPr lang="en-GB" sz="2000" dirty="0">
                <a:latin typeface="+mn-lt"/>
                <a:cs typeface="Tahoma"/>
              </a:rPr>
              <a:t>education,</a:t>
            </a:r>
            <a:r>
              <a:rPr lang="en-GB" sz="2000" spc="35" dirty="0">
                <a:latin typeface="+mn-lt"/>
                <a:cs typeface="Tahoma"/>
              </a:rPr>
              <a:t> </a:t>
            </a:r>
            <a:r>
              <a:rPr lang="en-GB" sz="2000" dirty="0">
                <a:latin typeface="+mn-lt"/>
                <a:cs typeface="Tahoma"/>
              </a:rPr>
              <a:t>information</a:t>
            </a:r>
            <a:r>
              <a:rPr lang="en-GB" sz="2000" spc="35" dirty="0">
                <a:latin typeface="+mn-lt"/>
                <a:cs typeface="Tahoma"/>
              </a:rPr>
              <a:t> </a:t>
            </a:r>
            <a:r>
              <a:rPr lang="en-GB" sz="2000" dirty="0">
                <a:latin typeface="+mn-lt"/>
                <a:cs typeface="Tahoma"/>
              </a:rPr>
              <a:t>and</a:t>
            </a:r>
            <a:r>
              <a:rPr lang="en-GB" sz="2000" spc="35" dirty="0">
                <a:latin typeface="+mn-lt"/>
                <a:cs typeface="Tahoma"/>
              </a:rPr>
              <a:t> </a:t>
            </a:r>
            <a:r>
              <a:rPr lang="en-GB" sz="2000" dirty="0">
                <a:latin typeface="+mn-lt"/>
                <a:cs typeface="Tahoma"/>
              </a:rPr>
              <a:t>guidance,</a:t>
            </a:r>
            <a:r>
              <a:rPr lang="en-GB" sz="2000" spc="40" dirty="0">
                <a:latin typeface="+mn-lt"/>
                <a:cs typeface="Tahoma"/>
              </a:rPr>
              <a:t> </a:t>
            </a:r>
            <a:r>
              <a:rPr lang="en-GB" sz="2000" spc="-10" dirty="0">
                <a:latin typeface="+mn-lt"/>
                <a:cs typeface="Tahoma"/>
              </a:rPr>
              <a:t>including </a:t>
            </a:r>
            <a:r>
              <a:rPr lang="en-GB" sz="2000" dirty="0">
                <a:latin typeface="+mn-lt"/>
                <a:cs typeface="Tahoma"/>
              </a:rPr>
              <a:t>supporting</a:t>
            </a:r>
            <a:r>
              <a:rPr lang="en-GB" sz="2000" spc="110" dirty="0">
                <a:latin typeface="+mn-lt"/>
                <a:cs typeface="Tahoma"/>
              </a:rPr>
              <a:t> </a:t>
            </a:r>
            <a:r>
              <a:rPr lang="en-GB" sz="2000" dirty="0">
                <a:latin typeface="+mn-lt"/>
                <a:cs typeface="Tahoma"/>
              </a:rPr>
              <a:t>volunteering/work</a:t>
            </a:r>
            <a:r>
              <a:rPr lang="en-GB" sz="2000" spc="70" dirty="0">
                <a:latin typeface="+mn-lt"/>
                <a:cs typeface="Tahoma"/>
              </a:rPr>
              <a:t> </a:t>
            </a:r>
            <a:r>
              <a:rPr lang="en-GB" sz="2000" dirty="0">
                <a:latin typeface="+mn-lt"/>
                <a:cs typeface="Tahoma"/>
              </a:rPr>
              <a:t>experience</a:t>
            </a:r>
            <a:r>
              <a:rPr lang="en-GB" sz="2000" spc="110" dirty="0">
                <a:latin typeface="+mn-lt"/>
                <a:cs typeface="Tahoma"/>
              </a:rPr>
              <a:t> </a:t>
            </a:r>
            <a:r>
              <a:rPr lang="en-GB" sz="2000" dirty="0">
                <a:latin typeface="+mn-lt"/>
                <a:cs typeface="Tahoma"/>
              </a:rPr>
              <a:t>opportunities,</a:t>
            </a:r>
            <a:r>
              <a:rPr lang="en-GB" sz="2000" spc="114" dirty="0">
                <a:latin typeface="+mn-lt"/>
                <a:cs typeface="Tahoma"/>
              </a:rPr>
              <a:t> </a:t>
            </a:r>
            <a:r>
              <a:rPr lang="en-GB" sz="2000" dirty="0">
                <a:latin typeface="+mn-lt"/>
                <a:cs typeface="Tahoma"/>
              </a:rPr>
              <a:t>searching</a:t>
            </a:r>
            <a:r>
              <a:rPr lang="en-GB" sz="2000" spc="110" dirty="0">
                <a:latin typeface="+mn-lt"/>
                <a:cs typeface="Tahoma"/>
              </a:rPr>
              <a:t> </a:t>
            </a:r>
            <a:r>
              <a:rPr lang="en-GB" sz="2000" dirty="0">
                <a:latin typeface="+mn-lt"/>
                <a:cs typeface="Tahoma"/>
              </a:rPr>
              <a:t>for</a:t>
            </a:r>
            <a:r>
              <a:rPr lang="en-GB" sz="2000" spc="50" dirty="0">
                <a:latin typeface="+mn-lt"/>
                <a:cs typeface="Tahoma"/>
              </a:rPr>
              <a:t> </a:t>
            </a:r>
            <a:r>
              <a:rPr lang="en-GB" sz="2000" spc="-25" dirty="0">
                <a:latin typeface="+mn-lt"/>
                <a:cs typeface="Tahoma"/>
              </a:rPr>
              <a:t>and </a:t>
            </a:r>
            <a:r>
              <a:rPr lang="en-GB" sz="2000" dirty="0">
                <a:latin typeface="+mn-lt"/>
                <a:cs typeface="Tahoma"/>
              </a:rPr>
              <a:t>applying</a:t>
            </a:r>
            <a:r>
              <a:rPr lang="en-GB" sz="2000" spc="45" dirty="0">
                <a:latin typeface="+mn-lt"/>
                <a:cs typeface="Tahoma"/>
              </a:rPr>
              <a:t> </a:t>
            </a:r>
            <a:r>
              <a:rPr lang="en-GB" sz="2000" dirty="0">
                <a:latin typeface="+mn-lt"/>
                <a:cs typeface="Tahoma"/>
              </a:rPr>
              <a:t>for </a:t>
            </a:r>
            <a:r>
              <a:rPr lang="en-GB" sz="2000" spc="-10" dirty="0">
                <a:latin typeface="+mn-lt"/>
                <a:cs typeface="Tahoma"/>
              </a:rPr>
              <a:t>jobs,</a:t>
            </a:r>
            <a:r>
              <a:rPr lang="en-GB" sz="2000" spc="50" dirty="0">
                <a:latin typeface="+mn-lt"/>
                <a:cs typeface="Tahoma"/>
              </a:rPr>
              <a:t> </a:t>
            </a:r>
            <a:r>
              <a:rPr lang="en-GB" sz="2000" dirty="0">
                <a:latin typeface="+mn-lt"/>
                <a:cs typeface="Tahoma"/>
              </a:rPr>
              <a:t>disclosing</a:t>
            </a:r>
            <a:r>
              <a:rPr lang="en-GB" sz="2000" spc="50" dirty="0">
                <a:latin typeface="+mn-lt"/>
                <a:cs typeface="Tahoma"/>
              </a:rPr>
              <a:t> </a:t>
            </a:r>
            <a:r>
              <a:rPr lang="en-GB" sz="2000" dirty="0">
                <a:latin typeface="+mn-lt"/>
                <a:cs typeface="Tahoma"/>
              </a:rPr>
              <a:t>vision</a:t>
            </a:r>
            <a:r>
              <a:rPr lang="en-GB" sz="2000" spc="50" dirty="0">
                <a:latin typeface="+mn-lt"/>
                <a:cs typeface="Tahoma"/>
              </a:rPr>
              <a:t> </a:t>
            </a:r>
            <a:r>
              <a:rPr lang="en-GB" sz="2000" dirty="0">
                <a:latin typeface="+mn-lt"/>
                <a:cs typeface="Tahoma"/>
              </a:rPr>
              <a:t>impairment,</a:t>
            </a:r>
            <a:r>
              <a:rPr lang="en-GB" sz="2000" spc="50" dirty="0">
                <a:latin typeface="+mn-lt"/>
                <a:cs typeface="Tahoma"/>
              </a:rPr>
              <a:t> </a:t>
            </a:r>
            <a:r>
              <a:rPr lang="en-GB" sz="2000" dirty="0">
                <a:latin typeface="+mn-lt"/>
                <a:cs typeface="Tahoma"/>
              </a:rPr>
              <a:t>preparing</a:t>
            </a:r>
            <a:r>
              <a:rPr lang="en-GB" sz="2000" spc="50" dirty="0">
                <a:latin typeface="+mn-lt"/>
                <a:cs typeface="Tahoma"/>
              </a:rPr>
              <a:t> </a:t>
            </a:r>
            <a:r>
              <a:rPr lang="en-GB" sz="2000" dirty="0">
                <a:latin typeface="+mn-lt"/>
                <a:cs typeface="Tahoma"/>
              </a:rPr>
              <a:t>for</a:t>
            </a:r>
            <a:r>
              <a:rPr lang="en-GB" sz="2000" spc="-5" dirty="0">
                <a:latin typeface="+mn-lt"/>
                <a:cs typeface="Tahoma"/>
              </a:rPr>
              <a:t> </a:t>
            </a:r>
            <a:r>
              <a:rPr lang="en-GB" sz="2000" spc="-10" dirty="0">
                <a:latin typeface="+mn-lt"/>
                <a:cs typeface="Tahoma"/>
              </a:rPr>
              <a:t>interviews, </a:t>
            </a:r>
            <a:r>
              <a:rPr lang="en-GB" sz="2000" dirty="0">
                <a:latin typeface="+mn-lt"/>
                <a:cs typeface="Tahoma"/>
              </a:rPr>
              <a:t>supporting</a:t>
            </a:r>
            <a:r>
              <a:rPr lang="en-GB" sz="2000" spc="40" dirty="0">
                <a:latin typeface="+mn-lt"/>
                <a:cs typeface="Tahoma"/>
              </a:rPr>
              <a:t> </a:t>
            </a:r>
            <a:r>
              <a:rPr lang="en-GB" sz="2000" dirty="0">
                <a:latin typeface="+mn-lt"/>
                <a:cs typeface="Tahoma"/>
              </a:rPr>
              <a:t>work</a:t>
            </a:r>
            <a:r>
              <a:rPr lang="en-GB" sz="2000" spc="10" dirty="0">
                <a:latin typeface="+mn-lt"/>
                <a:cs typeface="Tahoma"/>
              </a:rPr>
              <a:t> </a:t>
            </a:r>
            <a:r>
              <a:rPr lang="en-GB" sz="2000" dirty="0">
                <a:latin typeface="+mn-lt"/>
                <a:cs typeface="Tahoma"/>
              </a:rPr>
              <a:t>experience</a:t>
            </a:r>
            <a:r>
              <a:rPr lang="en-GB" sz="2000" spc="45" dirty="0">
                <a:latin typeface="+mn-lt"/>
                <a:cs typeface="Tahoma"/>
              </a:rPr>
              <a:t> </a:t>
            </a:r>
            <a:r>
              <a:rPr lang="en-GB" sz="2000" spc="-10" dirty="0">
                <a:latin typeface="+mn-lt"/>
                <a:cs typeface="Tahoma"/>
              </a:rPr>
              <a:t>placements.</a:t>
            </a:r>
            <a:endParaRPr lang="en-GB" sz="2000" dirty="0">
              <a:latin typeface="+mn-lt"/>
              <a:cs typeface="Tahoma"/>
            </a:endParaRPr>
          </a:p>
          <a:p>
            <a:pPr indent="0">
              <a:lnSpc>
                <a:spcPct val="107000"/>
              </a:lnSpc>
              <a:spcAft>
                <a:spcPts val="800"/>
              </a:spcAft>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2000" dirty="0"/>
          </a:p>
        </p:txBody>
      </p:sp>
    </p:spTree>
    <p:extLst>
      <p:ext uri="{BB962C8B-B14F-4D97-AF65-F5344CB8AC3E}">
        <p14:creationId xmlns:p14="http://schemas.microsoft.com/office/powerpoint/2010/main" val="126736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11 listed in CFVI to reduce barriers</a:t>
            </a:r>
            <a:r>
              <a:rPr lang="en-GB" sz="3000" dirty="0">
                <a:latin typeface="Arial"/>
                <a:ea typeface="Times New Roman" panose="02020603050405020304" pitchFamily="18" charset="0"/>
                <a:cs typeface="Times New Roman"/>
              </a:rPr>
              <a:t> (2)</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a:normAutofit/>
          </a:bodyPr>
          <a:lstStyle/>
          <a:p>
            <a:pPr marL="217804" marR="356235" indent="-180340">
              <a:buSzPct val="100000"/>
              <a:buFont typeface="Trebuchet MS"/>
              <a:buChar char="•"/>
              <a:tabLst>
                <a:tab pos="218440" algn="l"/>
              </a:tabLst>
            </a:pPr>
            <a:r>
              <a:rPr lang="en-GB" sz="2000" dirty="0">
                <a:latin typeface="+mn-lt"/>
                <a:cs typeface="Tahoma"/>
              </a:rPr>
              <a:t>Supporting the</a:t>
            </a:r>
            <a:r>
              <a:rPr lang="en-GB" sz="2000" spc="45" dirty="0">
                <a:latin typeface="+mn-lt"/>
                <a:cs typeface="Tahoma"/>
              </a:rPr>
              <a:t> </a:t>
            </a:r>
            <a:r>
              <a:rPr lang="en-GB" sz="2000" dirty="0">
                <a:latin typeface="+mn-lt"/>
                <a:cs typeface="Tahoma"/>
              </a:rPr>
              <a:t>young</a:t>
            </a:r>
            <a:r>
              <a:rPr lang="en-GB" sz="2000" spc="50" dirty="0">
                <a:latin typeface="+mn-lt"/>
                <a:cs typeface="Tahoma"/>
              </a:rPr>
              <a:t> </a:t>
            </a:r>
            <a:r>
              <a:rPr lang="en-GB" sz="2000" dirty="0">
                <a:latin typeface="+mn-lt"/>
                <a:cs typeface="Tahoma"/>
              </a:rPr>
              <a:t>person to</a:t>
            </a:r>
            <a:r>
              <a:rPr lang="en-GB" sz="2000" spc="20" dirty="0">
                <a:latin typeface="+mn-lt"/>
                <a:cs typeface="Tahoma"/>
              </a:rPr>
              <a:t> </a:t>
            </a:r>
            <a:r>
              <a:rPr lang="en-GB" sz="2000" dirty="0">
                <a:latin typeface="+mn-lt"/>
                <a:cs typeface="Tahoma"/>
              </a:rPr>
              <a:t>take</a:t>
            </a:r>
            <a:r>
              <a:rPr lang="en-GB" sz="2000" spc="50" dirty="0">
                <a:latin typeface="+mn-lt"/>
                <a:cs typeface="Tahoma"/>
              </a:rPr>
              <a:t> </a:t>
            </a:r>
            <a:r>
              <a:rPr lang="en-GB" sz="2000" dirty="0">
                <a:latin typeface="+mn-lt"/>
                <a:cs typeface="Tahoma"/>
              </a:rPr>
              <a:t>personal</a:t>
            </a:r>
            <a:r>
              <a:rPr lang="en-GB" sz="2000" spc="50" dirty="0">
                <a:latin typeface="+mn-lt"/>
                <a:cs typeface="Tahoma"/>
              </a:rPr>
              <a:t> </a:t>
            </a:r>
            <a:r>
              <a:rPr lang="en-GB" sz="2000" dirty="0">
                <a:latin typeface="+mn-lt"/>
                <a:cs typeface="Tahoma"/>
              </a:rPr>
              <a:t>responsibility;</a:t>
            </a:r>
            <a:r>
              <a:rPr lang="en-GB" sz="2000" spc="50" dirty="0">
                <a:latin typeface="+mn-lt"/>
                <a:cs typeface="Tahoma"/>
              </a:rPr>
              <a:t> </a:t>
            </a:r>
            <a:r>
              <a:rPr lang="en-GB" sz="2000" dirty="0">
                <a:latin typeface="+mn-lt"/>
                <a:cs typeface="Tahoma"/>
              </a:rPr>
              <a:t>recognising</a:t>
            </a:r>
            <a:r>
              <a:rPr lang="en-GB" sz="2000" spc="15" dirty="0">
                <a:latin typeface="+mn-lt"/>
                <a:cs typeface="Tahoma"/>
              </a:rPr>
              <a:t> </a:t>
            </a:r>
            <a:r>
              <a:rPr lang="en-GB" sz="2000" spc="-10" dirty="0">
                <a:latin typeface="+mn-lt"/>
                <a:cs typeface="Tahoma"/>
              </a:rPr>
              <a:t>their </a:t>
            </a:r>
            <a:r>
              <a:rPr lang="en-GB" sz="2000" dirty="0">
                <a:latin typeface="+mn-lt"/>
                <a:cs typeface="Tahoma"/>
              </a:rPr>
              <a:t>rights</a:t>
            </a:r>
            <a:r>
              <a:rPr lang="en-GB" sz="2000" spc="10" dirty="0">
                <a:latin typeface="+mn-lt"/>
                <a:cs typeface="Tahoma"/>
              </a:rPr>
              <a:t> </a:t>
            </a:r>
            <a:r>
              <a:rPr lang="en-GB" sz="2000" dirty="0">
                <a:latin typeface="+mn-lt"/>
                <a:cs typeface="Tahoma"/>
              </a:rPr>
              <a:t>and</a:t>
            </a:r>
            <a:r>
              <a:rPr lang="en-GB" sz="2000" spc="10" dirty="0">
                <a:latin typeface="+mn-lt"/>
                <a:cs typeface="Tahoma"/>
              </a:rPr>
              <a:t> </a:t>
            </a:r>
            <a:r>
              <a:rPr lang="en-GB" sz="2000" spc="-10" dirty="0">
                <a:latin typeface="+mn-lt"/>
                <a:cs typeface="Tahoma"/>
              </a:rPr>
              <a:t>responsibilities.</a:t>
            </a:r>
            <a:endParaRPr lang="en-GB" sz="2000" dirty="0">
              <a:latin typeface="+mn-lt"/>
              <a:cs typeface="Tahoma"/>
            </a:endParaRPr>
          </a:p>
          <a:p>
            <a:pPr marL="217804" marR="522605" indent="-180340">
              <a:buSzPct val="100000"/>
              <a:buFont typeface="Trebuchet MS"/>
              <a:buChar char="•"/>
              <a:tabLst>
                <a:tab pos="218440" algn="l"/>
              </a:tabLst>
            </a:pPr>
            <a:r>
              <a:rPr lang="en-GB" sz="2000" dirty="0">
                <a:latin typeface="+mn-lt"/>
                <a:cs typeface="Tahoma"/>
              </a:rPr>
              <a:t>Entitlement</a:t>
            </a:r>
            <a:r>
              <a:rPr lang="en-GB" sz="2000" spc="55" dirty="0">
                <a:latin typeface="+mn-lt"/>
                <a:cs typeface="Tahoma"/>
              </a:rPr>
              <a:t> </a:t>
            </a:r>
            <a:r>
              <a:rPr lang="en-GB" sz="2000" dirty="0">
                <a:latin typeface="+mn-lt"/>
                <a:cs typeface="Tahoma"/>
              </a:rPr>
              <a:t>and</a:t>
            </a:r>
            <a:r>
              <a:rPr lang="en-GB" sz="2000" spc="55" dirty="0">
                <a:latin typeface="+mn-lt"/>
                <a:cs typeface="Tahoma"/>
              </a:rPr>
              <a:t> </a:t>
            </a:r>
            <a:r>
              <a:rPr lang="en-GB" sz="2000" dirty="0">
                <a:latin typeface="+mn-lt"/>
                <a:cs typeface="Tahoma"/>
              </a:rPr>
              <a:t>benefits</a:t>
            </a:r>
            <a:r>
              <a:rPr lang="en-GB" sz="2000" spc="60" dirty="0">
                <a:latin typeface="+mn-lt"/>
                <a:cs typeface="Tahoma"/>
              </a:rPr>
              <a:t> </a:t>
            </a:r>
            <a:r>
              <a:rPr lang="en-GB" sz="2000" dirty="0">
                <a:latin typeface="+mn-lt"/>
                <a:cs typeface="Tahoma"/>
              </a:rPr>
              <a:t>(including</a:t>
            </a:r>
            <a:r>
              <a:rPr lang="en-GB" sz="2000" spc="20" dirty="0">
                <a:latin typeface="+mn-lt"/>
                <a:cs typeface="Tahoma"/>
              </a:rPr>
              <a:t> </a:t>
            </a:r>
            <a:r>
              <a:rPr lang="en-GB" sz="2000" dirty="0">
                <a:latin typeface="+mn-lt"/>
                <a:cs typeface="Tahoma"/>
              </a:rPr>
              <a:t>transitions</a:t>
            </a:r>
            <a:r>
              <a:rPr lang="en-GB" sz="2000" spc="60" dirty="0">
                <a:latin typeface="+mn-lt"/>
                <a:cs typeface="Tahoma"/>
              </a:rPr>
              <a:t> </a:t>
            </a:r>
            <a:r>
              <a:rPr lang="en-GB" sz="2000" dirty="0">
                <a:latin typeface="+mn-lt"/>
                <a:cs typeface="Tahoma"/>
              </a:rPr>
              <a:t>between</a:t>
            </a:r>
            <a:r>
              <a:rPr lang="en-GB" sz="2000" spc="55" dirty="0">
                <a:latin typeface="+mn-lt"/>
                <a:cs typeface="Tahoma"/>
              </a:rPr>
              <a:t> </a:t>
            </a:r>
            <a:r>
              <a:rPr lang="en-GB" sz="2000" dirty="0">
                <a:latin typeface="+mn-lt"/>
                <a:cs typeface="Tahoma"/>
              </a:rPr>
              <a:t>child</a:t>
            </a:r>
            <a:r>
              <a:rPr lang="en-GB" sz="2000" spc="55" dirty="0">
                <a:latin typeface="+mn-lt"/>
                <a:cs typeface="Tahoma"/>
              </a:rPr>
              <a:t> </a:t>
            </a:r>
            <a:r>
              <a:rPr lang="en-GB" sz="2000" dirty="0">
                <a:latin typeface="+mn-lt"/>
                <a:cs typeface="Tahoma"/>
              </a:rPr>
              <a:t>and</a:t>
            </a:r>
            <a:r>
              <a:rPr lang="en-GB" sz="2000" spc="60" dirty="0">
                <a:latin typeface="+mn-lt"/>
                <a:cs typeface="Tahoma"/>
              </a:rPr>
              <a:t> </a:t>
            </a:r>
            <a:r>
              <a:rPr lang="en-GB" sz="2000" spc="-10" dirty="0">
                <a:latin typeface="+mn-lt"/>
                <a:cs typeface="Tahoma"/>
              </a:rPr>
              <a:t>adult systems).</a:t>
            </a:r>
            <a:endParaRPr lang="en-GB" sz="2000" dirty="0">
              <a:latin typeface="+mn-lt"/>
              <a:cs typeface="Tahoma"/>
            </a:endParaRPr>
          </a:p>
          <a:p>
            <a:pPr marL="217804" marR="403860" indent="-180340">
              <a:buSzPct val="100000"/>
              <a:buFont typeface="Trebuchet MS"/>
              <a:buChar char="•"/>
              <a:tabLst>
                <a:tab pos="218440" algn="l"/>
              </a:tabLst>
            </a:pPr>
            <a:r>
              <a:rPr lang="en-GB" sz="2000" dirty="0">
                <a:latin typeface="+mn-lt"/>
                <a:cs typeface="Tahoma"/>
              </a:rPr>
              <a:t>Supporting</a:t>
            </a:r>
            <a:r>
              <a:rPr lang="en-GB" sz="2000" spc="50" dirty="0">
                <a:latin typeface="+mn-lt"/>
                <a:cs typeface="Tahoma"/>
              </a:rPr>
              <a:t> </a:t>
            </a:r>
            <a:r>
              <a:rPr lang="en-GB" sz="2000" dirty="0">
                <a:latin typeface="+mn-lt"/>
                <a:cs typeface="Tahoma"/>
              </a:rPr>
              <a:t>direct</a:t>
            </a:r>
            <a:r>
              <a:rPr lang="en-GB" sz="2000" spc="50" dirty="0">
                <a:latin typeface="+mn-lt"/>
                <a:cs typeface="Tahoma"/>
              </a:rPr>
              <a:t> </a:t>
            </a:r>
            <a:r>
              <a:rPr lang="en-GB" sz="2000" dirty="0">
                <a:latin typeface="+mn-lt"/>
                <a:cs typeface="Tahoma"/>
              </a:rPr>
              <a:t>engagement</a:t>
            </a:r>
            <a:r>
              <a:rPr lang="en-GB" sz="2000" spc="50" dirty="0">
                <a:latin typeface="+mn-lt"/>
                <a:cs typeface="Tahoma"/>
              </a:rPr>
              <a:t> </a:t>
            </a:r>
            <a:r>
              <a:rPr lang="en-GB" sz="2000" dirty="0">
                <a:latin typeface="+mn-lt"/>
                <a:cs typeface="Tahoma"/>
              </a:rPr>
              <a:t>between</a:t>
            </a:r>
            <a:r>
              <a:rPr lang="en-GB" sz="2000" spc="50" dirty="0">
                <a:latin typeface="+mn-lt"/>
                <a:cs typeface="Tahoma"/>
              </a:rPr>
              <a:t> </a:t>
            </a:r>
            <a:r>
              <a:rPr lang="en-GB" sz="2000" dirty="0">
                <a:latin typeface="+mn-lt"/>
                <a:cs typeface="Tahoma"/>
              </a:rPr>
              <a:t>health</a:t>
            </a:r>
            <a:r>
              <a:rPr lang="en-GB" sz="2000" spc="50" dirty="0">
                <a:latin typeface="+mn-lt"/>
                <a:cs typeface="Tahoma"/>
              </a:rPr>
              <a:t> </a:t>
            </a:r>
            <a:r>
              <a:rPr lang="en-GB" sz="2000" dirty="0">
                <a:latin typeface="+mn-lt"/>
                <a:cs typeface="Tahoma"/>
              </a:rPr>
              <a:t>professionals</a:t>
            </a:r>
            <a:r>
              <a:rPr lang="en-GB" sz="2000" spc="55" dirty="0">
                <a:latin typeface="+mn-lt"/>
                <a:cs typeface="Tahoma"/>
              </a:rPr>
              <a:t> </a:t>
            </a:r>
            <a:r>
              <a:rPr lang="en-GB" sz="2000" dirty="0">
                <a:latin typeface="+mn-lt"/>
                <a:cs typeface="Tahoma"/>
              </a:rPr>
              <a:t>and</a:t>
            </a:r>
            <a:r>
              <a:rPr lang="en-GB" sz="2000" spc="50" dirty="0">
                <a:latin typeface="+mn-lt"/>
                <a:cs typeface="Tahoma"/>
              </a:rPr>
              <a:t> </a:t>
            </a:r>
            <a:r>
              <a:rPr lang="en-GB" sz="2000" spc="-10" dirty="0">
                <a:latin typeface="+mn-lt"/>
                <a:cs typeface="Tahoma"/>
              </a:rPr>
              <a:t>social services</a:t>
            </a:r>
            <a:r>
              <a:rPr lang="en-GB" sz="2000" spc="20" dirty="0">
                <a:latin typeface="+mn-lt"/>
                <a:cs typeface="Tahoma"/>
              </a:rPr>
              <a:t> </a:t>
            </a:r>
            <a:r>
              <a:rPr lang="en-GB" sz="2000" dirty="0">
                <a:latin typeface="+mn-lt"/>
                <a:cs typeface="Tahoma"/>
              </a:rPr>
              <a:t>personnel,</a:t>
            </a:r>
            <a:r>
              <a:rPr lang="en-GB" sz="2000" spc="20" dirty="0">
                <a:latin typeface="+mn-lt"/>
                <a:cs typeface="Tahoma"/>
              </a:rPr>
              <a:t> </a:t>
            </a:r>
            <a:r>
              <a:rPr lang="en-GB" sz="2000" dirty="0">
                <a:latin typeface="+mn-lt"/>
                <a:cs typeface="Tahoma"/>
              </a:rPr>
              <a:t>local</a:t>
            </a:r>
            <a:r>
              <a:rPr lang="en-GB" sz="2000" spc="20" dirty="0">
                <a:latin typeface="+mn-lt"/>
                <a:cs typeface="Tahoma"/>
              </a:rPr>
              <a:t> </a:t>
            </a:r>
            <a:r>
              <a:rPr lang="en-GB" sz="2000" dirty="0">
                <a:latin typeface="+mn-lt"/>
                <a:cs typeface="Tahoma"/>
              </a:rPr>
              <a:t>specialist</a:t>
            </a:r>
            <a:r>
              <a:rPr lang="en-GB" sz="2000" spc="20" dirty="0">
                <a:latin typeface="+mn-lt"/>
                <a:cs typeface="Tahoma"/>
              </a:rPr>
              <a:t> </a:t>
            </a:r>
            <a:r>
              <a:rPr lang="en-GB" sz="2000" dirty="0">
                <a:latin typeface="+mn-lt"/>
                <a:cs typeface="Tahoma"/>
              </a:rPr>
              <a:t>adult</a:t>
            </a:r>
            <a:r>
              <a:rPr lang="en-GB" sz="2000" spc="20" dirty="0">
                <a:latin typeface="+mn-lt"/>
                <a:cs typeface="Tahoma"/>
              </a:rPr>
              <a:t> </a:t>
            </a:r>
            <a:r>
              <a:rPr lang="en-GB" sz="2000" dirty="0">
                <a:latin typeface="+mn-lt"/>
                <a:cs typeface="Tahoma"/>
              </a:rPr>
              <a:t>sensory</a:t>
            </a:r>
            <a:r>
              <a:rPr lang="en-GB" sz="2000" spc="20" dirty="0">
                <a:latin typeface="+mn-lt"/>
                <a:cs typeface="Tahoma"/>
              </a:rPr>
              <a:t> </a:t>
            </a:r>
            <a:r>
              <a:rPr lang="en-GB" sz="2000" dirty="0">
                <a:latin typeface="+mn-lt"/>
                <a:cs typeface="Tahoma"/>
              </a:rPr>
              <a:t>impairment</a:t>
            </a:r>
            <a:r>
              <a:rPr lang="en-GB" sz="2000" spc="20" dirty="0">
                <a:latin typeface="+mn-lt"/>
                <a:cs typeface="Tahoma"/>
              </a:rPr>
              <a:t> </a:t>
            </a:r>
            <a:r>
              <a:rPr lang="en-GB" sz="2000" spc="-10" dirty="0">
                <a:latin typeface="+mn-lt"/>
                <a:cs typeface="Tahoma"/>
              </a:rPr>
              <a:t>services</a:t>
            </a:r>
            <a:r>
              <a:rPr lang="en-GB" sz="2000" spc="25" dirty="0">
                <a:latin typeface="+mn-lt"/>
                <a:cs typeface="Tahoma"/>
              </a:rPr>
              <a:t> </a:t>
            </a:r>
            <a:r>
              <a:rPr lang="en-GB" sz="2000" spc="-25" dirty="0">
                <a:latin typeface="+mn-lt"/>
                <a:cs typeface="Tahoma"/>
              </a:rPr>
              <a:t>and </a:t>
            </a:r>
            <a:r>
              <a:rPr lang="en-GB" sz="2000" dirty="0">
                <a:latin typeface="+mn-lt"/>
                <a:cs typeface="Tahoma"/>
              </a:rPr>
              <a:t>young</a:t>
            </a:r>
            <a:r>
              <a:rPr lang="en-GB" sz="2000" spc="25" dirty="0">
                <a:latin typeface="+mn-lt"/>
                <a:cs typeface="Tahoma"/>
              </a:rPr>
              <a:t> </a:t>
            </a:r>
            <a:r>
              <a:rPr lang="en-GB" sz="2000" dirty="0">
                <a:latin typeface="+mn-lt"/>
                <a:cs typeface="Tahoma"/>
              </a:rPr>
              <a:t>adults</a:t>
            </a:r>
            <a:r>
              <a:rPr lang="en-GB" sz="2000" spc="25" dirty="0">
                <a:latin typeface="+mn-lt"/>
                <a:cs typeface="Tahoma"/>
              </a:rPr>
              <a:t> </a:t>
            </a:r>
            <a:r>
              <a:rPr lang="en-GB" sz="2000" spc="-40" dirty="0">
                <a:latin typeface="+mn-lt"/>
                <a:cs typeface="Tahoma"/>
              </a:rPr>
              <a:t>as</a:t>
            </a:r>
            <a:r>
              <a:rPr lang="en-GB" sz="2000" spc="-5" dirty="0">
                <a:latin typeface="+mn-lt"/>
                <a:cs typeface="Tahoma"/>
              </a:rPr>
              <a:t> </a:t>
            </a:r>
            <a:r>
              <a:rPr lang="en-GB" sz="2000" dirty="0">
                <a:latin typeface="+mn-lt"/>
                <a:cs typeface="Tahoma"/>
              </a:rPr>
              <a:t>they</a:t>
            </a:r>
            <a:r>
              <a:rPr lang="en-GB" sz="2000" spc="-5" dirty="0">
                <a:latin typeface="+mn-lt"/>
                <a:cs typeface="Tahoma"/>
              </a:rPr>
              <a:t> </a:t>
            </a:r>
            <a:r>
              <a:rPr lang="en-GB" sz="2000" dirty="0">
                <a:latin typeface="+mn-lt"/>
                <a:cs typeface="Tahoma"/>
              </a:rPr>
              <a:t>transition</a:t>
            </a:r>
            <a:r>
              <a:rPr lang="en-GB" sz="2000" spc="-5" dirty="0">
                <a:latin typeface="+mn-lt"/>
                <a:cs typeface="Tahoma"/>
              </a:rPr>
              <a:t> </a:t>
            </a:r>
            <a:r>
              <a:rPr lang="en-GB" sz="2000" spc="50" dirty="0">
                <a:latin typeface="+mn-lt"/>
                <a:cs typeface="Tahoma"/>
              </a:rPr>
              <a:t>to</a:t>
            </a:r>
            <a:r>
              <a:rPr lang="en-GB" sz="2000" spc="25" dirty="0">
                <a:latin typeface="+mn-lt"/>
                <a:cs typeface="Tahoma"/>
              </a:rPr>
              <a:t> </a:t>
            </a:r>
            <a:r>
              <a:rPr lang="en-GB" sz="2000" spc="-10" dirty="0">
                <a:latin typeface="+mn-lt"/>
                <a:cs typeface="Tahoma"/>
              </a:rPr>
              <a:t>adulthood.</a:t>
            </a:r>
            <a:endParaRPr lang="en-GB" sz="2000" dirty="0">
              <a:latin typeface="+mn-lt"/>
              <a:cs typeface="Tahoma"/>
            </a:endParaRPr>
          </a:p>
          <a:p>
            <a:pPr marL="217804" indent="-180340">
              <a:buSzPct val="100000"/>
              <a:buFont typeface="Trebuchet MS"/>
              <a:buChar char="•"/>
              <a:tabLst>
                <a:tab pos="218440" algn="l"/>
              </a:tabLst>
            </a:pPr>
            <a:r>
              <a:rPr lang="en-GB" sz="2000" dirty="0">
                <a:latin typeface="+mn-lt"/>
                <a:cs typeface="Tahoma"/>
              </a:rPr>
              <a:t>Supporting</a:t>
            </a:r>
            <a:r>
              <a:rPr lang="en-GB" sz="2000" spc="110" dirty="0">
                <a:latin typeface="+mn-lt"/>
                <a:cs typeface="Tahoma"/>
              </a:rPr>
              <a:t> </a:t>
            </a:r>
            <a:r>
              <a:rPr lang="en-GB" sz="2000" dirty="0">
                <a:latin typeface="+mn-lt"/>
                <a:cs typeface="Tahoma"/>
              </a:rPr>
              <a:t>understanding</a:t>
            </a:r>
            <a:r>
              <a:rPr lang="en-GB" sz="2000" spc="114" dirty="0">
                <a:latin typeface="+mn-lt"/>
                <a:cs typeface="Tahoma"/>
              </a:rPr>
              <a:t> </a:t>
            </a:r>
            <a:r>
              <a:rPr lang="en-GB" sz="2000" dirty="0">
                <a:latin typeface="+mn-lt"/>
                <a:cs typeface="Tahoma"/>
              </a:rPr>
              <a:t>of</a:t>
            </a:r>
            <a:r>
              <a:rPr lang="en-GB" sz="2000" spc="60" dirty="0">
                <a:latin typeface="+mn-lt"/>
                <a:cs typeface="Tahoma"/>
              </a:rPr>
              <a:t> </a:t>
            </a:r>
            <a:r>
              <a:rPr lang="en-GB" sz="2000" dirty="0">
                <a:latin typeface="+mn-lt"/>
                <a:cs typeface="Tahoma"/>
              </a:rPr>
              <a:t>certification</a:t>
            </a:r>
            <a:r>
              <a:rPr lang="en-GB" sz="2000" spc="114" dirty="0">
                <a:latin typeface="+mn-lt"/>
                <a:cs typeface="Tahoma"/>
              </a:rPr>
              <a:t> </a:t>
            </a:r>
            <a:r>
              <a:rPr lang="en-GB" sz="2000" dirty="0">
                <a:latin typeface="+mn-lt"/>
                <a:cs typeface="Tahoma"/>
              </a:rPr>
              <a:t>of</a:t>
            </a:r>
            <a:r>
              <a:rPr lang="en-GB" sz="2000" spc="60" dirty="0">
                <a:latin typeface="+mn-lt"/>
                <a:cs typeface="Tahoma"/>
              </a:rPr>
              <a:t> </a:t>
            </a:r>
            <a:r>
              <a:rPr lang="en-GB" sz="2000" dirty="0">
                <a:latin typeface="+mn-lt"/>
                <a:cs typeface="Tahoma"/>
              </a:rPr>
              <a:t>vision</a:t>
            </a:r>
            <a:r>
              <a:rPr lang="en-GB" sz="2000" spc="114" dirty="0">
                <a:latin typeface="+mn-lt"/>
                <a:cs typeface="Tahoma"/>
              </a:rPr>
              <a:t> </a:t>
            </a:r>
            <a:r>
              <a:rPr lang="en-GB" sz="2000" spc="-10" dirty="0">
                <a:latin typeface="+mn-lt"/>
                <a:cs typeface="Tahoma"/>
              </a:rPr>
              <a:t>impairment.</a:t>
            </a:r>
            <a:endParaRPr lang="en-GB" sz="2000" dirty="0">
              <a:latin typeface="+mn-lt"/>
              <a:cs typeface="Tahoma"/>
            </a:endParaRPr>
          </a:p>
          <a:p>
            <a:pPr marL="217804" marR="154940" indent="-180340">
              <a:buSzPct val="100000"/>
              <a:buFont typeface="Trebuchet MS"/>
              <a:buChar char="•"/>
              <a:tabLst>
                <a:tab pos="218440" algn="l"/>
              </a:tabLst>
            </a:pPr>
            <a:r>
              <a:rPr lang="en-GB" sz="2000" dirty="0">
                <a:latin typeface="+mn-lt"/>
                <a:cs typeface="Tahoma"/>
              </a:rPr>
              <a:t>Supporting</a:t>
            </a:r>
            <a:r>
              <a:rPr lang="en-GB" sz="2000" spc="25" dirty="0">
                <a:latin typeface="+mn-lt"/>
                <a:cs typeface="Tahoma"/>
              </a:rPr>
              <a:t> </a:t>
            </a:r>
            <a:r>
              <a:rPr lang="en-GB" sz="2000" dirty="0">
                <a:latin typeface="+mn-lt"/>
                <a:cs typeface="Tahoma"/>
              </a:rPr>
              <a:t>skills</a:t>
            </a:r>
            <a:r>
              <a:rPr lang="en-GB" sz="2000" spc="30" dirty="0">
                <a:latin typeface="+mn-lt"/>
                <a:cs typeface="Tahoma"/>
              </a:rPr>
              <a:t> </a:t>
            </a:r>
            <a:r>
              <a:rPr lang="en-GB" sz="2000" dirty="0">
                <a:latin typeface="+mn-lt"/>
                <a:cs typeface="Tahoma"/>
              </a:rPr>
              <a:t>and</a:t>
            </a:r>
            <a:r>
              <a:rPr lang="en-GB" sz="2000" spc="30" dirty="0">
                <a:latin typeface="+mn-lt"/>
                <a:cs typeface="Tahoma"/>
              </a:rPr>
              <a:t> </a:t>
            </a:r>
            <a:r>
              <a:rPr lang="en-GB" sz="2000" dirty="0">
                <a:latin typeface="+mn-lt"/>
                <a:cs typeface="Tahoma"/>
              </a:rPr>
              <a:t>knowledge</a:t>
            </a:r>
            <a:r>
              <a:rPr lang="en-GB" sz="2000" spc="30" dirty="0">
                <a:latin typeface="+mn-lt"/>
                <a:cs typeface="Tahoma"/>
              </a:rPr>
              <a:t> </a:t>
            </a:r>
            <a:r>
              <a:rPr lang="en-GB" sz="2000" dirty="0">
                <a:latin typeface="+mn-lt"/>
                <a:cs typeface="Tahoma"/>
              </a:rPr>
              <a:t>for</a:t>
            </a:r>
            <a:r>
              <a:rPr lang="en-GB" sz="2000" spc="-20" dirty="0">
                <a:latin typeface="+mn-lt"/>
                <a:cs typeface="Tahoma"/>
              </a:rPr>
              <a:t> </a:t>
            </a:r>
            <a:r>
              <a:rPr lang="en-GB" sz="2000" dirty="0">
                <a:latin typeface="+mn-lt"/>
                <a:cs typeface="Tahoma"/>
              </a:rPr>
              <a:t>accessing</a:t>
            </a:r>
            <a:r>
              <a:rPr lang="en-GB" sz="2000" spc="30" dirty="0">
                <a:latin typeface="+mn-lt"/>
                <a:cs typeface="Tahoma"/>
              </a:rPr>
              <a:t> </a:t>
            </a:r>
            <a:r>
              <a:rPr lang="en-GB" sz="2000" spc="-10" dirty="0">
                <a:latin typeface="+mn-lt"/>
                <a:cs typeface="Tahoma"/>
              </a:rPr>
              <a:t>key</a:t>
            </a:r>
            <a:r>
              <a:rPr lang="en-GB" sz="2000" spc="30" dirty="0">
                <a:latin typeface="+mn-lt"/>
                <a:cs typeface="Tahoma"/>
              </a:rPr>
              <a:t> </a:t>
            </a:r>
            <a:r>
              <a:rPr lang="en-GB" sz="2000" dirty="0">
                <a:latin typeface="+mn-lt"/>
                <a:cs typeface="Tahoma"/>
              </a:rPr>
              <a:t>community</a:t>
            </a:r>
            <a:r>
              <a:rPr lang="en-GB" sz="2000" spc="30" dirty="0">
                <a:latin typeface="+mn-lt"/>
                <a:cs typeface="Tahoma"/>
              </a:rPr>
              <a:t> </a:t>
            </a:r>
            <a:r>
              <a:rPr lang="en-GB" sz="2000" spc="-20" dirty="0">
                <a:latin typeface="+mn-lt"/>
                <a:cs typeface="Tahoma"/>
              </a:rPr>
              <a:t>services,</a:t>
            </a:r>
            <a:r>
              <a:rPr lang="en-GB" sz="2000" spc="30" dirty="0">
                <a:latin typeface="+mn-lt"/>
                <a:cs typeface="Tahoma"/>
              </a:rPr>
              <a:t> </a:t>
            </a:r>
            <a:r>
              <a:rPr lang="en-GB" sz="2000" spc="-20" dirty="0">
                <a:latin typeface="+mn-lt"/>
                <a:cs typeface="Tahoma"/>
              </a:rPr>
              <a:t>such as</a:t>
            </a:r>
            <a:r>
              <a:rPr lang="en-GB" sz="2000" spc="-45" dirty="0">
                <a:latin typeface="+mn-lt"/>
                <a:cs typeface="Tahoma"/>
              </a:rPr>
              <a:t> </a:t>
            </a:r>
            <a:r>
              <a:rPr lang="en-GB" sz="2000" spc="-10" dirty="0">
                <a:latin typeface="+mn-lt"/>
                <a:cs typeface="Tahoma"/>
              </a:rPr>
              <a:t>banks,</a:t>
            </a:r>
            <a:r>
              <a:rPr lang="en-GB" sz="2000" spc="-40" dirty="0">
                <a:latin typeface="+mn-lt"/>
                <a:cs typeface="Tahoma"/>
              </a:rPr>
              <a:t> </a:t>
            </a:r>
            <a:r>
              <a:rPr lang="en-GB" sz="2000" dirty="0">
                <a:latin typeface="+mn-lt"/>
                <a:cs typeface="Tahoma"/>
              </a:rPr>
              <a:t>libraries,</a:t>
            </a:r>
            <a:r>
              <a:rPr lang="en-GB" sz="2000" spc="-45" dirty="0">
                <a:latin typeface="+mn-lt"/>
                <a:cs typeface="Tahoma"/>
              </a:rPr>
              <a:t> </a:t>
            </a:r>
            <a:r>
              <a:rPr lang="en-GB" sz="2000" dirty="0">
                <a:latin typeface="+mn-lt"/>
                <a:cs typeface="Tahoma"/>
              </a:rPr>
              <a:t>and</a:t>
            </a:r>
            <a:r>
              <a:rPr lang="en-GB" sz="2000" spc="-40" dirty="0">
                <a:latin typeface="+mn-lt"/>
                <a:cs typeface="Tahoma"/>
              </a:rPr>
              <a:t> </a:t>
            </a:r>
            <a:r>
              <a:rPr lang="en-GB" sz="2000" dirty="0">
                <a:latin typeface="+mn-lt"/>
                <a:cs typeface="Tahoma"/>
              </a:rPr>
              <a:t>doctor’s</a:t>
            </a:r>
            <a:r>
              <a:rPr lang="en-GB" sz="2000" spc="-45" dirty="0">
                <a:latin typeface="+mn-lt"/>
                <a:cs typeface="Tahoma"/>
              </a:rPr>
              <a:t> </a:t>
            </a:r>
            <a:r>
              <a:rPr lang="en-GB" sz="2000" spc="-10" dirty="0">
                <a:latin typeface="+mn-lt"/>
                <a:cs typeface="Tahoma"/>
              </a:rPr>
              <a:t>surgery.</a:t>
            </a:r>
            <a:endParaRPr lang="en-GB" sz="2000" dirty="0">
              <a:latin typeface="+mn-lt"/>
              <a:cs typeface="Tahoma"/>
            </a:endParaRPr>
          </a:p>
          <a:p>
            <a:pPr marL="217804" marR="469900" indent="-180340">
              <a:buSzPct val="100000"/>
              <a:buFont typeface="Trebuchet MS"/>
              <a:buChar char="•"/>
              <a:tabLst>
                <a:tab pos="218440" algn="l"/>
              </a:tabLst>
            </a:pPr>
            <a:r>
              <a:rPr lang="en-GB" sz="2000" dirty="0">
                <a:latin typeface="+mn-lt"/>
                <a:cs typeface="Tahoma"/>
              </a:rPr>
              <a:t>Wider</a:t>
            </a:r>
            <a:r>
              <a:rPr lang="en-GB" sz="2000" spc="-45" dirty="0">
                <a:latin typeface="+mn-lt"/>
                <a:cs typeface="Tahoma"/>
              </a:rPr>
              <a:t> </a:t>
            </a:r>
            <a:r>
              <a:rPr lang="en-GB" sz="2000" dirty="0">
                <a:latin typeface="+mn-lt"/>
                <a:cs typeface="Tahoma"/>
              </a:rPr>
              <a:t>relationships: house</a:t>
            </a:r>
            <a:r>
              <a:rPr lang="en-GB" sz="2000" spc="5" dirty="0">
                <a:latin typeface="+mn-lt"/>
                <a:cs typeface="Tahoma"/>
              </a:rPr>
              <a:t> </a:t>
            </a:r>
            <a:r>
              <a:rPr lang="en-GB" sz="2000" spc="-10" dirty="0">
                <a:latin typeface="+mn-lt"/>
                <a:cs typeface="Tahoma"/>
              </a:rPr>
              <a:t>sharing,</a:t>
            </a:r>
            <a:r>
              <a:rPr lang="en-GB" sz="2000" dirty="0">
                <a:latin typeface="+mn-lt"/>
                <a:cs typeface="Tahoma"/>
              </a:rPr>
              <a:t> romantic</a:t>
            </a:r>
            <a:r>
              <a:rPr lang="en-GB" sz="2000" spc="5" dirty="0">
                <a:latin typeface="+mn-lt"/>
                <a:cs typeface="Tahoma"/>
              </a:rPr>
              <a:t> </a:t>
            </a:r>
            <a:r>
              <a:rPr lang="en-GB" sz="2000" dirty="0">
                <a:latin typeface="+mn-lt"/>
                <a:cs typeface="Tahoma"/>
              </a:rPr>
              <a:t>relationships,</a:t>
            </a:r>
            <a:r>
              <a:rPr lang="en-GB" sz="2000" spc="5" dirty="0">
                <a:latin typeface="+mn-lt"/>
                <a:cs typeface="Tahoma"/>
              </a:rPr>
              <a:t> </a:t>
            </a:r>
            <a:r>
              <a:rPr lang="en-GB" sz="2000" dirty="0">
                <a:latin typeface="+mn-lt"/>
                <a:cs typeface="Tahoma"/>
              </a:rPr>
              <a:t>preparing </a:t>
            </a:r>
            <a:r>
              <a:rPr lang="en-GB" sz="2000" spc="-25" dirty="0">
                <a:latin typeface="+mn-lt"/>
                <a:cs typeface="Tahoma"/>
              </a:rPr>
              <a:t>for </a:t>
            </a:r>
            <a:r>
              <a:rPr lang="en-GB" sz="2000" spc="-10" dirty="0">
                <a:latin typeface="+mn-lt"/>
                <a:cs typeface="Tahoma"/>
              </a:rPr>
              <a:t>parenthood.</a:t>
            </a:r>
            <a:endParaRPr lang="en-GB" sz="2000" dirty="0">
              <a:latin typeface="+mn-lt"/>
              <a:cs typeface="Tahoma"/>
            </a:endParaRPr>
          </a:p>
          <a:p>
            <a:pPr marL="0" indent="0">
              <a:lnSpc>
                <a:spcPct val="107000"/>
              </a:lnSpc>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53772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Autofit/>
          </a:bodyPr>
          <a:lstStyle/>
          <a:p>
            <a:r>
              <a:rPr lang="en-GB" sz="3000" dirty="0"/>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361440" y="1690688"/>
            <a:ext cx="8778240" cy="4169785"/>
          </a:xfrm>
        </p:spPr>
        <p:txBody>
          <a:bodyPr>
            <a:normAutofit/>
          </a:bodyPr>
          <a:lstStyle/>
          <a:p>
            <a:pPr marL="0" indent="0">
              <a:buNone/>
            </a:pPr>
            <a:endPar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GB" sz="2000" dirty="0">
                <a:solidFill>
                  <a:srgbClr val="000000"/>
                </a:solidFill>
                <a:cs typeface="Times New Roman" panose="02020603050405020304" pitchFamily="18" charset="0"/>
              </a:rPr>
              <a:t>Preparation for adulthood  is key in helping to ensure a young person is able to participate as fully as possible in society; in turn this promotes more positive mental health. </a:t>
            </a:r>
          </a:p>
          <a:p>
            <a:pPr marL="0" indent="0">
              <a:buNone/>
            </a:pPr>
            <a:endParaRPr lang="en-GB" sz="2000" dirty="0"/>
          </a:p>
          <a:p>
            <a:pPr marL="0" indent="0">
              <a:buNone/>
            </a:pPr>
            <a:r>
              <a:rPr lang="en-GB" sz="2000" dirty="0">
                <a:effectLst/>
                <a:latin typeface="Arial" panose="020B0604020202020204" pitchFamily="34" charset="0"/>
                <a:ea typeface="Times New Roman" panose="02020603050405020304" pitchFamily="18" charset="0"/>
              </a:rPr>
              <a:t>Individual support will be informed by:</a:t>
            </a:r>
            <a:endParaRPr lang="en-GB" sz="2000" dirty="0"/>
          </a:p>
          <a:p>
            <a:r>
              <a:rPr lang="en-GB" sz="2000" dirty="0"/>
              <a:t>Details of young person’s vision impairment</a:t>
            </a:r>
          </a:p>
          <a:p>
            <a:r>
              <a:rPr lang="en-GB" sz="2000" dirty="0"/>
              <a:t>How it influences their access to the wider world/social interactions</a:t>
            </a:r>
          </a:p>
          <a:p>
            <a:r>
              <a:rPr lang="en-GB" sz="2000" dirty="0"/>
              <a:t>What interventions are in place to support preparation for adulthood? What are the envisaged outcomes? </a:t>
            </a:r>
          </a:p>
          <a:p>
            <a:r>
              <a:rPr lang="en-GB" sz="2000" dirty="0"/>
              <a:t>Who delivers/works on these outcomes? </a:t>
            </a:r>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168051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dirty="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1247315" y="1472974"/>
            <a:ext cx="8778240" cy="4351338"/>
          </a:xfrm>
        </p:spPr>
        <p:txBody>
          <a:bodyPr/>
          <a:lstStyle/>
          <a:p>
            <a:endParaRPr lang="en-GB" sz="2000" dirty="0">
              <a:ea typeface="Times New Roman" panose="02020603050405020304" pitchFamily="18" charset="0"/>
            </a:endParaRPr>
          </a:p>
          <a:p>
            <a:r>
              <a:rPr lang="en-GB" sz="2000" dirty="0">
                <a:ea typeface="Times New Roman" panose="02020603050405020304" pitchFamily="18" charset="0"/>
              </a:rPr>
              <a:t>Vision impairment creates distinctive barriers to access, learning and participation for children and young people as they enter adult life.</a:t>
            </a:r>
          </a:p>
          <a:p>
            <a:r>
              <a:rPr lang="en-GB" sz="2000" dirty="0">
                <a:ea typeface="Times New Roman" panose="02020603050405020304" pitchFamily="18" charset="0"/>
              </a:rPr>
              <a:t>Targeted intervention approaches within inclusive learning environments (See CFVI, Area 1) are required to mitigate these barriers; and these interventions are anticipatory and begin early.</a:t>
            </a:r>
          </a:p>
          <a:p>
            <a:r>
              <a:rPr lang="en-GB" sz="2000" dirty="0">
                <a:ea typeface="Times New Roman" panose="02020603050405020304" pitchFamily="18" charset="0"/>
              </a:rPr>
              <a:t>Collaborative working </a:t>
            </a:r>
            <a:r>
              <a:rPr lang="en-GB" sz="2000" dirty="0">
                <a:effectLst/>
                <a:latin typeface="Arial" panose="020B0604020202020204" pitchFamily="34" charset="0"/>
                <a:ea typeface="Times New Roman" panose="02020603050405020304" pitchFamily="18" charset="0"/>
              </a:rPr>
              <a:t>with the child/young person, family and educators is required to </a:t>
            </a:r>
            <a:r>
              <a:rPr lang="en-GB" sz="2000" dirty="0">
                <a:ea typeface="Times New Roman" panose="02020603050405020304" pitchFamily="18" charset="0"/>
              </a:rPr>
              <a:t>prepare young people for adulthood. </a:t>
            </a:r>
          </a:p>
          <a:p>
            <a:pPr marL="0" indent="0">
              <a:buNone/>
            </a:pPr>
            <a:endParaRPr lang="en-GB" dirty="0"/>
          </a:p>
        </p:txBody>
      </p:sp>
    </p:spTree>
    <p:extLst>
      <p:ext uri="{BB962C8B-B14F-4D97-AF65-F5344CB8AC3E}">
        <p14:creationId xmlns:p14="http://schemas.microsoft.com/office/powerpoint/2010/main" val="2774298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200" dirty="0"/>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pPr marL="342900" lvl="0" indent="-342900">
              <a:lnSpc>
                <a:spcPct val="150000"/>
              </a:lnSpc>
              <a:buFont typeface="Symbol" panose="05050102010706020507" pitchFamily="18" charset="2"/>
              <a:buChar char=""/>
            </a:pPr>
            <a:r>
              <a:rPr lang="en-GB" sz="2000" dirty="0">
                <a:effectLst/>
                <a:latin typeface="+mj-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the RNIB (External)</a:t>
            </a:r>
            <a:endParaRPr lang="en-GB" sz="2000" dirty="0">
              <a:latin typeface="+mj-lt"/>
              <a:ea typeface="Times New Roman" panose="02020603050405020304" pitchFamily="18" charset="0"/>
              <a:cs typeface="Arial"/>
            </a:endParaRPr>
          </a:p>
          <a:p>
            <a:pPr marL="342900" indent="-342900">
              <a:lnSpc>
                <a:spcPct val="150000"/>
              </a:lnSpc>
              <a:buFont typeface="Symbol" panose="05050102010706020507" pitchFamily="18" charset="2"/>
              <a:buChar char=""/>
            </a:pPr>
            <a:r>
              <a:rPr lang="en-GB" sz="2000" dirty="0">
                <a:latin typeface="+mj-lt"/>
                <a:ea typeface="Calibri" panose="020F0502020204030204" pitchFamily="34" charset="0"/>
                <a:cs typeface="Arial"/>
              </a:rPr>
              <a:t>Of particular relevance to this area is the </a:t>
            </a:r>
            <a:r>
              <a:rPr lang="en-GB" sz="2000" dirty="0">
                <a:solidFill>
                  <a:schemeClr val="tx1">
                    <a:lumMod val="95000"/>
                    <a:lumOff val="5000"/>
                  </a:schemeClr>
                </a:solidFill>
                <a:latin typeface="+mj-lt"/>
                <a:ea typeface="Calibri" panose="020F0502020204030204" pitchFamily="34" charset="0"/>
                <a:cs typeface="Arial"/>
                <a:hlinkClick r:id="rId4">
                  <a:extLst>
                    <a:ext uri="{A12FA001-AC4F-418D-AE19-62706E023703}">
                      <ahyp:hlinkClr xmlns:ahyp="http://schemas.microsoft.com/office/drawing/2018/hyperlinkcolor" val="tx"/>
                    </a:ext>
                  </a:extLst>
                </a:hlinkClick>
              </a:rPr>
              <a:t>Preparing for Adulthood</a:t>
            </a:r>
            <a:r>
              <a:rPr lang="en-GB" sz="2000" dirty="0">
                <a:latin typeface="+mj-lt"/>
                <a:ea typeface="Calibri" panose="020F0502020204030204" pitchFamily="34" charset="0"/>
                <a:cs typeface="Arial"/>
              </a:rPr>
              <a:t> category of the CFVI Resource Hub</a:t>
            </a:r>
          </a:p>
          <a:p>
            <a:pPr marL="342900" indent="-342900">
              <a:lnSpc>
                <a:spcPct val="150000"/>
              </a:lnSpc>
              <a:buFont typeface="Symbol,Sans-Serif" panose="05050102010706020507" pitchFamily="18" charset="2"/>
              <a:buChar char=""/>
            </a:pPr>
            <a:r>
              <a:rPr lang="en-GB" sz="2000" dirty="0">
                <a:effectLst/>
                <a:latin typeface="+mj-lt"/>
                <a:ea typeface="Calibri" panose="020F0502020204030204" pitchFamily="34" charset="0"/>
                <a:cs typeface="Arial"/>
              </a:rPr>
              <a:t>The CFVI provides a list of targeted intervention approaches</a:t>
            </a:r>
            <a:r>
              <a:rPr lang="en-GB" sz="2000" dirty="0">
                <a:latin typeface="+mj-lt"/>
                <a:ea typeface="Calibri" panose="020F0502020204030204" pitchFamily="34" charset="0"/>
                <a:cs typeface="Arial"/>
              </a:rPr>
              <a:t> (page 33): </a:t>
            </a:r>
            <a:r>
              <a:rPr lang="en-GB" sz="2000" dirty="0">
                <a:latin typeface="+mj-lt"/>
                <a:ea typeface="Calibri" panose="020F0502020204030204" pitchFamily="34" charset="0"/>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a:latin typeface="+mj-lt"/>
              <a:ea typeface="Calibri" panose="020F0502020204030204" pitchFamily="34" charset="0"/>
              <a:cs typeface="Arial"/>
            </a:endParaRPr>
          </a:p>
          <a:p>
            <a:pPr marL="342900" lvl="0" indent="-342900">
              <a:lnSpc>
                <a:spcPct val="150000"/>
              </a:lnSpc>
              <a:buFont typeface="Symbol" panose="05050102010706020507" pitchFamily="18" charset="2"/>
              <a:buChar char=""/>
            </a:pPr>
            <a:endParaRPr lang="en-GB" sz="2000" dirty="0">
              <a:effectLst/>
              <a:latin typeface="+mj-lt"/>
              <a:ea typeface="Calibri" panose="020F0502020204030204" pitchFamily="34" charset="0"/>
            </a:endParaRPr>
          </a:p>
          <a:p>
            <a:pPr marL="0" lvl="0" indent="0">
              <a:lnSpc>
                <a:spcPct val="150000"/>
              </a:lnSpc>
              <a:buNone/>
            </a:pPr>
            <a:endParaRPr lang="en-GB" sz="2000" dirty="0"/>
          </a:p>
        </p:txBody>
      </p:sp>
    </p:spTree>
    <p:extLst>
      <p:ext uri="{BB962C8B-B14F-4D97-AF65-F5344CB8AC3E}">
        <p14:creationId xmlns:p14="http://schemas.microsoft.com/office/powerpoint/2010/main" val="941776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pPr marL="0" indent="0">
              <a:buNone/>
            </a:pPr>
            <a:endParaRPr lang="en-GB" sz="2000" dirty="0">
              <a:effectLst/>
              <a:ea typeface="Arial" panose="020B0604020202020204" pitchFamily="34" charset="0"/>
            </a:endParaRPr>
          </a:p>
          <a:p>
            <a:r>
              <a:rPr lang="en-GB" sz="2000" dirty="0">
                <a:effectLst/>
                <a:latin typeface="Arial"/>
                <a:ea typeface="Arial" panose="020B0604020202020204" pitchFamily="34" charset="0"/>
                <a:cs typeface="Arial"/>
              </a:rPr>
              <a:t>Hewett, R., Douglas, G., McLinden, M., James, L., Brydon, G., Chattaway, </a:t>
            </a:r>
            <a:r>
              <a:rPr lang="en-GB" sz="2000" dirty="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a:t>
            </a:r>
            <a:r>
              <a:rPr lang="en-GB" sz="2000" i="1" dirty="0">
                <a:effectLst/>
                <a:latin typeface="Arial"/>
                <a:ea typeface="Arial" panose="020B0604020202020204" pitchFamily="34" charset="0"/>
                <a:cs typeface="Arial"/>
              </a:rPr>
              <a:t> </a:t>
            </a:r>
            <a:r>
              <a:rPr lang="en-GB" sz="2000" dirty="0">
                <a:effectLst/>
                <a:latin typeface="Arial"/>
                <a:ea typeface="Arial" panose="020B0604020202020204" pitchFamily="34" charset="0"/>
                <a:cs typeface="Arial"/>
              </a:rPr>
              <a:t>RNIB</a:t>
            </a:r>
            <a:endParaRPr lang="en-GB" sz="2000" dirty="0">
              <a:effectLst/>
              <a:latin typeface="Arial"/>
              <a:ea typeface="Times New Roman" panose="02020603050405020304" pitchFamily="18" charset="0"/>
              <a:cs typeface="Arial"/>
            </a:endParaRPr>
          </a:p>
          <a:p>
            <a:endParaRPr lang="en-GB" dirty="0"/>
          </a:p>
        </p:txBody>
      </p:sp>
    </p:spTree>
    <p:extLst>
      <p:ext uri="{BB962C8B-B14F-4D97-AF65-F5344CB8AC3E}">
        <p14:creationId xmlns:p14="http://schemas.microsoft.com/office/powerpoint/2010/main" val="33937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2597151" y="369345"/>
            <a:ext cx="5542279" cy="1048293"/>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1"/>
              </a:buClr>
              <a:buSzPts val="3000"/>
            </a:pPr>
            <a:r>
              <a:rPr lang="en-GB" sz="3000" dirty="0"/>
              <a:t>Project Partners</a:t>
            </a:r>
            <a:endParaRPr sz="3000" dirty="0"/>
          </a:p>
        </p:txBody>
      </p:sp>
      <p:sp>
        <p:nvSpPr>
          <p:cNvPr id="66" name="Google Shape;66;p2"/>
          <p:cNvSpPr txBox="1">
            <a:spLocks noGrp="1"/>
          </p:cNvSpPr>
          <p:nvPr>
            <p:ph type="body" idx="1"/>
          </p:nvPr>
        </p:nvSpPr>
        <p:spPr>
          <a:xfrm>
            <a:off x="1925720" y="1513285"/>
            <a:ext cx="8285080" cy="3833415"/>
          </a:xfrm>
          <a:prstGeom prst="rect">
            <a:avLst/>
          </a:prstGeom>
          <a:noFill/>
          <a:ln>
            <a:noFill/>
          </a:ln>
        </p:spPr>
        <p:txBody>
          <a:bodyPr spcFirstLastPara="1" vert="horz" wrap="square" lIns="91425" tIns="45700" rIns="91425" bIns="45700" rtlCol="0" anchor="t" anchorCtr="0">
            <a:normAutofit/>
          </a:bodyPr>
          <a:lstStyle/>
          <a:p>
            <a:pPr marL="0" indent="0">
              <a:spcBef>
                <a:spcPts val="0"/>
              </a:spcBef>
              <a:buNone/>
            </a:pPr>
            <a:r>
              <a:rPr lang="en-GB" sz="2000" dirty="0">
                <a:latin typeface="Arial"/>
                <a:ea typeface="Arial"/>
                <a:cs typeface="Arial"/>
                <a:sym typeface="Arial"/>
              </a:rPr>
              <a:t>There are 4 partner organisations involved in the CFVI project. </a:t>
            </a:r>
            <a:endParaRPr lang="en-GB" sz="2000" dirty="0">
              <a:latin typeface="Arial"/>
              <a:ea typeface="Arial"/>
              <a:cs typeface="Arial"/>
            </a:endParaRPr>
          </a:p>
          <a:p>
            <a:pPr marL="0" indent="0">
              <a:spcBef>
                <a:spcPts val="0"/>
              </a:spcBef>
            </a:pPr>
            <a:endParaRPr lang="en-GB" sz="2000" dirty="0"/>
          </a:p>
          <a:p>
            <a:pPr marL="0" indent="0">
              <a:spcBef>
                <a:spcPts val="0"/>
              </a:spcBef>
            </a:pPr>
            <a:endParaRPr lang="en-GB" sz="2000" dirty="0">
              <a:latin typeface="Arial"/>
              <a:ea typeface="Arial"/>
              <a:cs typeface="Arial"/>
            </a:endParaRPr>
          </a:p>
          <a:p>
            <a:pPr marL="0" indent="0">
              <a:spcBef>
                <a:spcPts val="0"/>
              </a:spcBef>
              <a:buNone/>
            </a:pPr>
            <a:r>
              <a:rPr lang="en-GB" sz="2000" dirty="0">
                <a:latin typeface="Arial"/>
                <a:ea typeface="Arial"/>
                <a:cs typeface="Arial"/>
                <a:sym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lnSpc>
                <a:spcPct val="100000"/>
              </a:lnSpc>
              <a:spcBef>
                <a:spcPts val="0"/>
              </a:spcBef>
              <a:buClr>
                <a:schemeClr val="dk1"/>
              </a:buClr>
              <a:buSzPts val="2600"/>
              <a:buNone/>
            </a:pPr>
            <a:endParaRPr dirty="0"/>
          </a:p>
        </p:txBody>
      </p:sp>
      <p:pic>
        <p:nvPicPr>
          <p:cNvPr id="2" name="Picture 1" descr="Logo of VIEW">
            <a:extLst>
              <a:ext uri="{FF2B5EF4-FFF2-40B4-BE49-F238E27FC236}">
                <a16:creationId xmlns:a16="http://schemas.microsoft.com/office/drawing/2014/main" id="{A55AEFF7-9FC8-7418-E862-81692C79E4F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University of Birmingham, VICTAR Logo&#10;">
            <a:extLst>
              <a:ext uri="{FF2B5EF4-FFF2-40B4-BE49-F238E27FC236}">
                <a16:creationId xmlns:a16="http://schemas.microsoft.com/office/drawing/2014/main" id="{6637A7BF-4ACA-6D4D-A5EE-F8A45B1C5F8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4" name="Picture 3" descr="Logo of Thomas Pocklington Trust&#10;">
            <a:extLst>
              <a:ext uri="{FF2B5EF4-FFF2-40B4-BE49-F238E27FC236}">
                <a16:creationId xmlns:a16="http://schemas.microsoft.com/office/drawing/2014/main" id="{0612741B-5F5C-0BCC-0C64-78F852C1578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is is a generic slide of an image which provides a visual illustration of the 11 areas of the CFVI, located around the ‘active child/young person’ and with the area of focus - Preparing for Adulthood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425307" y="1340745"/>
            <a:ext cx="6397957" cy="4852578"/>
          </a:xfrm>
          <a:prstGeom prst="rect">
            <a:avLst/>
          </a:prstGeom>
        </p:spPr>
      </p:pic>
      <p:pic>
        <p:nvPicPr>
          <p:cNvPr id="17" name="Picture 16" descr="This image shows the area of focus: facilitating an inclusive world, highlighted in pink.">
            <a:extLst>
              <a:ext uri="{FF2B5EF4-FFF2-40B4-BE49-F238E27FC236}">
                <a16:creationId xmlns:a16="http://schemas.microsoft.com/office/drawing/2014/main" id="{672DA568-3DAE-E2FA-4AF4-823ADD04D3F0}"/>
              </a:ext>
            </a:extLst>
          </p:cNvPr>
          <p:cNvPicPr>
            <a:picLocks noChangeAspect="1"/>
          </p:cNvPicPr>
          <p:nvPr/>
        </p:nvPicPr>
        <p:blipFill>
          <a:blip r:embed="rId4">
            <a:alphaModFix amt="20000"/>
          </a:blip>
          <a:stretch>
            <a:fillRect/>
          </a:stretch>
        </p:blipFill>
        <p:spPr>
          <a:xfrm>
            <a:off x="3884934" y="2145807"/>
            <a:ext cx="1279440" cy="1008088"/>
          </a:xfrm>
          <a:prstGeom prst="rect">
            <a:avLst/>
          </a:prstGeom>
        </p:spPr>
      </p:pic>
      <p:sp>
        <p:nvSpPr>
          <p:cNvPr id="2" name="TextBox 1">
            <a:extLst>
              <a:ext uri="{FF2B5EF4-FFF2-40B4-BE49-F238E27FC236}">
                <a16:creationId xmlns:a16="http://schemas.microsoft.com/office/drawing/2014/main" id="{05FC9889-C9FE-7D1D-BA7D-03772B3377C4}"/>
              </a:ext>
            </a:extLst>
          </p:cNvPr>
          <p:cNvSpPr txBox="1"/>
          <p:nvPr/>
        </p:nvSpPr>
        <p:spPr>
          <a:xfrm>
            <a:off x="1238284" y="184385"/>
            <a:ext cx="10333230" cy="12926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b="1" dirty="0">
                <a:ea typeface="+mn-lt"/>
                <a:cs typeface="+mn-lt"/>
              </a:rPr>
              <a:t>Curriculum Framework for Children and Young People with Vision Impairment (2022, p.15) </a:t>
            </a:r>
            <a:endParaRPr lang="en-US" sz="3000" b="1" dirty="0">
              <a:cs typeface="Arial"/>
            </a:endParaRPr>
          </a:p>
          <a:p>
            <a:pPr algn="l"/>
            <a:endParaRPr lang="en-US" dirty="0">
              <a:cs typeface="Arial"/>
            </a:endParaRPr>
          </a:p>
        </p:txBody>
      </p:sp>
    </p:spTree>
    <p:extLst>
      <p:ext uri="{BB962C8B-B14F-4D97-AF65-F5344CB8AC3E}">
        <p14:creationId xmlns:p14="http://schemas.microsoft.com/office/powerpoint/2010/main" val="2431570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p:txBody>
          <a:bodyPr vert="horz" lIns="91440" tIns="45720" rIns="91440" bIns="45720" rtlCol="0" anchor="t">
            <a:normAutofit fontScale="25000" lnSpcReduction="20000"/>
          </a:bodyPr>
          <a:lstStyle/>
          <a:p>
            <a:pPr marL="0" indent="0">
              <a:lnSpc>
                <a:spcPct val="120000"/>
              </a:lnSpc>
              <a:buNone/>
            </a:pPr>
            <a:r>
              <a:rPr lang="en-GB" sz="8000" dirty="0">
                <a:latin typeface="+mn-lt"/>
              </a:rPr>
              <a:t>The objectives of this training resource are to: </a:t>
            </a:r>
          </a:p>
          <a:p>
            <a:pPr>
              <a:lnSpc>
                <a:spcPct val="120000"/>
              </a:lnSpc>
            </a:pPr>
            <a:r>
              <a:rPr lang="en-GB" sz="8000" dirty="0">
                <a:latin typeface="+mn-lt"/>
                <a:cs typeface="Arial"/>
              </a:rPr>
              <a:t>provide an introduction to Area 11 of the CFVI: Preparing for Adulthood</a:t>
            </a:r>
          </a:p>
          <a:p>
            <a:pPr>
              <a:lnSpc>
                <a:spcPct val="120000"/>
              </a:lnSpc>
            </a:pPr>
            <a:r>
              <a:rPr lang="en-GB" sz="8000" dirty="0">
                <a:latin typeface="+mn-lt"/>
              </a:rPr>
              <a:t>explore examples of potential barriers to facilitating inclusion for learners with vision impairment and targeted intervention approaches we can draw upon to help reduce these e.g. </a:t>
            </a:r>
            <a:r>
              <a:rPr lang="en-GB" sz="8000" dirty="0">
                <a:latin typeface="+mn-lt"/>
                <a:ea typeface="Arial" panose="020B0604020202020204" pitchFamily="34" charset="0"/>
              </a:rPr>
              <a:t>specialist adjustments and teaching approaches</a:t>
            </a:r>
            <a:endParaRPr lang="en-GB" sz="8000" dirty="0">
              <a:latin typeface="+mn-lt"/>
            </a:endParaRPr>
          </a:p>
          <a:p>
            <a:pPr>
              <a:lnSpc>
                <a:spcPct val="120000"/>
              </a:lnSpc>
            </a:pPr>
            <a:r>
              <a:rPr lang="en-GB" sz="8000" dirty="0">
                <a:latin typeface="+mn-lt"/>
                <a:ea typeface="Arial" panose="020B0604020202020204" pitchFamily="34" charset="0"/>
              </a:rPr>
              <a:t>e</a:t>
            </a:r>
            <a:r>
              <a:rPr lang="en-GB" sz="8000" u="none" strike="noStrike" dirty="0">
                <a:effectLst/>
                <a:latin typeface="+mn-lt"/>
                <a:ea typeface="Arial" panose="020B0604020202020204" pitchFamily="34" charset="0"/>
              </a:rPr>
              <a:t>xamine why a focus on this area is important for learners with vision impairment</a:t>
            </a:r>
            <a:endParaRPr lang="en-GB" sz="8000" kern="1200" dirty="0">
              <a:effectLst/>
              <a:latin typeface="+mn-lt"/>
              <a:ea typeface="+mn-ea"/>
            </a:endParaRPr>
          </a:p>
          <a:p>
            <a:pPr lvl="0" algn="just" fontAlgn="base">
              <a:lnSpc>
                <a:spcPct val="120000"/>
              </a:lnSpc>
            </a:pPr>
            <a:r>
              <a:rPr lang="en-GB" sz="8000" dirty="0">
                <a:latin typeface="+mn-lt"/>
                <a:ea typeface="Calibri" panose="020F0502020204030204" pitchFamily="34" charset="0"/>
              </a:rPr>
              <a:t>p</a:t>
            </a:r>
            <a:r>
              <a:rPr lang="en-GB" sz="8000" dirty="0">
                <a:effectLst/>
                <a:latin typeface="+mn-lt"/>
                <a:ea typeface="Calibri" panose="020F0502020204030204" pitchFamily="34" charset="0"/>
              </a:rPr>
              <a:t>rovide links to useful resources/websites.</a:t>
            </a:r>
            <a:endParaRPr lang="en-GB" sz="8000" dirty="0">
              <a:effectLst/>
              <a:latin typeface="+mn-lt"/>
              <a:ea typeface="Times New Roman" panose="02020603050405020304" pitchFamily="18" charset="0"/>
            </a:endParaRPr>
          </a:p>
          <a:p>
            <a:pPr algn="just">
              <a:lnSpc>
                <a:spcPct val="150000"/>
              </a:lnSpc>
              <a:spcAft>
                <a:spcPts val="800"/>
              </a:spcAft>
            </a:pPr>
            <a:endParaRPr lang="en-GB" sz="3600" u="none" strike="noStrike" dirty="0">
              <a:effectLst/>
              <a:latin typeface="+mn-lt"/>
              <a:ea typeface="Arial" panose="020B0604020202020204" pitchFamily="34" charset="0"/>
            </a:endParaRPr>
          </a:p>
          <a:p>
            <a:br>
              <a:rPr lang="en-GB" sz="1800" dirty="0">
                <a:effectLst/>
                <a:latin typeface="Segoe UI" panose="020B0502040204020203" pitchFamily="34" charset="0"/>
              </a:rPr>
            </a:br>
            <a:endParaRPr lang="en-GB" sz="2000" dirty="0"/>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dirty="0">
                <a:latin typeface="Arial"/>
                <a:cs typeface="Arial"/>
              </a:rPr>
              <a:t>Training Objectives (2)</a:t>
            </a:r>
            <a:endParaRPr lang="en-GB" sz="3000" dirty="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cs typeface="Arial"/>
              </a:rPr>
              <a:t>Customisable slide if needed (see notes for the previous slide which give examples of training objectives that you could consider, depending on the nature of your presentation).</a:t>
            </a:r>
            <a:endParaRPr lang="en-US" sz="2000" dirty="0"/>
          </a:p>
          <a:p>
            <a:pPr marL="0" indent="0">
              <a:buNone/>
            </a:pPr>
            <a:endParaRPr lang="en-GB" dirty="0"/>
          </a:p>
          <a:p>
            <a:pPr marL="0" indent="0">
              <a:buNone/>
            </a:pPr>
            <a:endParaRPr lang="en-GB" sz="2000" dirty="0"/>
          </a:p>
          <a:p>
            <a:pPr marL="0" indent="0">
              <a:buNone/>
            </a:pPr>
            <a:endParaRPr lang="en-GB"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About this area: Preparing for Adulthood</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799771"/>
            <a:ext cx="8778240" cy="4424023"/>
          </a:xfrm>
        </p:spPr>
        <p:txBody>
          <a:bodyPr>
            <a:normAutofit/>
          </a:bodyPr>
          <a:lstStyle/>
          <a:p>
            <a:pPr>
              <a:spcBef>
                <a:spcPts val="1200"/>
              </a:spcBef>
              <a:spcAft>
                <a:spcPts val="1200"/>
              </a:spcAft>
            </a:pPr>
            <a:r>
              <a:rPr lang="en-GB" sz="2000" spc="-35" dirty="0">
                <a:latin typeface="+mn-lt"/>
                <a:cs typeface="Tahoma"/>
              </a:rPr>
              <a:t>This</a:t>
            </a:r>
            <a:r>
              <a:rPr lang="en-GB" sz="2000" spc="-10" dirty="0">
                <a:latin typeface="+mn-lt"/>
                <a:cs typeface="Tahoma"/>
              </a:rPr>
              <a:t> </a:t>
            </a:r>
            <a:r>
              <a:rPr lang="en-GB" sz="2000" spc="-40" dirty="0">
                <a:latin typeface="+mn-lt"/>
                <a:cs typeface="Tahoma"/>
              </a:rPr>
              <a:t>area</a:t>
            </a:r>
            <a:r>
              <a:rPr lang="en-GB" sz="2000" spc="-10" dirty="0">
                <a:latin typeface="+mn-lt"/>
                <a:cs typeface="Tahoma"/>
              </a:rPr>
              <a:t> of</a:t>
            </a:r>
            <a:r>
              <a:rPr lang="en-GB" sz="2000" spc="-90" dirty="0">
                <a:latin typeface="+mn-lt"/>
                <a:cs typeface="Tahoma"/>
              </a:rPr>
              <a:t> </a:t>
            </a:r>
            <a:r>
              <a:rPr lang="en-GB" sz="2000" dirty="0">
                <a:latin typeface="+mn-lt"/>
                <a:cs typeface="Tahoma"/>
              </a:rPr>
              <a:t>the</a:t>
            </a:r>
            <a:r>
              <a:rPr lang="en-GB" sz="2000" spc="-10" dirty="0">
                <a:latin typeface="+mn-lt"/>
                <a:cs typeface="Tahoma"/>
              </a:rPr>
              <a:t> </a:t>
            </a:r>
            <a:r>
              <a:rPr lang="en-GB" sz="2000" dirty="0">
                <a:latin typeface="+mn-lt"/>
                <a:cs typeface="Tahoma"/>
              </a:rPr>
              <a:t>framework</a:t>
            </a:r>
            <a:r>
              <a:rPr lang="en-GB" sz="2000" spc="-45" dirty="0">
                <a:latin typeface="+mn-lt"/>
                <a:cs typeface="Tahoma"/>
              </a:rPr>
              <a:t> </a:t>
            </a:r>
            <a:r>
              <a:rPr lang="en-GB" sz="2000" spc="-10" dirty="0">
                <a:latin typeface="+mn-lt"/>
                <a:cs typeface="Tahoma"/>
              </a:rPr>
              <a:t>recognises</a:t>
            </a:r>
            <a:r>
              <a:rPr lang="en-GB" sz="2000" spc="-35" dirty="0">
                <a:latin typeface="+mn-lt"/>
                <a:cs typeface="Tahoma"/>
              </a:rPr>
              <a:t> </a:t>
            </a:r>
            <a:r>
              <a:rPr lang="en-GB" sz="2000" dirty="0">
                <a:latin typeface="+mn-lt"/>
                <a:cs typeface="Tahoma"/>
              </a:rPr>
              <a:t>the</a:t>
            </a:r>
            <a:r>
              <a:rPr lang="en-GB" sz="2000" spc="-10" dirty="0">
                <a:latin typeface="+mn-lt"/>
                <a:cs typeface="Tahoma"/>
              </a:rPr>
              <a:t> </a:t>
            </a:r>
            <a:r>
              <a:rPr lang="en-GB" sz="2000" dirty="0">
                <a:latin typeface="+mn-lt"/>
                <a:cs typeface="Tahoma"/>
              </a:rPr>
              <a:t>importance</a:t>
            </a:r>
            <a:r>
              <a:rPr lang="en-GB" sz="2000" spc="-10" dirty="0">
                <a:latin typeface="+mn-lt"/>
                <a:cs typeface="Tahoma"/>
              </a:rPr>
              <a:t> </a:t>
            </a:r>
            <a:r>
              <a:rPr lang="en-GB" sz="2000" dirty="0">
                <a:latin typeface="+mn-lt"/>
                <a:cs typeface="Tahoma"/>
              </a:rPr>
              <a:t>of</a:t>
            </a:r>
            <a:r>
              <a:rPr lang="en-GB" sz="2000" spc="-60" dirty="0">
                <a:latin typeface="+mn-lt"/>
                <a:cs typeface="Tahoma"/>
              </a:rPr>
              <a:t> </a:t>
            </a:r>
            <a:r>
              <a:rPr lang="en-GB" sz="2000" dirty="0">
                <a:latin typeface="+mn-lt"/>
                <a:cs typeface="Tahoma"/>
              </a:rPr>
              <a:t>supporting</a:t>
            </a:r>
            <a:r>
              <a:rPr lang="en-GB" sz="2000" spc="-10" dirty="0">
                <a:latin typeface="+mn-lt"/>
                <a:cs typeface="Tahoma"/>
              </a:rPr>
              <a:t> </a:t>
            </a:r>
            <a:r>
              <a:rPr lang="en-GB" sz="2000" dirty="0">
                <a:latin typeface="+mn-lt"/>
                <a:cs typeface="Tahoma"/>
              </a:rPr>
              <a:t>children</a:t>
            </a:r>
            <a:r>
              <a:rPr lang="en-GB" sz="2000" spc="-10" dirty="0">
                <a:latin typeface="+mn-lt"/>
                <a:cs typeface="Tahoma"/>
              </a:rPr>
              <a:t> </a:t>
            </a:r>
            <a:r>
              <a:rPr lang="en-GB" sz="2000" spc="-25" dirty="0">
                <a:latin typeface="+mn-lt"/>
                <a:cs typeface="Tahoma"/>
              </a:rPr>
              <a:t>and </a:t>
            </a:r>
            <a:r>
              <a:rPr lang="en-GB" sz="2000" dirty="0">
                <a:latin typeface="+mn-lt"/>
                <a:cs typeface="Tahoma"/>
              </a:rPr>
              <a:t>young</a:t>
            </a:r>
            <a:r>
              <a:rPr lang="en-GB" sz="2000" spc="90" dirty="0">
                <a:latin typeface="+mn-lt"/>
                <a:cs typeface="Tahoma"/>
              </a:rPr>
              <a:t> </a:t>
            </a:r>
            <a:r>
              <a:rPr lang="en-GB" sz="2000" dirty="0">
                <a:latin typeface="+mn-lt"/>
                <a:cs typeface="Tahoma"/>
              </a:rPr>
              <a:t>people</a:t>
            </a:r>
            <a:r>
              <a:rPr lang="en-GB" sz="2000" spc="70" dirty="0">
                <a:latin typeface="+mn-lt"/>
                <a:cs typeface="Tahoma"/>
              </a:rPr>
              <a:t> </a:t>
            </a:r>
            <a:r>
              <a:rPr lang="en-GB" sz="2000" spc="50" dirty="0">
                <a:latin typeface="+mn-lt"/>
                <a:cs typeface="Tahoma"/>
              </a:rPr>
              <a:t>to</a:t>
            </a:r>
            <a:r>
              <a:rPr lang="en-GB" sz="2000" spc="100" dirty="0">
                <a:latin typeface="+mn-lt"/>
                <a:cs typeface="Tahoma"/>
              </a:rPr>
              <a:t> </a:t>
            </a:r>
            <a:r>
              <a:rPr lang="en-GB" sz="2000" dirty="0">
                <a:latin typeface="+mn-lt"/>
                <a:cs typeface="Tahoma"/>
              </a:rPr>
              <a:t>prepare</a:t>
            </a:r>
            <a:r>
              <a:rPr lang="en-GB" sz="2000" spc="100" dirty="0">
                <a:latin typeface="+mn-lt"/>
                <a:cs typeface="Tahoma"/>
              </a:rPr>
              <a:t> </a:t>
            </a:r>
            <a:r>
              <a:rPr lang="en-GB" sz="2000" dirty="0">
                <a:latin typeface="+mn-lt"/>
                <a:cs typeface="Tahoma"/>
              </a:rPr>
              <a:t>for</a:t>
            </a:r>
            <a:r>
              <a:rPr lang="en-GB" sz="2000" spc="35" dirty="0">
                <a:latin typeface="+mn-lt"/>
                <a:cs typeface="Tahoma"/>
              </a:rPr>
              <a:t> </a:t>
            </a:r>
            <a:r>
              <a:rPr lang="en-GB" sz="2000" dirty="0">
                <a:latin typeface="+mn-lt"/>
                <a:cs typeface="Tahoma"/>
              </a:rPr>
              <a:t>their</a:t>
            </a:r>
            <a:r>
              <a:rPr lang="en-GB" sz="2000" spc="50" dirty="0">
                <a:latin typeface="+mn-lt"/>
                <a:cs typeface="Tahoma"/>
              </a:rPr>
              <a:t> </a:t>
            </a:r>
            <a:r>
              <a:rPr lang="en-GB" sz="2000" dirty="0">
                <a:latin typeface="+mn-lt"/>
                <a:cs typeface="Tahoma"/>
              </a:rPr>
              <a:t>lives</a:t>
            </a:r>
            <a:r>
              <a:rPr lang="en-GB" sz="2000" spc="105" dirty="0">
                <a:latin typeface="+mn-lt"/>
                <a:cs typeface="Tahoma"/>
              </a:rPr>
              <a:t> </a:t>
            </a:r>
            <a:r>
              <a:rPr lang="en-GB" sz="2000" dirty="0">
                <a:latin typeface="+mn-lt"/>
                <a:cs typeface="Tahoma"/>
              </a:rPr>
              <a:t>after</a:t>
            </a:r>
            <a:r>
              <a:rPr lang="en-GB" sz="2000" spc="50" dirty="0">
                <a:latin typeface="+mn-lt"/>
                <a:cs typeface="Tahoma"/>
              </a:rPr>
              <a:t> </a:t>
            </a:r>
            <a:r>
              <a:rPr lang="en-GB" sz="2000" dirty="0">
                <a:latin typeface="+mn-lt"/>
                <a:cs typeface="Tahoma"/>
              </a:rPr>
              <a:t>compulsory</a:t>
            </a:r>
            <a:r>
              <a:rPr lang="en-GB" sz="2000" spc="105" dirty="0">
                <a:latin typeface="+mn-lt"/>
                <a:cs typeface="Tahoma"/>
              </a:rPr>
              <a:t> </a:t>
            </a:r>
            <a:r>
              <a:rPr lang="en-GB" sz="2000" dirty="0">
                <a:latin typeface="+mn-lt"/>
                <a:cs typeface="Tahoma"/>
              </a:rPr>
              <a:t>education.</a:t>
            </a:r>
            <a:r>
              <a:rPr lang="en-GB" sz="2000" spc="45" dirty="0">
                <a:latin typeface="+mn-lt"/>
                <a:cs typeface="Tahoma"/>
              </a:rPr>
              <a:t> </a:t>
            </a:r>
            <a:r>
              <a:rPr lang="en-GB" sz="2000" dirty="0">
                <a:latin typeface="+mn-lt"/>
                <a:cs typeface="Tahoma"/>
              </a:rPr>
              <a:t>This</a:t>
            </a:r>
            <a:r>
              <a:rPr lang="en-GB" sz="2000" spc="105" dirty="0">
                <a:latin typeface="+mn-lt"/>
                <a:cs typeface="Tahoma"/>
              </a:rPr>
              <a:t> </a:t>
            </a:r>
            <a:r>
              <a:rPr lang="en-GB" sz="2000" spc="-10" dirty="0">
                <a:latin typeface="+mn-lt"/>
                <a:cs typeface="Tahoma"/>
              </a:rPr>
              <a:t>might </a:t>
            </a:r>
            <a:r>
              <a:rPr lang="en-GB" sz="2000" dirty="0">
                <a:latin typeface="+mn-lt"/>
                <a:cs typeface="Tahoma"/>
              </a:rPr>
              <a:t>include</a:t>
            </a:r>
            <a:r>
              <a:rPr lang="en-GB" sz="2000" spc="195" dirty="0">
                <a:latin typeface="+mn-lt"/>
                <a:cs typeface="Tahoma"/>
              </a:rPr>
              <a:t> </a:t>
            </a:r>
            <a:r>
              <a:rPr lang="en-GB" sz="2000" dirty="0">
                <a:latin typeface="+mn-lt"/>
                <a:cs typeface="Tahoma"/>
              </a:rPr>
              <a:t>preparing</a:t>
            </a:r>
            <a:r>
              <a:rPr lang="en-GB" sz="2000" spc="195" dirty="0">
                <a:latin typeface="+mn-lt"/>
                <a:cs typeface="Tahoma"/>
              </a:rPr>
              <a:t> </a:t>
            </a:r>
            <a:r>
              <a:rPr lang="en-GB" sz="2000" dirty="0">
                <a:latin typeface="+mn-lt"/>
                <a:cs typeface="Tahoma"/>
              </a:rPr>
              <a:t>for</a:t>
            </a:r>
            <a:r>
              <a:rPr lang="en-GB" sz="2000" spc="155" dirty="0">
                <a:latin typeface="+mn-lt"/>
                <a:cs typeface="Tahoma"/>
              </a:rPr>
              <a:t> </a:t>
            </a:r>
            <a:r>
              <a:rPr lang="en-GB" sz="2000" dirty="0">
                <a:latin typeface="+mn-lt"/>
                <a:cs typeface="Tahoma"/>
              </a:rPr>
              <a:t>further</a:t>
            </a:r>
            <a:r>
              <a:rPr lang="en-GB" sz="2000" spc="155" dirty="0">
                <a:latin typeface="+mn-lt"/>
                <a:cs typeface="Tahoma"/>
              </a:rPr>
              <a:t> </a:t>
            </a:r>
            <a:r>
              <a:rPr lang="en-GB" sz="2000" dirty="0">
                <a:latin typeface="+mn-lt"/>
                <a:cs typeface="Tahoma"/>
              </a:rPr>
              <a:t>study,</a:t>
            </a:r>
            <a:r>
              <a:rPr lang="en-GB" sz="2000" spc="195" dirty="0">
                <a:latin typeface="+mn-lt"/>
                <a:cs typeface="Tahoma"/>
              </a:rPr>
              <a:t> </a:t>
            </a:r>
            <a:r>
              <a:rPr lang="en-GB" sz="2000" dirty="0">
                <a:latin typeface="+mn-lt"/>
                <a:cs typeface="Tahoma"/>
              </a:rPr>
              <a:t>employment</a:t>
            </a:r>
            <a:r>
              <a:rPr lang="en-GB" sz="2000" spc="195" dirty="0">
                <a:latin typeface="+mn-lt"/>
                <a:cs typeface="Tahoma"/>
              </a:rPr>
              <a:t> </a:t>
            </a:r>
            <a:r>
              <a:rPr lang="en-GB" sz="2000" dirty="0">
                <a:latin typeface="+mn-lt"/>
                <a:cs typeface="Tahoma"/>
              </a:rPr>
              <a:t>or</a:t>
            </a:r>
            <a:r>
              <a:rPr lang="en-GB" sz="2000" spc="155" dirty="0">
                <a:latin typeface="+mn-lt"/>
                <a:cs typeface="Tahoma"/>
              </a:rPr>
              <a:t> </a:t>
            </a:r>
            <a:r>
              <a:rPr lang="en-GB" sz="2000" dirty="0">
                <a:latin typeface="+mn-lt"/>
                <a:cs typeface="Tahoma"/>
              </a:rPr>
              <a:t>for</a:t>
            </a:r>
            <a:r>
              <a:rPr lang="en-GB" sz="2000" spc="155" dirty="0">
                <a:latin typeface="+mn-lt"/>
                <a:cs typeface="Tahoma"/>
              </a:rPr>
              <a:t> </a:t>
            </a:r>
            <a:r>
              <a:rPr lang="en-GB" sz="2000" dirty="0">
                <a:latin typeface="+mn-lt"/>
                <a:cs typeface="Tahoma"/>
              </a:rPr>
              <a:t>children</a:t>
            </a:r>
            <a:r>
              <a:rPr lang="en-GB" sz="2000" spc="195" dirty="0">
                <a:latin typeface="+mn-lt"/>
                <a:cs typeface="Tahoma"/>
              </a:rPr>
              <a:t> </a:t>
            </a:r>
            <a:r>
              <a:rPr lang="en-GB" sz="2000" dirty="0">
                <a:latin typeface="+mn-lt"/>
                <a:cs typeface="Tahoma"/>
              </a:rPr>
              <a:t>with</a:t>
            </a:r>
            <a:r>
              <a:rPr lang="en-GB" sz="2000" spc="200" dirty="0">
                <a:latin typeface="+mn-lt"/>
                <a:cs typeface="Tahoma"/>
              </a:rPr>
              <a:t> </a:t>
            </a:r>
            <a:r>
              <a:rPr lang="en-GB" sz="2000" spc="-10" dirty="0">
                <a:latin typeface="+mn-lt"/>
                <a:cs typeface="Tahoma"/>
              </a:rPr>
              <a:t>complex </a:t>
            </a:r>
            <a:r>
              <a:rPr lang="en-GB" sz="2000" spc="-20" dirty="0">
                <a:latin typeface="+mn-lt"/>
                <a:cs typeface="Tahoma"/>
              </a:rPr>
              <a:t>needs,</a:t>
            </a:r>
            <a:r>
              <a:rPr lang="en-GB" sz="2000" spc="50" dirty="0">
                <a:latin typeface="+mn-lt"/>
                <a:cs typeface="Tahoma"/>
              </a:rPr>
              <a:t> </a:t>
            </a:r>
            <a:r>
              <a:rPr lang="en-GB" sz="2000" dirty="0">
                <a:latin typeface="+mn-lt"/>
                <a:cs typeface="Tahoma"/>
              </a:rPr>
              <a:t>identifying</a:t>
            </a:r>
            <a:r>
              <a:rPr lang="en-GB" sz="2000" spc="25" dirty="0">
                <a:latin typeface="+mn-lt"/>
                <a:cs typeface="Tahoma"/>
              </a:rPr>
              <a:t> </a:t>
            </a:r>
            <a:r>
              <a:rPr lang="en-GB" sz="2000" dirty="0">
                <a:latin typeface="+mn-lt"/>
                <a:cs typeface="Tahoma"/>
              </a:rPr>
              <a:t>the</a:t>
            </a:r>
            <a:r>
              <a:rPr lang="en-GB" sz="2000" spc="55" dirty="0">
                <a:latin typeface="+mn-lt"/>
                <a:cs typeface="Tahoma"/>
              </a:rPr>
              <a:t> </a:t>
            </a:r>
            <a:r>
              <a:rPr lang="en-GB" sz="2000" dirty="0">
                <a:latin typeface="+mn-lt"/>
                <a:cs typeface="Tahoma"/>
              </a:rPr>
              <a:t>most</a:t>
            </a:r>
            <a:r>
              <a:rPr lang="en-GB" sz="2000" spc="50" dirty="0">
                <a:latin typeface="+mn-lt"/>
                <a:cs typeface="Tahoma"/>
              </a:rPr>
              <a:t> </a:t>
            </a:r>
            <a:r>
              <a:rPr lang="en-GB" sz="2000" dirty="0">
                <a:latin typeface="+mn-lt"/>
                <a:cs typeface="Tahoma"/>
              </a:rPr>
              <a:t>appropriate</a:t>
            </a:r>
            <a:r>
              <a:rPr lang="en-GB" sz="2000" spc="55" dirty="0">
                <a:latin typeface="+mn-lt"/>
                <a:cs typeface="Tahoma"/>
              </a:rPr>
              <a:t> </a:t>
            </a:r>
            <a:r>
              <a:rPr lang="en-GB" sz="2000" dirty="0">
                <a:latin typeface="+mn-lt"/>
                <a:cs typeface="Tahoma"/>
              </a:rPr>
              <a:t>settings</a:t>
            </a:r>
            <a:r>
              <a:rPr lang="en-GB" sz="2000" spc="50" dirty="0">
                <a:latin typeface="+mn-lt"/>
                <a:cs typeface="Tahoma"/>
              </a:rPr>
              <a:t> </a:t>
            </a:r>
            <a:r>
              <a:rPr lang="en-GB" sz="2000" dirty="0">
                <a:latin typeface="+mn-lt"/>
                <a:cs typeface="Tahoma"/>
              </a:rPr>
              <a:t>for</a:t>
            </a:r>
            <a:r>
              <a:rPr lang="en-GB" sz="2000" spc="-20" dirty="0">
                <a:latin typeface="+mn-lt"/>
                <a:cs typeface="Tahoma"/>
              </a:rPr>
              <a:t> </a:t>
            </a:r>
            <a:r>
              <a:rPr lang="en-GB" sz="2000" dirty="0">
                <a:latin typeface="+mn-lt"/>
                <a:cs typeface="Tahoma"/>
              </a:rPr>
              <a:t>them</a:t>
            </a:r>
            <a:r>
              <a:rPr lang="en-GB" sz="2000" spc="25" dirty="0">
                <a:latin typeface="+mn-lt"/>
                <a:cs typeface="Tahoma"/>
              </a:rPr>
              <a:t> </a:t>
            </a:r>
            <a:r>
              <a:rPr lang="en-GB" sz="2000" spc="50" dirty="0">
                <a:latin typeface="+mn-lt"/>
                <a:cs typeface="Tahoma"/>
              </a:rPr>
              <a:t>to</a:t>
            </a:r>
            <a:r>
              <a:rPr lang="en-GB" sz="2000" spc="30" dirty="0">
                <a:latin typeface="+mn-lt"/>
                <a:cs typeface="Tahoma"/>
              </a:rPr>
              <a:t> </a:t>
            </a:r>
            <a:r>
              <a:rPr lang="en-GB" sz="2000" dirty="0">
                <a:latin typeface="+mn-lt"/>
                <a:cs typeface="Tahoma"/>
              </a:rPr>
              <a:t>transition</a:t>
            </a:r>
            <a:r>
              <a:rPr lang="en-GB" sz="2000" spc="50" dirty="0">
                <a:latin typeface="+mn-lt"/>
                <a:cs typeface="Tahoma"/>
              </a:rPr>
              <a:t> </a:t>
            </a:r>
            <a:r>
              <a:rPr lang="en-GB" sz="2000" dirty="0">
                <a:latin typeface="+mn-lt"/>
                <a:cs typeface="Tahoma"/>
              </a:rPr>
              <a:t>into. </a:t>
            </a:r>
          </a:p>
          <a:p>
            <a:pPr>
              <a:spcBef>
                <a:spcPts val="1200"/>
              </a:spcBef>
              <a:spcAft>
                <a:spcPts val="1200"/>
              </a:spcAft>
            </a:pPr>
            <a:r>
              <a:rPr lang="en-GB" sz="2000" spc="-25" dirty="0">
                <a:latin typeface="+mn-lt"/>
                <a:cs typeface="Tahoma"/>
              </a:rPr>
              <a:t>The </a:t>
            </a:r>
            <a:r>
              <a:rPr lang="en-GB" sz="2000" dirty="0">
                <a:latin typeface="+mn-lt"/>
                <a:cs typeface="Tahoma"/>
              </a:rPr>
              <a:t>contents</a:t>
            </a:r>
            <a:r>
              <a:rPr lang="en-GB" sz="2000" spc="55" dirty="0">
                <a:latin typeface="+mn-lt"/>
                <a:cs typeface="Tahoma"/>
              </a:rPr>
              <a:t> </a:t>
            </a:r>
            <a:r>
              <a:rPr lang="en-GB" sz="2000" dirty="0">
                <a:latin typeface="+mn-lt"/>
                <a:cs typeface="Tahoma"/>
              </a:rPr>
              <a:t>of</a:t>
            </a:r>
            <a:r>
              <a:rPr lang="en-GB" sz="2000" spc="-10" dirty="0">
                <a:latin typeface="+mn-lt"/>
                <a:cs typeface="Tahoma"/>
              </a:rPr>
              <a:t> </a:t>
            </a:r>
            <a:r>
              <a:rPr lang="en-GB" sz="2000" dirty="0">
                <a:latin typeface="+mn-lt"/>
                <a:cs typeface="Tahoma"/>
              </a:rPr>
              <a:t>this</a:t>
            </a:r>
            <a:r>
              <a:rPr lang="en-GB" sz="2000" spc="55" dirty="0">
                <a:latin typeface="+mn-lt"/>
                <a:cs typeface="Tahoma"/>
              </a:rPr>
              <a:t> </a:t>
            </a:r>
            <a:r>
              <a:rPr lang="en-GB" sz="2000" dirty="0">
                <a:latin typeface="+mn-lt"/>
                <a:cs typeface="Tahoma"/>
              </a:rPr>
              <a:t>area</a:t>
            </a:r>
            <a:r>
              <a:rPr lang="en-GB" sz="2000" spc="60" dirty="0">
                <a:latin typeface="+mn-lt"/>
                <a:cs typeface="Tahoma"/>
              </a:rPr>
              <a:t> </a:t>
            </a:r>
            <a:r>
              <a:rPr lang="en-GB" sz="2000" dirty="0">
                <a:latin typeface="+mn-lt"/>
                <a:cs typeface="Tahoma"/>
              </a:rPr>
              <a:t>need</a:t>
            </a:r>
            <a:r>
              <a:rPr lang="en-GB" sz="2000" spc="30" dirty="0">
                <a:latin typeface="+mn-lt"/>
                <a:cs typeface="Tahoma"/>
              </a:rPr>
              <a:t> </a:t>
            </a:r>
            <a:r>
              <a:rPr lang="en-GB" sz="2000" spc="50" dirty="0">
                <a:latin typeface="+mn-lt"/>
                <a:cs typeface="Tahoma"/>
              </a:rPr>
              <a:t>to</a:t>
            </a:r>
            <a:r>
              <a:rPr lang="en-GB" sz="2000" spc="60" dirty="0">
                <a:latin typeface="+mn-lt"/>
                <a:cs typeface="Tahoma"/>
              </a:rPr>
              <a:t> </a:t>
            </a:r>
            <a:r>
              <a:rPr lang="en-GB" sz="2000" dirty="0">
                <a:latin typeface="+mn-lt"/>
                <a:cs typeface="Tahoma"/>
              </a:rPr>
              <a:t>be</a:t>
            </a:r>
            <a:r>
              <a:rPr lang="en-GB" sz="2000" spc="30" dirty="0">
                <a:latin typeface="+mn-lt"/>
                <a:cs typeface="Tahoma"/>
              </a:rPr>
              <a:t> </a:t>
            </a:r>
            <a:r>
              <a:rPr lang="en-GB" sz="2000" dirty="0">
                <a:latin typeface="+mn-lt"/>
                <a:cs typeface="Tahoma"/>
              </a:rPr>
              <a:t>taken</a:t>
            </a:r>
            <a:r>
              <a:rPr lang="en-GB" sz="2000" spc="60" dirty="0">
                <a:latin typeface="+mn-lt"/>
                <a:cs typeface="Tahoma"/>
              </a:rPr>
              <a:t> </a:t>
            </a:r>
            <a:r>
              <a:rPr lang="en-GB" sz="2000" dirty="0">
                <a:latin typeface="+mn-lt"/>
                <a:cs typeface="Tahoma"/>
              </a:rPr>
              <a:t>into</a:t>
            </a:r>
            <a:r>
              <a:rPr lang="en-GB" sz="2000" spc="60" dirty="0">
                <a:latin typeface="+mn-lt"/>
                <a:cs typeface="Tahoma"/>
              </a:rPr>
              <a:t> </a:t>
            </a:r>
            <a:r>
              <a:rPr lang="en-GB" sz="2000" dirty="0">
                <a:latin typeface="+mn-lt"/>
                <a:cs typeface="Tahoma"/>
              </a:rPr>
              <a:t>consideration</a:t>
            </a:r>
            <a:r>
              <a:rPr lang="en-GB" sz="2000" spc="30" dirty="0">
                <a:latin typeface="+mn-lt"/>
                <a:cs typeface="Tahoma"/>
              </a:rPr>
              <a:t> </a:t>
            </a:r>
            <a:r>
              <a:rPr lang="en-GB" sz="2000" dirty="0">
                <a:latin typeface="+mn-lt"/>
                <a:cs typeface="Tahoma"/>
              </a:rPr>
              <a:t>throughout</a:t>
            </a:r>
            <a:r>
              <a:rPr lang="en-GB" sz="2000" spc="35" dirty="0">
                <a:latin typeface="+mn-lt"/>
                <a:cs typeface="Tahoma"/>
              </a:rPr>
              <a:t> </a:t>
            </a:r>
            <a:r>
              <a:rPr lang="en-GB" sz="2000" dirty="0">
                <a:latin typeface="+mn-lt"/>
                <a:cs typeface="Tahoma"/>
              </a:rPr>
              <a:t>the</a:t>
            </a:r>
            <a:r>
              <a:rPr lang="en-GB" sz="2000" spc="55" dirty="0">
                <a:latin typeface="+mn-lt"/>
                <a:cs typeface="Tahoma"/>
              </a:rPr>
              <a:t> </a:t>
            </a:r>
            <a:r>
              <a:rPr lang="en-GB" sz="2000" spc="40" dirty="0">
                <a:latin typeface="+mn-lt"/>
                <a:cs typeface="Tahoma"/>
              </a:rPr>
              <a:t>child/ </a:t>
            </a:r>
            <a:r>
              <a:rPr lang="en-GB" sz="2000" dirty="0">
                <a:latin typeface="+mn-lt"/>
                <a:cs typeface="Tahoma"/>
              </a:rPr>
              <a:t>young</a:t>
            </a:r>
            <a:r>
              <a:rPr lang="en-GB" sz="2000" spc="195" dirty="0">
                <a:latin typeface="+mn-lt"/>
                <a:cs typeface="Tahoma"/>
              </a:rPr>
              <a:t> </a:t>
            </a:r>
            <a:r>
              <a:rPr lang="en-GB" sz="2000" dirty="0">
                <a:latin typeface="+mn-lt"/>
                <a:cs typeface="Tahoma"/>
              </a:rPr>
              <a:t>person’s</a:t>
            </a:r>
            <a:r>
              <a:rPr lang="en-GB" sz="2000" spc="195" dirty="0">
                <a:latin typeface="+mn-lt"/>
                <a:cs typeface="Tahoma"/>
              </a:rPr>
              <a:t> </a:t>
            </a:r>
            <a:r>
              <a:rPr lang="en-GB" sz="2000" dirty="0">
                <a:latin typeface="+mn-lt"/>
                <a:cs typeface="Tahoma"/>
              </a:rPr>
              <a:t>life,</a:t>
            </a:r>
            <a:r>
              <a:rPr lang="en-GB" sz="2000" spc="170" dirty="0">
                <a:latin typeface="+mn-lt"/>
                <a:cs typeface="Tahoma"/>
              </a:rPr>
              <a:t> </a:t>
            </a:r>
            <a:r>
              <a:rPr lang="en-GB" sz="2000" spc="50" dirty="0">
                <a:latin typeface="+mn-lt"/>
                <a:cs typeface="Tahoma"/>
              </a:rPr>
              <a:t>to</a:t>
            </a:r>
            <a:r>
              <a:rPr lang="en-GB" sz="2000" spc="195" dirty="0">
                <a:latin typeface="+mn-lt"/>
                <a:cs typeface="Tahoma"/>
              </a:rPr>
              <a:t> </a:t>
            </a:r>
            <a:r>
              <a:rPr lang="en-GB" sz="2000" dirty="0">
                <a:latin typeface="+mn-lt"/>
                <a:cs typeface="Tahoma"/>
              </a:rPr>
              <a:t>ensure</a:t>
            </a:r>
            <a:r>
              <a:rPr lang="en-GB" sz="2000" spc="175" dirty="0">
                <a:latin typeface="+mn-lt"/>
                <a:cs typeface="Tahoma"/>
              </a:rPr>
              <a:t> </a:t>
            </a:r>
            <a:r>
              <a:rPr lang="en-GB" sz="2000" dirty="0">
                <a:latin typeface="+mn-lt"/>
                <a:cs typeface="Tahoma"/>
              </a:rPr>
              <a:t>that</a:t>
            </a:r>
            <a:r>
              <a:rPr lang="en-GB" sz="2000" spc="195" dirty="0">
                <a:latin typeface="+mn-lt"/>
                <a:cs typeface="Tahoma"/>
              </a:rPr>
              <a:t> </a:t>
            </a:r>
            <a:r>
              <a:rPr lang="en-GB" sz="2000" dirty="0">
                <a:latin typeface="+mn-lt"/>
                <a:cs typeface="Tahoma"/>
              </a:rPr>
              <a:t>everything</a:t>
            </a:r>
            <a:r>
              <a:rPr lang="en-GB" sz="2000" spc="195" dirty="0">
                <a:latin typeface="+mn-lt"/>
                <a:cs typeface="Tahoma"/>
              </a:rPr>
              <a:t> </a:t>
            </a:r>
            <a:r>
              <a:rPr lang="en-GB" sz="2000" dirty="0">
                <a:latin typeface="+mn-lt"/>
                <a:cs typeface="Tahoma"/>
              </a:rPr>
              <a:t>is</a:t>
            </a:r>
            <a:r>
              <a:rPr lang="en-GB" sz="2000" spc="195" dirty="0">
                <a:latin typeface="+mn-lt"/>
                <a:cs typeface="Tahoma"/>
              </a:rPr>
              <a:t> </a:t>
            </a:r>
            <a:r>
              <a:rPr lang="en-GB" sz="2000" dirty="0">
                <a:latin typeface="+mn-lt"/>
                <a:cs typeface="Tahoma"/>
              </a:rPr>
              <a:t>in</a:t>
            </a:r>
            <a:r>
              <a:rPr lang="en-GB" sz="2000" spc="195" dirty="0">
                <a:latin typeface="+mn-lt"/>
                <a:cs typeface="Tahoma"/>
              </a:rPr>
              <a:t> </a:t>
            </a:r>
            <a:r>
              <a:rPr lang="en-GB" sz="2000" dirty="0">
                <a:latin typeface="+mn-lt"/>
                <a:cs typeface="Tahoma"/>
              </a:rPr>
              <a:t>place</a:t>
            </a:r>
            <a:r>
              <a:rPr lang="en-GB" sz="2000" spc="195" dirty="0">
                <a:latin typeface="+mn-lt"/>
                <a:cs typeface="Tahoma"/>
              </a:rPr>
              <a:t> </a:t>
            </a:r>
            <a:r>
              <a:rPr lang="en-GB" sz="2000" dirty="0">
                <a:latin typeface="+mn-lt"/>
                <a:cs typeface="Tahoma"/>
              </a:rPr>
              <a:t>for</a:t>
            </a:r>
            <a:r>
              <a:rPr lang="en-GB" sz="2000" spc="140" dirty="0">
                <a:latin typeface="+mn-lt"/>
                <a:cs typeface="Tahoma"/>
              </a:rPr>
              <a:t> </a:t>
            </a:r>
            <a:r>
              <a:rPr lang="en-GB" sz="2000" dirty="0">
                <a:latin typeface="+mn-lt"/>
                <a:cs typeface="Tahoma"/>
              </a:rPr>
              <a:t>them</a:t>
            </a:r>
            <a:r>
              <a:rPr lang="en-GB" sz="2000" spc="170" dirty="0">
                <a:latin typeface="+mn-lt"/>
                <a:cs typeface="Tahoma"/>
              </a:rPr>
              <a:t> </a:t>
            </a:r>
            <a:r>
              <a:rPr lang="en-GB" sz="2000" spc="50" dirty="0">
                <a:latin typeface="+mn-lt"/>
                <a:cs typeface="Tahoma"/>
              </a:rPr>
              <a:t>to</a:t>
            </a:r>
            <a:r>
              <a:rPr lang="en-GB" sz="2000" spc="195" dirty="0">
                <a:latin typeface="+mn-lt"/>
                <a:cs typeface="Tahoma"/>
              </a:rPr>
              <a:t> </a:t>
            </a:r>
            <a:r>
              <a:rPr lang="en-GB" sz="2000" dirty="0">
                <a:latin typeface="+mn-lt"/>
                <a:cs typeface="Tahoma"/>
              </a:rPr>
              <a:t>have</a:t>
            </a:r>
            <a:r>
              <a:rPr lang="en-GB" sz="2000" spc="195" dirty="0">
                <a:latin typeface="+mn-lt"/>
                <a:cs typeface="Tahoma"/>
              </a:rPr>
              <a:t> </a:t>
            </a:r>
            <a:r>
              <a:rPr lang="en-GB" sz="2000" spc="-50" dirty="0">
                <a:latin typeface="+mn-lt"/>
                <a:cs typeface="Tahoma"/>
              </a:rPr>
              <a:t>a </a:t>
            </a:r>
            <a:r>
              <a:rPr lang="en-GB" sz="2000" dirty="0">
                <a:latin typeface="+mn-lt"/>
                <a:cs typeface="Tahoma"/>
              </a:rPr>
              <a:t>successful</a:t>
            </a:r>
            <a:r>
              <a:rPr lang="en-GB" sz="2000" spc="345" dirty="0">
                <a:latin typeface="+mn-lt"/>
                <a:cs typeface="Tahoma"/>
              </a:rPr>
              <a:t> </a:t>
            </a:r>
            <a:r>
              <a:rPr lang="en-GB" sz="2000" dirty="0">
                <a:latin typeface="+mn-lt"/>
                <a:cs typeface="Tahoma"/>
              </a:rPr>
              <a:t>transition</a:t>
            </a:r>
            <a:r>
              <a:rPr lang="en-GB" sz="2000" spc="370" dirty="0">
                <a:latin typeface="+mn-lt"/>
                <a:cs typeface="Tahoma"/>
              </a:rPr>
              <a:t> </a:t>
            </a:r>
            <a:r>
              <a:rPr lang="en-GB" sz="2000" dirty="0">
                <a:latin typeface="+mn-lt"/>
                <a:cs typeface="Tahoma"/>
              </a:rPr>
              <a:t>into</a:t>
            </a:r>
            <a:r>
              <a:rPr lang="en-GB" sz="2000" spc="375" dirty="0">
                <a:latin typeface="+mn-lt"/>
                <a:cs typeface="Tahoma"/>
              </a:rPr>
              <a:t> </a:t>
            </a:r>
            <a:r>
              <a:rPr lang="en-GB" sz="2000" dirty="0">
                <a:latin typeface="+mn-lt"/>
                <a:cs typeface="Tahoma"/>
              </a:rPr>
              <a:t>adulthood.</a:t>
            </a:r>
            <a:r>
              <a:rPr lang="en-GB" sz="2000" spc="340" dirty="0">
                <a:latin typeface="+mn-lt"/>
                <a:cs typeface="Tahoma"/>
              </a:rPr>
              <a:t> </a:t>
            </a:r>
          </a:p>
          <a:p>
            <a:pPr>
              <a:spcBef>
                <a:spcPts val="1200"/>
              </a:spcBef>
              <a:spcAft>
                <a:spcPts val="1200"/>
              </a:spcAft>
            </a:pPr>
            <a:r>
              <a:rPr lang="en-GB" sz="2000" dirty="0">
                <a:latin typeface="+mn-lt"/>
                <a:cs typeface="Tahoma"/>
              </a:rPr>
              <a:t>Whilst</a:t>
            </a:r>
            <a:r>
              <a:rPr lang="en-GB" sz="2000" spc="375" dirty="0">
                <a:latin typeface="+mn-lt"/>
                <a:cs typeface="Tahoma"/>
              </a:rPr>
              <a:t> </a:t>
            </a:r>
            <a:r>
              <a:rPr lang="en-GB" sz="2000" dirty="0">
                <a:latin typeface="+mn-lt"/>
                <a:cs typeface="Tahoma"/>
              </a:rPr>
              <a:t>children/youth</a:t>
            </a:r>
            <a:r>
              <a:rPr lang="en-GB" sz="2000" spc="370" dirty="0">
                <a:latin typeface="+mn-lt"/>
                <a:cs typeface="Tahoma"/>
              </a:rPr>
              <a:t> </a:t>
            </a:r>
            <a:r>
              <a:rPr lang="en-GB" sz="2000" dirty="0">
                <a:latin typeface="+mn-lt"/>
                <a:cs typeface="Tahoma"/>
              </a:rPr>
              <a:t>specialist</a:t>
            </a:r>
            <a:r>
              <a:rPr lang="en-GB" sz="2000" spc="375" dirty="0">
                <a:latin typeface="+mn-lt"/>
                <a:cs typeface="Tahoma"/>
              </a:rPr>
              <a:t> </a:t>
            </a:r>
            <a:r>
              <a:rPr lang="en-GB" sz="2000" spc="-10" dirty="0">
                <a:latin typeface="+mn-lt"/>
                <a:cs typeface="Tahoma"/>
              </a:rPr>
              <a:t>services </a:t>
            </a:r>
            <a:r>
              <a:rPr lang="en-GB" sz="2000" dirty="0">
                <a:latin typeface="+mn-lt"/>
                <a:cs typeface="Tahoma"/>
              </a:rPr>
              <a:t>might</a:t>
            </a:r>
            <a:r>
              <a:rPr lang="en-GB" sz="2000" spc="245" dirty="0">
                <a:latin typeface="+mn-lt"/>
                <a:cs typeface="Tahoma"/>
              </a:rPr>
              <a:t> </a:t>
            </a:r>
            <a:r>
              <a:rPr lang="en-GB" sz="2000" dirty="0">
                <a:latin typeface="+mn-lt"/>
                <a:cs typeface="Tahoma"/>
              </a:rPr>
              <a:t>not</a:t>
            </a:r>
            <a:r>
              <a:rPr lang="en-GB" sz="2000" spc="245" dirty="0">
                <a:latin typeface="+mn-lt"/>
                <a:cs typeface="Tahoma"/>
              </a:rPr>
              <a:t> </a:t>
            </a:r>
            <a:r>
              <a:rPr lang="en-GB" sz="2000" dirty="0">
                <a:latin typeface="+mn-lt"/>
                <a:cs typeface="Tahoma"/>
              </a:rPr>
              <a:t>provide</a:t>
            </a:r>
            <a:r>
              <a:rPr lang="en-GB" sz="2000" spc="250" dirty="0">
                <a:latin typeface="+mn-lt"/>
                <a:cs typeface="Tahoma"/>
              </a:rPr>
              <a:t> </a:t>
            </a:r>
            <a:r>
              <a:rPr lang="en-GB" sz="2000" dirty="0">
                <a:latin typeface="+mn-lt"/>
                <a:cs typeface="Tahoma"/>
              </a:rPr>
              <a:t>direct</a:t>
            </a:r>
            <a:r>
              <a:rPr lang="en-GB" sz="2000" spc="245" dirty="0">
                <a:latin typeface="+mn-lt"/>
                <a:cs typeface="Tahoma"/>
              </a:rPr>
              <a:t> </a:t>
            </a:r>
            <a:r>
              <a:rPr lang="en-GB" sz="2000" dirty="0">
                <a:latin typeface="+mn-lt"/>
                <a:cs typeface="Tahoma"/>
              </a:rPr>
              <a:t>support</a:t>
            </a:r>
            <a:r>
              <a:rPr lang="en-GB" sz="2000" spc="250" dirty="0">
                <a:latin typeface="+mn-lt"/>
                <a:cs typeface="Tahoma"/>
              </a:rPr>
              <a:t> </a:t>
            </a:r>
            <a:r>
              <a:rPr lang="en-GB" sz="2000" dirty="0">
                <a:latin typeface="+mn-lt"/>
                <a:cs typeface="Tahoma"/>
              </a:rPr>
              <a:t>as</a:t>
            </a:r>
            <a:r>
              <a:rPr lang="en-GB" sz="2000" spc="225" dirty="0">
                <a:latin typeface="+mn-lt"/>
                <a:cs typeface="Tahoma"/>
              </a:rPr>
              <a:t> </a:t>
            </a:r>
            <a:r>
              <a:rPr lang="en-GB" sz="2000" dirty="0">
                <a:latin typeface="+mn-lt"/>
                <a:cs typeface="Tahoma"/>
              </a:rPr>
              <a:t>the</a:t>
            </a:r>
            <a:r>
              <a:rPr lang="en-GB" sz="2000" spc="245" dirty="0">
                <a:latin typeface="+mn-lt"/>
                <a:cs typeface="Tahoma"/>
              </a:rPr>
              <a:t> </a:t>
            </a:r>
            <a:r>
              <a:rPr lang="en-GB" sz="2000" dirty="0">
                <a:latin typeface="+mn-lt"/>
                <a:cs typeface="Tahoma"/>
              </a:rPr>
              <a:t>young</a:t>
            </a:r>
            <a:r>
              <a:rPr lang="en-GB" sz="2000" spc="250" dirty="0">
                <a:latin typeface="+mn-lt"/>
                <a:cs typeface="Tahoma"/>
              </a:rPr>
              <a:t> </a:t>
            </a:r>
            <a:r>
              <a:rPr lang="en-GB" sz="2000" dirty="0">
                <a:latin typeface="+mn-lt"/>
                <a:cs typeface="Tahoma"/>
              </a:rPr>
              <a:t>person</a:t>
            </a:r>
            <a:r>
              <a:rPr lang="en-GB" sz="2000" spc="245" dirty="0">
                <a:latin typeface="+mn-lt"/>
                <a:cs typeface="Tahoma"/>
              </a:rPr>
              <a:t> </a:t>
            </a:r>
            <a:r>
              <a:rPr lang="en-GB" sz="2000" dirty="0">
                <a:latin typeface="+mn-lt"/>
                <a:cs typeface="Tahoma"/>
              </a:rPr>
              <a:t>enters</a:t>
            </a:r>
            <a:r>
              <a:rPr lang="en-GB" sz="2000" spc="250" dirty="0">
                <a:latin typeface="+mn-lt"/>
                <a:cs typeface="Tahoma"/>
              </a:rPr>
              <a:t> </a:t>
            </a:r>
            <a:r>
              <a:rPr lang="en-GB" sz="2000" dirty="0">
                <a:latin typeface="+mn-lt"/>
                <a:cs typeface="Tahoma"/>
              </a:rPr>
              <a:t>adulthood,</a:t>
            </a:r>
            <a:r>
              <a:rPr lang="en-GB" sz="2000" spc="215" dirty="0">
                <a:latin typeface="+mn-lt"/>
                <a:cs typeface="Tahoma"/>
              </a:rPr>
              <a:t> </a:t>
            </a:r>
            <a:r>
              <a:rPr lang="en-GB" sz="2000" spc="-25" dirty="0">
                <a:latin typeface="+mn-lt"/>
                <a:cs typeface="Tahoma"/>
              </a:rPr>
              <a:t>the </a:t>
            </a:r>
            <a:r>
              <a:rPr lang="en-GB" sz="2000" dirty="0">
                <a:latin typeface="+mn-lt"/>
                <a:cs typeface="Tahoma"/>
              </a:rPr>
              <a:t>focus</a:t>
            </a:r>
            <a:r>
              <a:rPr lang="en-GB" sz="2000" spc="70" dirty="0">
                <a:latin typeface="+mn-lt"/>
                <a:cs typeface="Tahoma"/>
              </a:rPr>
              <a:t> </a:t>
            </a:r>
            <a:r>
              <a:rPr lang="en-GB" sz="2000" dirty="0">
                <a:latin typeface="+mn-lt"/>
                <a:cs typeface="Tahoma"/>
              </a:rPr>
              <a:t>on</a:t>
            </a:r>
            <a:r>
              <a:rPr lang="en-GB" sz="2000" spc="75" dirty="0">
                <a:latin typeface="+mn-lt"/>
                <a:cs typeface="Tahoma"/>
              </a:rPr>
              <a:t> </a:t>
            </a:r>
            <a:r>
              <a:rPr lang="en-GB" sz="2000" dirty="0">
                <a:latin typeface="+mn-lt"/>
                <a:cs typeface="Tahoma"/>
              </a:rPr>
              <a:t>preparation</a:t>
            </a:r>
            <a:r>
              <a:rPr lang="en-GB" sz="2000" spc="70" dirty="0">
                <a:latin typeface="+mn-lt"/>
                <a:cs typeface="Tahoma"/>
              </a:rPr>
              <a:t> </a:t>
            </a:r>
            <a:r>
              <a:rPr lang="en-GB" sz="2000" dirty="0">
                <a:latin typeface="+mn-lt"/>
                <a:cs typeface="Tahoma"/>
              </a:rPr>
              <a:t>for</a:t>
            </a:r>
            <a:r>
              <a:rPr lang="en-GB" sz="2000" spc="25" dirty="0">
                <a:latin typeface="+mn-lt"/>
                <a:cs typeface="Tahoma"/>
              </a:rPr>
              <a:t> </a:t>
            </a:r>
            <a:r>
              <a:rPr lang="en-GB" sz="2000" dirty="0">
                <a:latin typeface="+mn-lt"/>
                <a:cs typeface="Tahoma"/>
              </a:rPr>
              <a:t>adulthood</a:t>
            </a:r>
            <a:r>
              <a:rPr lang="en-GB" sz="2000" spc="70" dirty="0">
                <a:latin typeface="+mn-lt"/>
                <a:cs typeface="Tahoma"/>
              </a:rPr>
              <a:t> </a:t>
            </a:r>
            <a:r>
              <a:rPr lang="en-GB" sz="2000" dirty="0">
                <a:latin typeface="+mn-lt"/>
                <a:cs typeface="Tahoma"/>
              </a:rPr>
              <a:t>will</a:t>
            </a:r>
            <a:r>
              <a:rPr lang="en-GB" sz="2000" spc="75" dirty="0">
                <a:latin typeface="+mn-lt"/>
                <a:cs typeface="Tahoma"/>
              </a:rPr>
              <a:t> </a:t>
            </a:r>
            <a:r>
              <a:rPr lang="en-GB" sz="2000" dirty="0">
                <a:latin typeface="+mn-lt"/>
                <a:cs typeface="Tahoma"/>
              </a:rPr>
              <a:t>ensure</a:t>
            </a:r>
            <a:r>
              <a:rPr lang="en-GB" sz="2000" spc="45" dirty="0">
                <a:latin typeface="+mn-lt"/>
                <a:cs typeface="Tahoma"/>
              </a:rPr>
              <a:t> </a:t>
            </a:r>
            <a:r>
              <a:rPr lang="en-GB" sz="2000" dirty="0">
                <a:latin typeface="+mn-lt"/>
                <a:cs typeface="Tahoma"/>
              </a:rPr>
              <a:t>that</a:t>
            </a:r>
            <a:r>
              <a:rPr lang="en-GB" sz="2000" spc="45" dirty="0">
                <a:latin typeface="+mn-lt"/>
                <a:cs typeface="Tahoma"/>
              </a:rPr>
              <a:t> </a:t>
            </a:r>
            <a:r>
              <a:rPr lang="en-GB" sz="2000" dirty="0">
                <a:latin typeface="+mn-lt"/>
                <a:cs typeface="Tahoma"/>
              </a:rPr>
              <a:t>the</a:t>
            </a:r>
            <a:r>
              <a:rPr lang="en-GB" sz="2000" spc="70" dirty="0">
                <a:latin typeface="+mn-lt"/>
                <a:cs typeface="Tahoma"/>
              </a:rPr>
              <a:t> </a:t>
            </a:r>
            <a:r>
              <a:rPr lang="en-GB" sz="2000" dirty="0">
                <a:latin typeface="+mn-lt"/>
                <a:cs typeface="Tahoma"/>
              </a:rPr>
              <a:t>young</a:t>
            </a:r>
            <a:r>
              <a:rPr lang="en-GB" sz="2000" spc="75" dirty="0">
                <a:latin typeface="+mn-lt"/>
                <a:cs typeface="Tahoma"/>
              </a:rPr>
              <a:t> </a:t>
            </a:r>
            <a:r>
              <a:rPr lang="en-GB" sz="2000" dirty="0">
                <a:latin typeface="+mn-lt"/>
                <a:cs typeface="Tahoma"/>
              </a:rPr>
              <a:t>person</a:t>
            </a:r>
            <a:r>
              <a:rPr lang="en-GB" sz="2000" spc="70" dirty="0">
                <a:latin typeface="+mn-lt"/>
                <a:cs typeface="Tahoma"/>
              </a:rPr>
              <a:t> </a:t>
            </a:r>
            <a:r>
              <a:rPr lang="en-GB" sz="2000" dirty="0">
                <a:latin typeface="+mn-lt"/>
                <a:cs typeface="Tahoma"/>
              </a:rPr>
              <a:t>and</a:t>
            </a:r>
            <a:r>
              <a:rPr lang="en-GB" sz="2000" spc="40" dirty="0">
                <a:latin typeface="+mn-lt"/>
                <a:cs typeface="Tahoma"/>
              </a:rPr>
              <a:t> </a:t>
            </a:r>
            <a:r>
              <a:rPr lang="en-GB" sz="2000" spc="-10" dirty="0">
                <a:latin typeface="+mn-lt"/>
                <a:cs typeface="Tahoma"/>
              </a:rPr>
              <a:t>their </a:t>
            </a:r>
            <a:r>
              <a:rPr lang="en-GB" sz="2000" dirty="0">
                <a:latin typeface="+mn-lt"/>
                <a:cs typeface="Tahoma"/>
              </a:rPr>
              <a:t>family</a:t>
            </a:r>
            <a:r>
              <a:rPr lang="en-GB" sz="2000" spc="55" dirty="0">
                <a:latin typeface="+mn-lt"/>
                <a:cs typeface="Tahoma"/>
              </a:rPr>
              <a:t> </a:t>
            </a:r>
            <a:r>
              <a:rPr lang="en-GB" sz="2000" spc="-10" dirty="0">
                <a:latin typeface="+mn-lt"/>
                <a:cs typeface="Tahoma"/>
              </a:rPr>
              <a:t>are</a:t>
            </a:r>
            <a:r>
              <a:rPr lang="en-GB" sz="2000" spc="60" dirty="0">
                <a:latin typeface="+mn-lt"/>
                <a:cs typeface="Tahoma"/>
              </a:rPr>
              <a:t> </a:t>
            </a:r>
            <a:r>
              <a:rPr lang="en-GB" sz="2000" dirty="0">
                <a:latin typeface="+mn-lt"/>
                <a:cs typeface="Tahoma"/>
              </a:rPr>
              <a:t>equipped</a:t>
            </a:r>
            <a:r>
              <a:rPr lang="en-GB" sz="2000" spc="55" dirty="0">
                <a:latin typeface="+mn-lt"/>
                <a:cs typeface="Tahoma"/>
              </a:rPr>
              <a:t> </a:t>
            </a:r>
            <a:r>
              <a:rPr lang="en-GB" sz="2000" dirty="0">
                <a:latin typeface="+mn-lt"/>
                <a:cs typeface="Tahoma"/>
              </a:rPr>
              <a:t>for</a:t>
            </a:r>
            <a:r>
              <a:rPr lang="en-GB" sz="2000" spc="5" dirty="0">
                <a:latin typeface="+mn-lt"/>
                <a:cs typeface="Tahoma"/>
              </a:rPr>
              <a:t> </a:t>
            </a:r>
            <a:r>
              <a:rPr lang="en-GB" sz="2000" dirty="0">
                <a:latin typeface="+mn-lt"/>
                <a:cs typeface="Tahoma"/>
              </a:rPr>
              <a:t>participating</a:t>
            </a:r>
            <a:r>
              <a:rPr lang="en-GB" sz="2000" spc="60" dirty="0">
                <a:latin typeface="+mn-lt"/>
                <a:cs typeface="Tahoma"/>
              </a:rPr>
              <a:t> </a:t>
            </a:r>
            <a:r>
              <a:rPr lang="en-GB" sz="2000" dirty="0">
                <a:latin typeface="+mn-lt"/>
                <a:cs typeface="Tahoma"/>
              </a:rPr>
              <a:t>in</a:t>
            </a:r>
            <a:r>
              <a:rPr lang="en-GB" sz="2000" spc="20" dirty="0">
                <a:latin typeface="+mn-lt"/>
                <a:cs typeface="Tahoma"/>
              </a:rPr>
              <a:t> </a:t>
            </a:r>
            <a:r>
              <a:rPr lang="en-GB" sz="2000" dirty="0">
                <a:latin typeface="+mn-lt"/>
                <a:cs typeface="Tahoma"/>
              </a:rPr>
              <a:t>their</a:t>
            </a:r>
            <a:r>
              <a:rPr lang="en-GB" sz="2000" spc="5" dirty="0">
                <a:latin typeface="+mn-lt"/>
                <a:cs typeface="Tahoma"/>
              </a:rPr>
              <a:t> </a:t>
            </a:r>
            <a:r>
              <a:rPr lang="en-GB" sz="2000" dirty="0">
                <a:latin typeface="+mn-lt"/>
                <a:cs typeface="Tahoma"/>
              </a:rPr>
              <a:t>next</a:t>
            </a:r>
            <a:r>
              <a:rPr lang="en-GB" sz="2000" spc="60" dirty="0">
                <a:latin typeface="+mn-lt"/>
                <a:cs typeface="Tahoma"/>
              </a:rPr>
              <a:t> </a:t>
            </a:r>
            <a:r>
              <a:rPr lang="en-GB" sz="2000" spc="-10" dirty="0">
                <a:latin typeface="+mn-lt"/>
                <a:cs typeface="Tahoma"/>
              </a:rPr>
              <a:t>settings.</a:t>
            </a:r>
            <a:endParaRPr lang="en-GB" sz="2000" dirty="0">
              <a:latin typeface="+mn-lt"/>
              <a:cs typeface="Tahoma"/>
            </a:endParaRPr>
          </a:p>
          <a:p>
            <a:pPr marL="0" lvl="0" indent="0">
              <a:spcBef>
                <a:spcPts val="1200"/>
              </a:spcBef>
              <a:spcAft>
                <a:spcPts val="1200"/>
              </a:spcAft>
              <a:buNone/>
            </a:pPr>
            <a:endParaRPr lang="en-GB" sz="2000" dirty="0"/>
          </a:p>
        </p:txBody>
      </p:sp>
    </p:spTree>
    <p:extLst>
      <p:ext uri="{BB962C8B-B14F-4D97-AF65-F5344CB8AC3E}">
        <p14:creationId xmlns:p14="http://schemas.microsoft.com/office/powerpoint/2010/main" val="31365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(1)</a:t>
            </a:r>
            <a:br>
              <a:rPr lang="en-GB" sz="3200" b="0" i="0" u="none" strike="noStrike" dirty="0">
                <a:effectLst/>
                <a:latin typeface="Arial" panose="020B0604020202020204" pitchFamily="34" charset="0"/>
              </a:rPr>
            </a:br>
            <a:endParaRPr lang="en-GB" sz="3200" dirty="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1985272768"/>
              </p:ext>
            </p:extLst>
          </p:nvPr>
        </p:nvGraphicFramePr>
        <p:xfrm>
          <a:off x="914400" y="1690688"/>
          <a:ext cx="9656617" cy="4546173"/>
        </p:xfrm>
        <a:graphic>
          <a:graphicData uri="http://schemas.openxmlformats.org/drawingml/2006/table">
            <a:tbl>
              <a:tblPr firstRow="1" bandRow="1">
                <a:tableStyleId>{5C22544A-7EE6-4342-B048-85BDC9FD1C3A}</a:tableStyleId>
              </a:tblPr>
              <a:tblGrid>
                <a:gridCol w="4716337">
                  <a:extLst>
                    <a:ext uri="{9D8B030D-6E8A-4147-A177-3AD203B41FA5}">
                      <a16:colId xmlns:a16="http://schemas.microsoft.com/office/drawing/2014/main" val="184978815"/>
                    </a:ext>
                  </a:extLst>
                </a:gridCol>
                <a:gridCol w="4940280">
                  <a:extLst>
                    <a:ext uri="{9D8B030D-6E8A-4147-A177-3AD203B41FA5}">
                      <a16:colId xmlns:a16="http://schemas.microsoft.com/office/drawing/2014/main" val="1007468663"/>
                    </a:ext>
                  </a:extLst>
                </a:gridCol>
              </a:tblGrid>
              <a:tr h="629452">
                <a:tc>
                  <a:txBody>
                    <a:bodyPr/>
                    <a:lstStyle/>
                    <a:p>
                      <a:r>
                        <a:rPr lang="en-GB" sz="2000" dirty="0"/>
                        <a:t>Situation</a:t>
                      </a:r>
                    </a:p>
                  </a:txBody>
                  <a:tcPr>
                    <a:solidFill>
                      <a:srgbClr val="E50071"/>
                    </a:solidFill>
                  </a:tcPr>
                </a:tc>
                <a:tc>
                  <a:txBody>
                    <a:bodyPr/>
                    <a:lstStyle/>
                    <a:p>
                      <a:r>
                        <a:rPr lang="en-GB" sz="2000" dirty="0"/>
                        <a:t>What does vision tell the young person in this situation?</a:t>
                      </a:r>
                    </a:p>
                  </a:txBody>
                  <a:tcPr>
                    <a:solidFill>
                      <a:srgbClr val="E50071"/>
                    </a:solidFill>
                  </a:tcPr>
                </a:tc>
                <a:extLst>
                  <a:ext uri="{0D108BD9-81ED-4DB2-BD59-A6C34878D82A}">
                    <a16:rowId xmlns:a16="http://schemas.microsoft.com/office/drawing/2014/main" val="955636063"/>
                  </a:ext>
                </a:extLst>
              </a:tr>
              <a:tr h="3845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rtl="0" eaLnBrk="1" fontAlgn="auto" latinLnBrk="0" hangingPunct="1">
                        <a:lnSpc>
                          <a:spcPct val="100000"/>
                        </a:lnSpc>
                        <a:spcBef>
                          <a:spcPts val="0"/>
                        </a:spcBef>
                        <a:spcAft>
                          <a:spcPts val="0"/>
                        </a:spcAft>
                        <a:buClrTx/>
                        <a:buSzTx/>
                        <a:buFontTx/>
                        <a:buNone/>
                      </a:pPr>
                      <a:r>
                        <a:rPr lang="en-GB" sz="2000" dirty="0"/>
                        <a:t>A young person </a:t>
                      </a:r>
                      <a:r>
                        <a:rPr lang="en-GB" sz="2000" b="1" dirty="0"/>
                        <a:t>without </a:t>
                      </a:r>
                      <a:r>
                        <a:rPr lang="en-GB" sz="2000" b="0" dirty="0"/>
                        <a:t>a vision impairment visiting a</a:t>
                      </a:r>
                      <a:r>
                        <a:rPr lang="en-GB" sz="2000" b="0" dirty="0">
                          <a:solidFill>
                            <a:srgbClr val="FF0000"/>
                          </a:solidFill>
                        </a:rPr>
                        <a:t> </a:t>
                      </a:r>
                      <a:r>
                        <a:rPr lang="en-GB" sz="2000" b="0" dirty="0"/>
                        <a:t>FE College.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In addition, this student has no SEND, therefore there is no need in advance of visit to liaise with college around any reasonable adjustments for the visit/the courses.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a:solidFill>
                      <a:schemeClr val="bg1"/>
                    </a:solidFill>
                  </a:tcPr>
                </a:tc>
                <a:tc>
                  <a:txBody>
                    <a:bodyPr/>
                    <a:lstStyle/>
                    <a:p>
                      <a:pPr marL="0" indent="0">
                        <a:buFont typeface="Arial" panose="020B0604020202020204" pitchFamily="34" charset="0"/>
                        <a:buNone/>
                      </a:pPr>
                      <a:endParaRPr lang="en-GB" sz="2000" dirty="0"/>
                    </a:p>
                    <a:p>
                      <a:pPr marL="342900" indent="-342900">
                        <a:buFont typeface="Arial" panose="020B0604020202020204" pitchFamily="34" charset="0"/>
                        <a:buChar char="•"/>
                      </a:pPr>
                      <a:r>
                        <a:rPr lang="en-GB" sz="2000" dirty="0"/>
                        <a:t>the route: easy to plan public transport and then find the college </a:t>
                      </a:r>
                    </a:p>
                    <a:p>
                      <a:pPr marL="342900" indent="-342900">
                        <a:buFont typeface="Arial" panose="020B0604020202020204" pitchFamily="34" charset="0"/>
                        <a:buChar char="•"/>
                      </a:pPr>
                      <a:r>
                        <a:rPr lang="en-GB" sz="2000" dirty="0"/>
                        <a:t>can access signage to Open Day reception, plus displays</a:t>
                      </a:r>
                      <a:r>
                        <a:rPr lang="en-GB" sz="2000"/>
                        <a:t>/handouts</a:t>
                      </a:r>
                      <a:endParaRPr lang="en-GB" sz="2000" dirty="0"/>
                    </a:p>
                    <a:p>
                      <a:pPr marL="342900" indent="-342900">
                        <a:buFont typeface="Arial" panose="020B0604020202020204" pitchFamily="34" charset="0"/>
                        <a:buChar char="•"/>
                      </a:pPr>
                      <a:r>
                        <a:rPr lang="en-GB" sz="2000" dirty="0"/>
                        <a:t>once the group tour is over the student is able to use school map to find rooms/staff for subject areas of interest</a:t>
                      </a:r>
                    </a:p>
                    <a:p>
                      <a:pPr marL="342900" indent="-342900">
                        <a:buFont typeface="Arial" panose="020B0604020202020204" pitchFamily="34" charset="0"/>
                        <a:buChar char="•"/>
                      </a:pPr>
                      <a:r>
                        <a:rPr lang="en-GB" sz="2000" dirty="0"/>
                        <a:t>in a crowd of unfamiliar people locate friends from current school</a:t>
                      </a:r>
                    </a:p>
                  </a:txBody>
                  <a:tcPr marB="0">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(2)</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3484291153"/>
              </p:ext>
            </p:extLst>
          </p:nvPr>
        </p:nvGraphicFramePr>
        <p:xfrm>
          <a:off x="692728" y="1656000"/>
          <a:ext cx="9446636" cy="3871965"/>
        </p:xfrm>
        <a:graphic>
          <a:graphicData uri="http://schemas.openxmlformats.org/drawingml/2006/table">
            <a:tbl>
              <a:tblPr firstRow="1" bandRow="1">
                <a:tableStyleId>{5C22544A-7EE6-4342-B048-85BDC9FD1C3A}</a:tableStyleId>
              </a:tblPr>
              <a:tblGrid>
                <a:gridCol w="4765881">
                  <a:extLst>
                    <a:ext uri="{9D8B030D-6E8A-4147-A177-3AD203B41FA5}">
                      <a16:colId xmlns:a16="http://schemas.microsoft.com/office/drawing/2014/main" val="2784912112"/>
                    </a:ext>
                  </a:extLst>
                </a:gridCol>
                <a:gridCol w="4680755">
                  <a:extLst>
                    <a:ext uri="{9D8B030D-6E8A-4147-A177-3AD203B41FA5}">
                      <a16:colId xmlns:a16="http://schemas.microsoft.com/office/drawing/2014/main" val="510801584"/>
                    </a:ext>
                  </a:extLst>
                </a:gridCol>
              </a:tblGrid>
              <a:tr h="1066666">
                <a:tc>
                  <a:txBody>
                    <a:bodyPr/>
                    <a:lstStyle/>
                    <a:p>
                      <a:r>
                        <a:rPr lang="en-GB" sz="2100" dirty="0"/>
                        <a:t>Situation</a:t>
                      </a:r>
                    </a:p>
                  </a:txBody>
                  <a:tcPr marT="50292" marB="50292">
                    <a:solidFill>
                      <a:srgbClr val="E50071"/>
                    </a:solidFill>
                  </a:tcPr>
                </a:tc>
                <a:tc>
                  <a:txBody>
                    <a:bodyPr/>
                    <a:lstStyle/>
                    <a:p>
                      <a:r>
                        <a:rPr lang="en-GB" sz="2100" dirty="0" err="1"/>
                        <a:t>Inlcusive</a:t>
                      </a:r>
                      <a:r>
                        <a:rPr lang="en-GB" sz="2100" dirty="0"/>
                        <a:t> strategies to reduce barriers to access</a:t>
                      </a:r>
                    </a:p>
                  </a:txBody>
                  <a:tcPr marT="50292" marB="50292">
                    <a:solidFill>
                      <a:srgbClr val="E50071"/>
                    </a:solidFill>
                  </a:tcPr>
                </a:tc>
                <a:extLst>
                  <a:ext uri="{0D108BD9-81ED-4DB2-BD59-A6C34878D82A}">
                    <a16:rowId xmlns:a16="http://schemas.microsoft.com/office/drawing/2014/main" val="3569872773"/>
                  </a:ext>
                </a:extLst>
              </a:tr>
              <a:tr h="2199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 young person </a:t>
                      </a:r>
                      <a:r>
                        <a:rPr lang="en-GB" sz="2000" b="1" dirty="0"/>
                        <a:t>with  </a:t>
                      </a:r>
                      <a:r>
                        <a:rPr lang="en-GB" sz="2000" b="0" dirty="0"/>
                        <a:t>a significant vision impairment visiting a FE college.</a:t>
                      </a:r>
                      <a:endParaRPr lang="en-GB" sz="2000" dirty="0"/>
                    </a:p>
                    <a:p>
                      <a:endParaRPr lang="en-GB" sz="2100" dirty="0"/>
                    </a:p>
                  </a:txBody>
                  <a:tcPr marT="50292" marB="50292">
                    <a:solidFill>
                      <a:schemeClr val="bg1"/>
                    </a:solidFill>
                  </a:tcPr>
                </a:tc>
                <a:tc>
                  <a:txBody>
                    <a:bodyPr/>
                    <a:lstStyle/>
                    <a:p>
                      <a:r>
                        <a:rPr lang="en-GB" sz="2100" dirty="0"/>
                        <a:t>?</a:t>
                      </a:r>
                    </a:p>
                  </a:txBody>
                  <a:tcPr marT="50292" marB="108000">
                    <a:solidFill>
                      <a:schemeClr val="bg1"/>
                    </a:solidFill>
                  </a:tcPr>
                </a:tc>
                <a:extLst>
                  <a:ext uri="{0D108BD9-81ED-4DB2-BD59-A6C34878D82A}">
                    <a16:rowId xmlns:a16="http://schemas.microsoft.com/office/drawing/2014/main" val="277759081"/>
                  </a:ext>
                </a:extLst>
              </a:tr>
              <a:tr h="605761">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898964172"/>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(3)</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3701347633"/>
              </p:ext>
            </p:extLst>
          </p:nvPr>
        </p:nvGraphicFramePr>
        <p:xfrm>
          <a:off x="1282262" y="1697424"/>
          <a:ext cx="8857101" cy="4290060"/>
        </p:xfrm>
        <a:graphic>
          <a:graphicData uri="http://schemas.openxmlformats.org/drawingml/2006/table">
            <a:tbl>
              <a:tblPr firstRow="1" bandRow="1">
                <a:tableStyleId>{5C22544A-7EE6-4342-B048-85BDC9FD1C3A}</a:tableStyleId>
              </a:tblPr>
              <a:tblGrid>
                <a:gridCol w="4468457">
                  <a:extLst>
                    <a:ext uri="{9D8B030D-6E8A-4147-A177-3AD203B41FA5}">
                      <a16:colId xmlns:a16="http://schemas.microsoft.com/office/drawing/2014/main" val="2784912112"/>
                    </a:ext>
                  </a:extLst>
                </a:gridCol>
                <a:gridCol w="4388644">
                  <a:extLst>
                    <a:ext uri="{9D8B030D-6E8A-4147-A177-3AD203B41FA5}">
                      <a16:colId xmlns:a16="http://schemas.microsoft.com/office/drawing/2014/main" val="510801584"/>
                    </a:ext>
                  </a:extLst>
                </a:gridCol>
              </a:tblGrid>
              <a:tr h="419100">
                <a:tc>
                  <a:txBody>
                    <a:bodyPr/>
                    <a:lstStyle/>
                    <a:p>
                      <a:r>
                        <a:rPr lang="en-GB" sz="2000" dirty="0"/>
                        <a:t>Situation</a:t>
                      </a:r>
                    </a:p>
                  </a:txBody>
                  <a:tcPr marT="50292" marB="50292">
                    <a:solidFill>
                      <a:srgbClr val="E50071"/>
                    </a:solidFill>
                  </a:tcPr>
                </a:tc>
                <a:tc>
                  <a:txBody>
                    <a:bodyPr/>
                    <a:lstStyle/>
                    <a:p>
                      <a:r>
                        <a:rPr lang="en-GB" sz="2000" dirty="0"/>
                        <a:t>Inclusive strategies to reduce barriers to access</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Add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marT="50292" marB="50292">
                    <a:solidFill>
                      <a:schemeClr val="bg1"/>
                    </a:solidFill>
                  </a:tcPr>
                </a:tc>
                <a:tc>
                  <a:txBody>
                    <a:bodyPr/>
                    <a:lstStyle/>
                    <a:p>
                      <a:r>
                        <a:rPr lang="en-GB" sz="2100" dirty="0"/>
                        <a:t>?</a:t>
                      </a:r>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4209026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Props1.xml><?xml version="1.0" encoding="utf-8"?>
<ds:datastoreItem xmlns:ds="http://schemas.openxmlformats.org/officeDocument/2006/customXml" ds:itemID="{821B066B-1CD1-4F2B-9D9D-79829148B3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3.xml><?xml version="1.0" encoding="utf-8"?>
<ds:datastoreItem xmlns:ds="http://schemas.openxmlformats.org/officeDocument/2006/customXml" ds:itemID="{1410E9FE-FD13-449F-8129-CE2405B4AC8F}">
  <ds:schemaRefs>
    <ds:schemaRef ds:uri="http://schemas.openxmlformats.org/package/2006/metadata/core-properties"/>
    <ds:schemaRef ds:uri="1f036f6a-d838-46b0-a927-7b6573ba0a66"/>
    <ds:schemaRef ds:uri="http://purl.org/dc/dcmitype/"/>
    <ds:schemaRef ds:uri="http://schemas.microsoft.com/office/2006/metadata/properties"/>
    <ds:schemaRef ds:uri="http://purl.org/dc/terms/"/>
    <ds:schemaRef ds:uri="http://purl.org/dc/elements/1.1/"/>
    <ds:schemaRef ds:uri="http://schemas.microsoft.com/office/2006/documentManagement/types"/>
    <ds:schemaRef ds:uri="1aac3a66-020c-4d2c-922c-84188483fa28"/>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2996</TotalTime>
  <Words>3794</Words>
  <Application>Microsoft Office PowerPoint</Application>
  <PresentationFormat>Widescreen</PresentationFormat>
  <Paragraphs>300</Paragraphs>
  <Slides>17</Slides>
  <Notes>17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17</vt:i4>
      </vt:variant>
    </vt:vector>
  </HeadingPairs>
  <TitlesOfParts>
    <vt:vector size="30" baseType="lpstr">
      <vt:lpstr>Arial</vt:lpstr>
      <vt:lpstr>Arial,Sans-Serif</vt:lpstr>
      <vt:lpstr>Calibri</vt:lpstr>
      <vt:lpstr>Calibri Light</vt:lpstr>
      <vt:lpstr>Courier New</vt:lpstr>
      <vt:lpstr>Ingra</vt:lpstr>
      <vt:lpstr>Noto Sans</vt:lpstr>
      <vt:lpstr>Segoe UI</vt:lpstr>
      <vt:lpstr>Symbol</vt:lpstr>
      <vt:lpstr>Symbol,Sans-Serif</vt:lpstr>
      <vt:lpstr>Trebuchet MS</vt:lpstr>
      <vt:lpstr>Office Theme</vt:lpstr>
      <vt:lpstr>Image Master No logo</vt:lpstr>
      <vt:lpstr>Curriculum Framework for Children and Young People with Vision Impairment (CFVI): Core Training Resource 12   Area 11: Preparing for Adulthood </vt:lpstr>
      <vt:lpstr>Project Partners</vt:lpstr>
      <vt:lpstr>PowerPoint Presentation</vt:lpstr>
      <vt:lpstr>Training Objectives (1)</vt:lpstr>
      <vt:lpstr>Training Objectives (2)</vt:lpstr>
      <vt:lpstr>About this area: Preparing for Adulthood</vt:lpstr>
      <vt:lpstr>Identifying potential barriers to access (1) </vt:lpstr>
      <vt:lpstr>Identifying potential barriers to access (2) </vt:lpstr>
      <vt:lpstr>Identifying potential barriers to access (3) </vt:lpstr>
      <vt:lpstr>Why a focus on this area is important (1)</vt:lpstr>
      <vt:lpstr>Why a focus on this area is important (2)</vt:lpstr>
      <vt:lpstr>Examples of targeted intervention approaches for Area 11 listed in CFVI to reduce barriers (1)</vt:lpstr>
      <vt:lpstr>Examples of targeted intervention approaches for Area 11 listed in CFVI to reduce barriers (2)</vt:lpstr>
      <vt:lpstr>Why a focus on this area is important for (name of child/young person); what interventions are in place?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136</cp:revision>
  <dcterms:created xsi:type="dcterms:W3CDTF">2022-11-17T11:49:18Z</dcterms:created>
  <dcterms:modified xsi:type="dcterms:W3CDTF">2023-09-13T09:51:04Z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