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3"/>
  </p:notesMasterIdLst>
  <p:sldIdLst>
    <p:sldId id="291" r:id="rId6"/>
    <p:sldId id="265" r:id="rId7"/>
    <p:sldId id="309" r:id="rId8"/>
    <p:sldId id="257" r:id="rId9"/>
    <p:sldId id="269" r:id="rId10"/>
    <p:sldId id="258" r:id="rId11"/>
    <p:sldId id="295" r:id="rId12"/>
    <p:sldId id="299" r:id="rId13"/>
    <p:sldId id="308" r:id="rId14"/>
    <p:sldId id="310" r:id="rId15"/>
    <p:sldId id="312" r:id="rId16"/>
    <p:sldId id="285" r:id="rId17"/>
    <p:sldId id="300" r:id="rId18"/>
    <p:sldId id="289" r:id="rId19"/>
    <p:sldId id="288" r:id="rId20"/>
    <p:sldId id="283"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Keil" initials="SK" lastIdx="3" clrIdx="0"/>
  <p:cmAuthor id="2" name="Rory Cobb" initials="RC"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1" autoAdjust="0"/>
    <p:restoredTop sz="77861" autoAdjust="0"/>
  </p:normalViewPr>
  <p:slideViewPr>
    <p:cSldViewPr snapToGrid="0" showGuides="1">
      <p:cViewPr varScale="1">
        <p:scale>
          <a:sx n="60" d="100"/>
          <a:sy n="60" d="100"/>
        </p:scale>
        <p:origin x="90" y="702"/>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4136"/>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06/12/2023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endParaRPr lang="cy-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Cyflwyniadau fel y bo'n briodol i'r sesiwn.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y-GB" sz="18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dirty="0">
                <a:effectLst/>
                <a:latin typeface="Calibri" panose="020F0502020204030204" pitchFamily="34" charset="0"/>
                <a:ea typeface="Calibri" panose="020F0502020204030204" pitchFamily="34" charset="0"/>
                <a:cs typeface="Times New Roman" panose="02020603050405020304" pitchFamily="18" charset="0"/>
              </a:rPr>
              <a:t>Mae’r cyflwyniad hwn yn un o’r 12 adnodd hyfforddi sy’n ymwneud â’r CFVI ac mae’n canolbwyntio ar Faes 11 y fframwaith: Paratoi ar gyfer Bod yn Oedolyn.</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Ewch drwy/trafodwch y pwyntiau bwled gan gyfeirio at weithgareddau blaenorol fel y bo'n briodol. Eglurwch fod y pwyntiau ar y dudalen hon a'r dudalen nesaf wedi'u cymryd o bapur gan VIEW (2022).</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dirty="0">
                <a:effectLst/>
                <a:latin typeface="Calibri" panose="020F0502020204030204" pitchFamily="34" charset="0"/>
                <a:ea typeface="Calibri" panose="020F0502020204030204" pitchFamily="34" charset="0"/>
                <a:cs typeface="Times New Roman" panose="02020603050405020304" pitchFamily="18" charset="0"/>
              </a:rPr>
              <a:t>Er gwybodaeth, os oes gennych gopi, mae pennod ddefnyddiol hefyd (Pennod 8) yn y testun: </a:t>
            </a:r>
            <a:r>
              <a:rPr lang="cy-GB" sz="1800" b="1" dirty="0">
                <a:effectLst/>
                <a:latin typeface="Calibri" panose="020F0502020204030204" pitchFamily="34" charset="0"/>
                <a:ea typeface="Calibri" panose="020F0502020204030204" pitchFamily="34" charset="0"/>
                <a:cs typeface="Times New Roman" panose="02020603050405020304" pitchFamily="18" charset="0"/>
              </a:rPr>
              <a:t>Hyrwyddo Mynediad Teg i Addysg i Blant a Phobl Ifanc â Nam ar y Golwg – Trywydd ar gyfer Cwricwlwm Cytbwys. </a:t>
            </a:r>
            <a:r>
              <a:rPr lang="cy-GB" sz="1800" dirty="0">
                <a:effectLst/>
                <a:latin typeface="Calibri" panose="020F0502020204030204" pitchFamily="34" charset="0"/>
                <a:ea typeface="Calibri" panose="020F0502020204030204" pitchFamily="34" charset="0"/>
                <a:cs typeface="Times New Roman" panose="02020603050405020304" pitchFamily="18" charset="0"/>
              </a:rPr>
              <a:t>(McLinden et al., 2023). Routledge.</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3803808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Ewch drwy/trafodwch y pwyntiau bwled gan gyfeirio at weithgareddau blaenorol fel y bo'n briodol.</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dirty="0">
                <a:effectLst/>
                <a:latin typeface="Calibri" panose="020F0502020204030204" pitchFamily="34" charset="0"/>
                <a:ea typeface="Calibri" panose="020F0502020204030204" pitchFamily="34" charset="0"/>
                <a:cs typeface="Times New Roman" panose="02020603050405020304" pitchFamily="18" charset="0"/>
              </a:rPr>
              <a:t>Gallwch gael dolen i'r papur VIEW o'r sleid os yw cyflwynwyr yn dymuno ei ddarllen yn ei gyfanrwydd fel gwaith paratoi.</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1316023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Mae'r sleid hon a'r nesaf yn rhoi enghreifftiau o'r CFVI o ddulliau ymyrraeth wedi'u targedu ar gyfer y maes hwn i leihau rhwystrau i ddysgu. Gallwch naill ai:</a:t>
            </a: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mynd drwy bob un o'r rhain yn eu tro (ac ymhelaethu fel y bo'n briodol i'r sesiwn);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amlygu’r rhai yr ydych chi/y lleoliadau/eraill yn canolbwyntio arnynt ar hyn o bryd os ydych yn siarad am blentyn/person ifanc penodol a chael gwared ar eraill; neu</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dirty="0">
                <a:effectLst/>
                <a:latin typeface="Calibri" panose="020F0502020204030204" pitchFamily="34" charset="0"/>
                <a:ea typeface="Calibri" panose="020F0502020204030204" pitchFamily="34" charset="0"/>
                <a:cs typeface="Times New Roman" panose="02020603050405020304" pitchFamily="18" charset="0"/>
              </a:rPr>
              <a:t>gadw pob ymyriad ar y sleid, ond amlygu’r rhai yr ydych yn canolbwyntio arnynt mewn lliw gwahanol.</a:t>
            </a:r>
            <a:endParaRPr lang="en-GB" b="0" dirty="0"/>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3841942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Mae'r sleid hon a'r sleid flaenorol yn rhoi enghreifftiau o'r CFVI o ddulliau ymyrraeth wedi'u targedu ar gyfer y maes hwn i leihau rhwystrau i ddysgu. Gallwch naill ai:</a:t>
            </a: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mynd drwy bob un o'r rhain yn eu tro (ac ymhelaethu fel y bo'n briodol i'r sesiwn);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amlygu’r rhai yr ydych chi/y lleoliadau/eraill yn canolbwyntio arnynt ar hyn o bryd os ydych yn siarad am berson ifanc penodol a chael gwared ar eraill; neu</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dirty="0">
                <a:effectLst/>
                <a:latin typeface="Calibri" panose="020F0502020204030204" pitchFamily="34" charset="0"/>
                <a:ea typeface="Calibri" panose="020F0502020204030204" pitchFamily="34" charset="0"/>
                <a:cs typeface="Times New Roman" panose="02020603050405020304" pitchFamily="18" charset="0"/>
              </a:rPr>
              <a:t>gadw pob ymyriad ar y sleid, ond amlygu’r rhai yr ydych yn canolbwyntio arnynt mewn lliw gwahanol.</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2255793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Defnyddiwch y sleid hon i roi trosolwg cryno yn unol â’r pwyntiau bwled o’r hyn sydd wedi llywio cymorth person ifanc dethol os ydych yn defnyddio’r adnodd hyfforddi hwn i drafod person ifanc penodol. Os oes gan y myfyriwr anghenion ychwanegol, efallai y bydd y rhain hefyd yn cael eu cynnwys/amlinellu.</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Pwysleisiwch unwaith eto yr angen am gydweithio.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Pwysleisiwch eto neges allweddol gan y siaradwr – sleid 6: mae meysydd eraill o'r CFVI yn “cyfrannu” at Faes 11 a bod sgiliau sy'n paratoi plant ar gyfer bod yn oedolion yn aml yn cael eu cyflwyno o oedran ifanc iawn.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Cyfarwyddyd</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ar</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gyfer</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y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Wrth ddarparu manylion am nam ar olwg y person ifanc, dylech gynnwys natur a difrifoldeb y cyflwr, os oedd yno ers iddo gael ei eni neu’n ddiweddarach, a yw’r cyflwr yn dirywio, ac a oes anghenion corfforol neu ddysgu eraill.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Dylech gynnwys rhai pwyntiau allweddol am y ffyrdd* y gall nam ar y golwg y person ifanc ddylanwadu ar ei allu i bontio i fod yn oedolyn.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Wrth drafod yr ymyriadau sydd ar waith i hybu datblygiad, ceisiwch gysoni’r rhain â’r derminoleg a ddefnyddir yn y CFVI ar gyfer y maes hwn (a gyflwynir ar sleidiau 13 ac 14).</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Dylech gynnwys rhywfaint o wybodaeth gryno am bwy arall rydych chi'n gweithio gyda nhw i hyrwyddo’r maes hwn.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Ewch drwy’r pwyntiau allweddol.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Efallai yr hoffech wahodd y gynulleidfa i restru pwyntiau allweddol eraill neu negeseuon yr hoffent eu rhannu ar gyfer y maes hwn.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Gallwch addasu/ychwanegu at bwynt bwled 1 os ydych wedi siarad am blentyn penodol: “Wrth siarad am (enw’r person ifanc) heddiw gallwn weld y rhwystrau y mae wedi’u hwynebu wrth baratoi ar gyfer bod yn oedolyn a’r ymyriadau sydd eu hangen i liniaru’r rhain….”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457200" algn="l"/>
              </a:tabLst>
            </a:pPr>
            <a:r>
              <a:rPr lang="cy-GB" sz="1800" dirty="0">
                <a:effectLst/>
                <a:latin typeface="Calibri" panose="020F0502020204030204" pitchFamily="34" charset="0"/>
                <a:ea typeface="Calibri" panose="020F0502020204030204" pitchFamily="34" charset="0"/>
                <a:cs typeface="Times New Roman" panose="02020603050405020304" pitchFamily="18" charset="0"/>
              </a:rPr>
              <a:t>Gallwch addasu pwynt bwled 3 i adlewyrchu'r math penodol o gydweithio sy'n briodol ar gyfer person ifanc penodol; er enghraifft gallech gynnwys gofal cymdeithasol.</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Defnyddiwch hwn fel cyfle i arddangos yr hyb, y “brif” wefan Rhannu Llyfrau ynghyd ag unrhyw adnoddau ychwanegol y credwch fydd yn berthnasol i'r gynulleidfa.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Os oes gennych chi fynediad i'r rhyngrwyd, efallai yr hoffech chi ddangos yr Hwb Rhannu Llyfrau ac amlinellu ychydig o adnoddau perthnasol sydd wedi'u rhestru yno.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Cyfarwyddyd</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ar</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gyfer</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y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dirty="0">
                <a:effectLst/>
                <a:latin typeface="Calibri" panose="020F0502020204030204" pitchFamily="34" charset="0"/>
                <a:ea typeface="Calibri" panose="020F0502020204030204" pitchFamily="34" charset="0"/>
                <a:cs typeface="Times New Roman" panose="02020603050405020304" pitchFamily="18" charset="0"/>
              </a:rPr>
              <a:t>Gall y dolenni presennol yma newid dros amser felly gwiriwch y ddolen wrth gynllunio'r sesiwn.</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16</a:t>
            </a:fld>
            <a:endParaRPr lang="en-GB"/>
          </a:p>
        </p:txBody>
      </p:sp>
    </p:spTree>
    <p:extLst>
      <p:ext uri="{BB962C8B-B14F-4D97-AF65-F5344CB8AC3E}">
        <p14:creationId xmlns:p14="http://schemas.microsoft.com/office/powerpoint/2010/main" val="3782447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17</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4 sefydliad partner yn ymwneud â’r prosiect CFVI (edrychwch ar y logos ar waelod y sleid).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y-GB"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Cefndir dewisol: (Edrychwch hefyd ar t.34 o’r CFVI)</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Ariannwyd y prosiect gan y Sefydliad Cenedlaethol Brenhinol Pobl Ddall [RNIB].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Ymgynghorodd y Ganolfan Nam ar y Golwg ar gyfer Addysgu ac Ymchwil – VICTAR – â gweithwyr proffesiynol sy’n gweithio yn y maes, rhieni a phlant a phobl ifanc er mwyn llywio’r gwaith o ysgrifennu’r CFVI; maent hefyd yn ymwneud â gwerthuso'r CFVI yn ymarferol.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Roedd y Gymdeithas Broffesiynol ar gyfer Gweithlu Nam ar y Golwg – VIEW – yn ymwneud â gweithio i sicrhau adnoddau ar gyfer y ganolfan adnoddau a llunio'r hyfforddiant hwn.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Ymddiriedolaeth Thomas Pocklington yn darparu arweiniad a chyngor a bydd nawr yn gweithio ar ddylanwadu ar bolisi addysgol.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y-GB" sz="18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dirty="0">
                <a:effectLst/>
                <a:latin typeface="Calibri" panose="020F0502020204030204" pitchFamily="34" charset="0"/>
                <a:ea typeface="Calibri" panose="020F0502020204030204" pitchFamily="34" charset="0"/>
                <a:cs typeface="Times New Roman" panose="02020603050405020304" pitchFamily="18" charset="0"/>
              </a:rPr>
              <a:t>Mae gwahanol agweddau ar y prosiect yn cael eu harwain gan wahanol bartneriaid prosiect. Arweiniwyd y gwaith o gynhyrchu’r deunyddiau hyfforddi/DPP gan VIEW ar y cyd â grŵp ymgynghori o randdeiliaid allweddol sy’n gweithio ym maes Addysg Nam ar y Golwg.</a:t>
            </a:r>
            <a:endParaRPr dirty="0"/>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dirty="0"/>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Sans-Serif" panose="020B0604020202020204"/>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Mae’r sleid hon yn rhoi trosolwg o 11 maes y CFVI ac yn tynnu sylw at Faes 11. Nodwyd y meysydd hyn drwy brosiect ymchwil CFVI fel rhai o bwysigrwydd arbennig o ran helpu plant a phobl ifanc â nam ar eu golwg i gael mynediad at addysg briodol a theg.</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Mae'n bwysig nodi bod y meysydd yn cydberthyn a bydd gorgyffwrdd yn y dulliau ymyrryd a ddefnyddir.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angen i ni gydnabod hefyd na fydd angen dulliau ymyrryd ym mhob un o’r 11 maes ar bob plentyn a pherson ifanc â nam ar eu golwg, a bod gwaith ym Maes 1 yn allweddol: gweithio i ddarparu amgylcheddau cynhwysol i’r rhai â nam ar y golwg.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ymyrraeth yn ceisio hwyluso ‘dysgu cael mynediad’ a ‘mynediad at ddysgu’.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Bydd y cyflwyniad hwn yn canolbwyntio ar Faes 11: Paratoi ar gyfer Bod yn Oedolyn.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Cyfarwyddyd</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ar</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gyfer</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y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Efallai y byddwch eisiau egluro yn gryno y model dysgu cael mynediad/mynediad at ddysgu os yw’n briodol ar gyfer y sesiwn. Cyflwynir rhagor o wybodaeth yn y Llawlyfr Hyfforddi a’r CFVI ond mae’r pwyntiau allweddol i’w pwysleisio yn cynnwys: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Ategir y CFVI gan y model ‘Mynediad at ddysgu/Dysgu cael mynediad’ sy’n darparu fframwaith cysyniadol ar gyfer defnyddio’r CFVI.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A2L yn pwysleisio amgylchedd dysgu sy’n galluogi dysgwyr â nam ar eu golwg i gael mynediad at gwricwlwm a rennir, neu “graidd” gyda’u cyfoedion sy’n gallu gweld, ac mae’n ceisio sicrhau bod mynediad addysgol yn deg ac wedi’i optimeiddio. Enghraifft o hyn yw'r defnydd o lyfrau print bras neu ddeunyddiau print bras pwrpasol gyda lluniau wedi'u haddasu ar gyfer dysgwr â nam ar ei olwg.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L2A yn cydnabod bod angen addysgu cwricwlwm ychwanegol neu arbenigol i hybu annibyniaeth dysgwyr a hwyluso cynhwysiant cymdeithasol a galluedd personol. Mae'n cynnwys ymyriadau arbenigol. Mae enghreifftiau’n cynnwys hyfforddiant cyfeiriadedd a symudedd (Maes 5 o’r CFVI) a thechnoleg (Maes 8 o’r CFVI) [gellir addasu’r enghreifftiau hyn fel y bo’n briodol wrth eu cyflwyno].</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Gallwch dynnu sylw at y ffaith bod y model yn cydnabod bod cydbwysedd rhwng yr ymagweddau eang hyn a dilyniant dros amser er mwyn sicrhau, i ba raddau bynnag sy’n bosibl, bod y pwyslais yn symud o ddarparu cymorth uniongyrchol i’r plentyn/person ifanc (A2L) iddyn nhw'n meithrin y sgiliau penodol er mwyn gallu gweithredu a dysgu'n fwy annibynnol (L2A).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Egwyddorion Allweddol:</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Mynediad teg i addysg</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dirty="0">
                <a:effectLst/>
                <a:latin typeface="Calibri" panose="020F0502020204030204" pitchFamily="34" charset="0"/>
                <a:ea typeface="Calibri" panose="020F0502020204030204" pitchFamily="34" charset="0"/>
                <a:cs typeface="Times New Roman" panose="02020603050405020304" pitchFamily="18" charset="0"/>
              </a:rPr>
              <a:t>Datblygu galluedd personol</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4026120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Ewch drwy'r amcanion hyfforddi craidd ar y sleid hon.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Dylech hefyd grybwyll gweithio ar y cyd yma a dylech bwysleisio pwysigrwydd cynnwys y plentyn/person ifanc i ba raddau bynnag y bo modd, aelodau o’r teulu yn ogystal â’r rhanddeiliaid allweddol eraill a allai fod yn gysylltiedig.</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Os ydych chi wedyn yn symud ymlaen o'r sleidiau hyn i hyfforddiant wedi'i deilwra, gallwch chi amlinellu'n fyr yr amcanion hyfforddi ar gyfer y rhan ddiweddarach hon o'ch sesiwn hefyd.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y-GB"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b="1" dirty="0">
                <a:effectLst/>
                <a:latin typeface="Calibri" panose="020F0502020204030204" pitchFamily="34" charset="0"/>
                <a:ea typeface="Calibri" panose="020F0502020204030204" pitchFamily="34" charset="0"/>
                <a:cs typeface="Times New Roman" panose="02020603050405020304" pitchFamily="18" charset="0"/>
              </a:rPr>
              <a:t>Darperir sleid wag ar y sleid nesaf lle gallwch ychwanegu eich amcanion hyfforddi eich hun i ategu'r amcanion craidd.</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E</a:t>
            </a: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drychwch ar nodiadau’r sleidiau blaenorol.</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y-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Ar ben hynny, mae Maes 11 o’r fframwaith o bosibl yn addas ar gyfer lefel uchel o addasu na ellir ei gynnwys yn yr adnodd craidd hwn - gallai hyn gynnwys archwiliad manwl o ymyriad penodol. Mae ymyriadau ar gyfer y maes hwn wedi'u rhestru yn y CFVI a gyflwynir ar sleidiau 13/14.  Gall hefyd gynnig ei hun ar gyfer trafodaeth am yr hyn y mae lleoliad yn ei ddarparu yng nghyswllt y maes hwn (e.e. o ran cyngor gyrfaoedd ac ati) a hefyd yr hyn yr ydych chi/eich gwasanaeth yn ei ddarparu.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rhai enghreifftiau o amcanion posibl isod yn dangos y pwynt hwn: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Archwilio sut y gellir paratoi (enw’r person ifanc) orau ar gyfer profiad gwaith a beth yw ein rolau priodol wrth gefnogi hyn (yn seiliedig ar drafodaeth).</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Amlinellu rôl athrawon arbenigol (QTVI), swyddogion sefydlu (RQHS) ac eraill wrth baratoi (enw'r person ifanc) ar gyfer trosglwyddo i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Archwilio sut mae (enw’r person ifanc) yn cael ei gefnogi mewn addysg gyrfaoedd/sgiliau ar gyfer y gweithle (yn seiliedig ar drafodaeth).</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y-GB" sz="18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dirty="0">
                <a:effectLst/>
                <a:latin typeface="Calibri" panose="020F0502020204030204" pitchFamily="34" charset="0"/>
                <a:ea typeface="Calibri" panose="020F0502020204030204" pitchFamily="34" charset="0"/>
                <a:cs typeface="Times New Roman" panose="02020603050405020304" pitchFamily="18" charset="0"/>
              </a:rPr>
              <a:t>Cyn cyflwyniad, bydd cael barn y person ifanc (a/neu aelodau o’r teulu os yw’n briodol) yn bwysig.</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Ewch drwy'r pwyntiau allweddol sy'n cael eu cymryd yn uniongyrchol o'r CFVI. </a:t>
            </a: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Eglurwch y dylid disgwyl ymyriadau/cymorth addysgu fel bod gan y person ifanc y sgiliau angenrheidiol ar gyfer bod yn oedolyn a byddai’r gwaith hwn yn dechrau ar adeg atgyfeirio at wasanaeth neu fynediad i ganolfan adnoddau neu leoliad arbenigol. Yma byddai’n ddefnyddiol gwneud y cysylltiad rhwng Maes 11 a meysydd eraill, sy’n aml yn cael eu darparu o oedran ifanc iawn ac sydd i gyd yn “cyfrannu” at bontio i fyd oedolion. Efallai yr hoffech chi ddefnyddio'r ymadroddion canlynol: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“Dechrau gan feddwl am y diwedd”</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“Canolbwyntio ar yr oedolyn posib”</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 Carol B. Allman a Sandra Lewis (2014) ECC</a:t>
            </a:r>
            <a:r>
              <a:rPr lang="cy-GB" sz="1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essentials</a:t>
            </a:r>
            <a:r>
              <a:rPr lang="cy-GB" sz="1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teaching the expanded core curriculum to students with visual impairments</a:t>
            </a: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 AFB Press.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Y neges ganolog yw, yn unol â’r model Mynediad at Ddysgu/Dysgu cael Mynediad, bod gweithio tuag at fyw mor annibynnol â phosib yn allweddol ac y dylai hyn ddechrau cyn gynted â phosibl.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y-GB"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Cyfarwyddyd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dirty="0">
                <a:effectLst/>
                <a:latin typeface="Calibri" panose="020F0502020204030204" pitchFamily="34" charset="0"/>
                <a:ea typeface="Calibri" panose="020F0502020204030204" pitchFamily="34" charset="0"/>
                <a:cs typeface="Times New Roman" panose="02020603050405020304" pitchFamily="18" charset="0"/>
              </a:rPr>
              <a:t>Gellid cynnwys sleidiau dethol o’r PowerPoint hwn mewn cyflwyniad/hyfforddiant o amgylch plant llawer iau i gyflwyno’r cysyniad o pam rydych yn addysgu’r hyn rydych yn ei addysgu: beth yw’r nod yn y pen draw?</a:t>
            </a:r>
            <a:endParaRPr lang="en-GB" sz="1100" b="1" dirty="0"/>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dirty="0"/>
          </a:p>
        </p:txBody>
      </p:sp>
    </p:spTree>
    <p:extLst>
      <p:ext uri="{BB962C8B-B14F-4D97-AF65-F5344CB8AC3E}">
        <p14:creationId xmlns:p14="http://schemas.microsoft.com/office/powerpoint/2010/main" val="71389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8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Gallwn nawr ddechrau meddwl am rwystrau posibl i fynediad sy'n gysylltiedig â nam ar y golwg yn y maes hwn drwy ddefnyddio senario byr. Yn y sleid hon rydym yn cyflwyno sefyllfa i berson ifanc heb nam ar ei olwg sy'n ymweld â Choleg AB.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800" kern="100" dirty="0">
                <a:effectLst/>
                <a:latin typeface="Calibri" panose="020F0502020204030204" pitchFamily="34" charset="0"/>
                <a:ea typeface="Calibri" panose="020F0502020204030204" pitchFamily="34" charset="0"/>
                <a:cs typeface="Times New Roman" panose="02020603050405020304" pitchFamily="18" charset="0"/>
              </a:rPr>
              <a:t>Nesaf gallwch ofyn i'r gynulleidfa ystyried yr un sefyllfa ar gyfer person ifanc sydd ag ychydig neu ddim golwg defnyddiol.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y-GB" sz="18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dirty="0">
                <a:effectLst/>
                <a:latin typeface="Calibri" panose="020F0502020204030204" pitchFamily="34" charset="0"/>
                <a:ea typeface="Calibri" panose="020F0502020204030204" pitchFamily="34" charset="0"/>
                <a:cs typeface="Times New Roman" panose="02020603050405020304" pitchFamily="18" charset="0"/>
              </a:rPr>
              <a:t>Gwahoddwch y gynulleidfa i rannu eu barn am y ffyrdd y gallai profiad y person ifanc o’r sefyllfa hon amrywio o’i gymharu â pherson ifanc heb nam ar ei olwg.</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a:lnSpc>
                <a:spcPct val="107000"/>
              </a:lnSpc>
              <a:spcAft>
                <a:spcPts val="800"/>
              </a:spcAft>
            </a:pPr>
            <a:r>
              <a:rPr lang="cy-GB" sz="1100" b="1" kern="100" dirty="0">
                <a:effectLst/>
                <a:latin typeface="Calibri" panose="020F0502020204030204" pitchFamily="34" charset="0"/>
                <a:ea typeface="Calibri" panose="020F0502020204030204" pitchFamily="34" charset="0"/>
                <a:cs typeface="Times New Roman" panose="02020603050405020304" pitchFamily="18" charset="0"/>
              </a:rPr>
              <a:t>Nodiadau ar gyfer y Siaradwr</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Ystyriwch yr un sefyllfa ar gyfer myfyriwr sydd â golwg gwan yn agos a phell. </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Gwahoddwch y gynulleidfa yn gyntaf i rannu eu barn am y ffyrdd y gallai profiad y myfyriwr o’r sefyllfa hon amrywio o’i gymharu â’r rheini heb nam ar eu golwg. </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Trafodwch rai o'r ffyrdd y gellir lleihau'r rhwystrau posibl i fynediad i'r plentyn/person ifanc hwn yn y senario. I strwythuro’r drafodaeth gallwch ystyried: </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tabLst>
                <a:tab pos="9144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Yr angen i ddatblygu </a:t>
            </a:r>
            <a:r>
              <a:rPr lang="cy-GB" sz="1100" b="1" kern="100" dirty="0">
                <a:effectLst/>
                <a:latin typeface="Calibri" panose="020F0502020204030204" pitchFamily="34" charset="0"/>
                <a:ea typeface="Calibri" panose="020F0502020204030204" pitchFamily="34" charset="0"/>
                <a:cs typeface="Times New Roman" panose="02020603050405020304" pitchFamily="18" charset="0"/>
              </a:rPr>
              <a:t>sgiliau hunaneiriolaeth</a:t>
            </a: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 a gwybodaeth am eu hawliau fel y gallant gysylltu â'r coleg ymlaen llaw ynghylch addasiadau ar gyfer eu nam ar y golwg.</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tabLst>
                <a:tab pos="9144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Os oes ganddynt fewnbwn o ran addasu, efallai y bydd angen iddynt </a:t>
            </a:r>
            <a:r>
              <a:rPr lang="cy-GB" sz="1100" b="1" kern="100" dirty="0">
                <a:effectLst/>
                <a:latin typeface="Calibri" panose="020F0502020204030204" pitchFamily="34" charset="0"/>
                <a:ea typeface="Calibri" panose="020F0502020204030204" pitchFamily="34" charset="0"/>
                <a:cs typeface="Times New Roman" panose="02020603050405020304" pitchFamily="18" charset="0"/>
              </a:rPr>
              <a:t>weithio gyda'r swyddog addasu</a:t>
            </a: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 cyn yr ymweliad i gynllunio'r daith; neu </a:t>
            </a:r>
            <a:r>
              <a:rPr lang="cy-GB" sz="1100" b="1" kern="100" dirty="0">
                <a:effectLst/>
                <a:latin typeface="Calibri" panose="020F0502020204030204" pitchFamily="34" charset="0"/>
                <a:ea typeface="Calibri" panose="020F0502020204030204" pitchFamily="34" charset="0"/>
                <a:cs typeface="Times New Roman" panose="02020603050405020304" pitchFamily="18" charset="0"/>
              </a:rPr>
              <a:t>efallai</a:t>
            </a: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 y bydd angen i deulu/ffrindiau deithio gyda nhw cyn yr ymweliad.</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y-GB" sz="11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100" b="1" kern="100" dirty="0">
                <a:effectLst/>
                <a:latin typeface="Calibri" panose="020F0502020204030204" pitchFamily="34" charset="0"/>
                <a:ea typeface="Calibri" panose="020F0502020204030204" pitchFamily="34" charset="0"/>
                <a:cs typeface="Times New Roman" panose="02020603050405020304" pitchFamily="18" charset="0"/>
              </a:rPr>
              <a:t>Cyfarwyddyd ar gyfer y Siaradwr</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100" dirty="0">
                <a:effectLst/>
                <a:latin typeface="Calibri" panose="020F0502020204030204" pitchFamily="34" charset="0"/>
                <a:ea typeface="Calibri" panose="020F0502020204030204" pitchFamily="34" charset="0"/>
                <a:cs typeface="Times New Roman" panose="02020603050405020304" pitchFamily="18" charset="0"/>
              </a:rPr>
              <a:t>Mae </a:t>
            </a:r>
            <a:r>
              <a:rPr lang="cy-GB" sz="1100" b="1" dirty="0">
                <a:effectLst/>
                <a:latin typeface="Calibri" panose="020F0502020204030204" pitchFamily="34" charset="0"/>
                <a:ea typeface="Calibri" panose="020F0502020204030204" pitchFamily="34" charset="0"/>
                <a:cs typeface="Times New Roman" panose="02020603050405020304" pitchFamily="18" charset="0"/>
              </a:rPr>
              <a:t>sleid y gellir ei haddasu</a:t>
            </a:r>
            <a:r>
              <a:rPr lang="cy-GB" sz="1100" dirty="0">
                <a:effectLst/>
                <a:latin typeface="Calibri" panose="020F0502020204030204" pitchFamily="34" charset="0"/>
                <a:ea typeface="Calibri" panose="020F0502020204030204" pitchFamily="34" charset="0"/>
                <a:cs typeface="Times New Roman" panose="02020603050405020304" pitchFamily="18" charset="0"/>
              </a:rPr>
              <a:t> wedi'i chynnwys yn yr adnodd hwn er mwyn i chi ddatblygu eich senario(s) eich hun.</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a:lnSpc>
                <a:spcPct val="107000"/>
              </a:lnSpc>
              <a:spcAft>
                <a:spcPts val="800"/>
              </a:spcAft>
            </a:pPr>
            <a:r>
              <a:rPr lang="cy-GB" sz="1100" b="1" kern="100" dirty="0">
                <a:effectLst/>
                <a:latin typeface="Calibri" panose="020F0502020204030204" pitchFamily="34" charset="0"/>
                <a:ea typeface="Calibri" panose="020F0502020204030204" pitchFamily="34" charset="0"/>
                <a:cs typeface="Times New Roman" panose="02020603050405020304" pitchFamily="18" charset="0"/>
              </a:rPr>
              <a:t>Cyfarwyddyd ar gyfer y Siaradwr</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Mae hon yn sleid y gellir ei haddasu sy'n eich galluogi i greu eich senario(s) eich hun ar gyfer trafodaeth am rwystrau posibl i fynediad a sut y gellir eu lleihau.  </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Mae rhagor o enghreifftiau enghraifft o senarios wedi’u darparu gan y Grŵp Ymgynghori a helpodd i ddatblygu’r adnodd hwn*: </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9144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Person ifanc yn trefnu wythnos o brofiad gwaith. </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9144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Person ifanc sydd â diddordeb mewn gweithio yn y sector addysg yn gwneud wythnos o brofiad gwaith mewn meithrinfa.</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9144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Person ifanc sy'n paratoi ar gyfer cyfweliad yn barod ar gyfer cwrs coleg neu swydd.</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9144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Person ifanc yn gwneud gwaith rhan-amser yn y siop leol gyda'r nos/penwythnosau.</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914400" algn="l"/>
              </a:tabLst>
            </a:pPr>
            <a:r>
              <a:rPr lang="cy-GB" sz="1100" kern="100" dirty="0">
                <a:effectLst/>
                <a:latin typeface="Calibri" panose="020F0502020204030204" pitchFamily="34" charset="0"/>
                <a:ea typeface="Calibri" panose="020F0502020204030204" pitchFamily="34" charset="0"/>
                <a:cs typeface="Times New Roman" panose="02020603050405020304" pitchFamily="18" charset="0"/>
              </a:rPr>
              <a:t>Person ifanc yn mynd i ffwrdd ar benwythnos gwersylla gyda ffrindiau. </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914400" algn="l"/>
              </a:tabLst>
            </a:pPr>
            <a:r>
              <a:rPr lang="cy-GB" sz="1100" dirty="0">
                <a:effectLst/>
                <a:latin typeface="Calibri" panose="020F0502020204030204" pitchFamily="34" charset="0"/>
                <a:ea typeface="Calibri" panose="020F0502020204030204" pitchFamily="34" charset="0"/>
                <a:cs typeface="Times New Roman" panose="02020603050405020304" pitchFamily="18" charset="0"/>
              </a:rPr>
              <a:t>Person ifanc yn agor cyfrif banc ac yn rheoli taliadau ar ei ffôn.</a:t>
            </a:r>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190136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endParaRPr lang="en-GB" dirty="0"/>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endParaRPr lang="en-GB" dirty="0"/>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dirty="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06/12/2023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40634567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dirty="0"/>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viewweb.org.uk/view-statement-on-the-key-issues-for-vi-education-in-englan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ewweb.org.uk/view-statement-on-the-key-issues-for-vi-education-in-englan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social-sports-and-leisure-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66563" y="3595893"/>
            <a:ext cx="8620018" cy="1288788"/>
          </a:xfrm>
        </p:spPr>
        <p:txBody>
          <a:bodyPr>
            <a:normAutofit fontScale="90000"/>
          </a:bodyPr>
          <a:lstStyle/>
          <a:p>
            <a:r>
              <a:rPr lang="cy-GB" sz="2700" dirty="0"/>
              <a:t>Fframwaith Cwricwlwm ar gyfer Plant a Phobl Ifanc â Nam ar y Golwg (CFVI): Adnodd Hyfforddiant Craidd 12
</a:t>
            </a:r>
            <a:br>
              <a:rPr lang="cy-GB" sz="2700" dirty="0"/>
            </a:br>
            <a:r>
              <a:rPr lang="cy-GB" sz="2700" dirty="0"/>
              <a:t>
</a:t>
            </a:r>
            <a:br>
              <a:rPr lang="cy-GB" sz="2700" dirty="0"/>
            </a:br>
            <a:r>
              <a:rPr lang="cy-GB" sz="2700" dirty="0"/>
              <a:t>Maes 11: Paratoi ar gyfer Bod yn Oedolyn</a:t>
            </a:r>
            <a:br>
              <a:rPr lang="cy-GB" sz="2400" i="1" dirty="0"/>
            </a:br>
            <a:endParaRPr lang="cy-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Autofit/>
          </a:bodyPr>
          <a:lstStyle/>
          <a:p>
            <a:r>
              <a:rPr lang="cy-GB" sz="3000">
                <a:latin typeface="Arial"/>
                <a:cs typeface="Arial"/>
              </a:rPr>
              <a:t>Pam mae ffocws ar y maes hwn yn bwysig (1)</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034868" y="1407659"/>
            <a:ext cx="9872618" cy="4775427"/>
          </a:xfrm>
        </p:spPr>
        <p:txBody>
          <a:bodyPr vert="horz" lIns="91440" tIns="45720" rIns="91440" bIns="45720" rtlCol="0" anchor="t">
            <a:noAutofit/>
          </a:bodyPr>
          <a:lstStyle/>
          <a:p>
            <a:pPr marL="0" indent="0">
              <a:buNone/>
            </a:pPr>
            <a:r>
              <a:rPr lang="cy-GB" sz="2000" dirty="0">
                <a:latin typeface="Arial"/>
                <a:cs typeface="Arial"/>
                <a:hlinkClick r:id="rId3"/>
              </a:rPr>
              <a:t>Materion allweddol o ran addysg Nam ar y Golwg yn Lloegr - VIEW (viewweb.org.uk)</a:t>
            </a:r>
          </a:p>
          <a:p>
            <a:r>
              <a:rPr lang="cy-GB" sz="2000" dirty="0">
                <a:latin typeface="Arial"/>
                <a:cs typeface="Arial"/>
              </a:rPr>
              <a:t>Mewn astudiaeth hydredol sy’n olrhain tua 80 o bobl ifanc â nam ar y golwg dros 8 mlynedd ar ôl pontio o’r ysgol, gwelwyd bod pobl ifanc nad ydynt yn cael y cyfle i gael mynediad i’r cwricwlwm ehangach, ychwanegol tra yn yr ysgol, yn llawer llai tebygol o lwyddo i bontio i AB ac AU a chyflogaeth, ac felly i fod yn oedolion annibynnol. </a:t>
            </a:r>
          </a:p>
          <a:p>
            <a:r>
              <a:rPr lang="cy-GB" sz="2000" b="0" i="0" dirty="0">
                <a:latin typeface="Arial"/>
                <a:cs typeface="Arial"/>
              </a:rPr>
              <a:t>Mae diffyg sgiliau symudedd, byw, dysgu a hunan eiriolaeth annibynnol yn ei gwneud yn llawer anoddach i bobl ifanc â nam ar y golwg â chyrhaeddiad uchel hyd yn oed ymdrin â methiannau sefydliadol mewn AB ac AU ac agweddau negyddol cyflogwyr.</a:t>
            </a:r>
            <a:r>
              <a:rPr lang="cy-GB" sz="2000" dirty="0">
                <a:latin typeface="Arial"/>
                <a:cs typeface="Arial"/>
              </a:rPr>
              <a:t> </a:t>
            </a:r>
          </a:p>
          <a:p>
            <a:r>
              <a:rPr lang="cy-GB" sz="2000" b="0" i="0" dirty="0">
                <a:latin typeface="Arial"/>
                <a:cs typeface="Arial"/>
              </a:rPr>
              <a:t>Er ei bod yn ymddangos bod pobl ifanc â nam ar y golwg yn aros mewn addysg am gyfnod hwy na'u cyfoedion, nid yw'r amser ychwanegol hwn mewn addysg o reidrwydd yn cael ei ddefnyddio'n gynhyrchiol. Mae tystiolaeth o ymchwil trawsnewidiadau hydredol Prifysgol Birmingham o bobl ifanc â nam ar y golwg mewn addysg bellach yn ‘corddi’, h.y. yn ailadrodd blynyddoedd yn y coleg, neu’n dilyn cyrsiau ar yr un lefel dro ar ôl tro (neu lefelau is hyd yn oed) ac yn methu symud ymlaen.</a:t>
            </a:r>
          </a:p>
          <a:p>
            <a:pPr marL="0" indent="0">
              <a:buNone/>
            </a:pPr>
            <a:endParaRPr lang="en-GB" sz="2000" i="1"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i="1" dirty="0"/>
          </a:p>
        </p:txBody>
      </p:sp>
    </p:spTree>
    <p:extLst>
      <p:ext uri="{BB962C8B-B14F-4D97-AF65-F5344CB8AC3E}">
        <p14:creationId xmlns:p14="http://schemas.microsoft.com/office/powerpoint/2010/main" val="229544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Autofit/>
          </a:bodyPr>
          <a:lstStyle/>
          <a:p>
            <a:r>
              <a:rPr lang="cy-GB" sz="3000">
                <a:latin typeface="Arial"/>
                <a:cs typeface="Arial"/>
              </a:rPr>
              <a:t>Pam mae ffocws ar y maes hwn yn bwysig (2)</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142999" y="1690688"/>
            <a:ext cx="9111343" cy="4169785"/>
          </a:xfrm>
        </p:spPr>
        <p:txBody>
          <a:bodyPr>
            <a:noAutofit/>
          </a:bodyPr>
          <a:lstStyle/>
          <a:p>
            <a:pPr marL="0" indent="0">
              <a:buNone/>
            </a:pPr>
            <a:r>
              <a:rPr lang="cy-GB" sz="2000">
                <a:hlinkClick r:id="rId3"/>
              </a:rPr>
              <a:t>Materion allweddol o ran addysg Nam ar y Golwg yn Lloegr - VIEW (viewweb.org.uk)</a:t>
            </a:r>
          </a:p>
          <a:p>
            <a:pPr algn="l">
              <a:buFont typeface="Arial" panose="020B0604020202020204" pitchFamily="34" charset="0"/>
              <a:buChar char="•"/>
            </a:pPr>
            <a:r>
              <a:rPr lang="cy-GB" sz="2000" b="0" i="0">
                <a:latin typeface="Arial" panose="020B0604020202020204" pitchFamily="34" charset="0"/>
              </a:rPr>
              <a:t>Mae’r cyfraddau cyflogaeth ar gyfer pobl ifanc 16-25 oed â nam ar y golwg hefyd yn is na rhai eu cyfoedion (25.6% o’i gymharu â 54.0%), ac nid yw’r gwahaniaeth yn cael ei ystyried gan y gyfran uwch o fyfyrwyr a chanddyn nhw nam ar y golwg mewn addysg. Yn gyffredinol, dim ond 62% o bobl ifanc 16-25 oed â nam ar y golwg oedd mewn addysg neu gyflogaeth o’i gymharu ag 80% o’r boblogaeth gyffredinol o bobl ifanc 16-25 oed (25)</a:t>
            </a:r>
          </a:p>
          <a:p>
            <a:pPr algn="l">
              <a:buFont typeface="Arial" panose="020B0604020202020204" pitchFamily="34" charset="0"/>
              <a:buChar char="•"/>
            </a:pPr>
            <a:r>
              <a:rPr lang="cy-GB" sz="2000" b="0" i="0">
                <a:latin typeface="Arial" panose="020B0604020202020204" pitchFamily="34" charset="0"/>
              </a:rPr>
              <a:t>Mae lefelau cyflogaeth gwael yn atgyfnerthu'r risg o hunanddelwedd negyddol ar ran pobl ifanc â nam ar y golwg sy'n aml yn teimlo eu bod wedi methu o’i gymharu â'u cyfoedion nad ydynt yn anabl. Gellir ei weld hefyd fel elw gwael ar y gost ychwanegol sylweddol o addysgu plant a phobl ifanc â nam ar y golwg os ydynt yn cyrraedd byd oedolion heb y cymwysterau, y sgiliau a'r hyder sydd eu hangen arnynt i fyw a gweithio'n annibynnol.</a:t>
            </a: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r>
              <a:rPr lang="cy-GB" sz="1800">
                <a:hlinkClick r:id="rId3"/>
              </a:rPr>
              <a:t>Materion allweddol o ran addysg Nam ar y Golwg yn Lloegr - VIEW (viewweb.org.uk)</a:t>
            </a:r>
          </a:p>
        </p:txBody>
      </p:sp>
    </p:spTree>
    <p:extLst>
      <p:ext uri="{BB962C8B-B14F-4D97-AF65-F5344CB8AC3E}">
        <p14:creationId xmlns:p14="http://schemas.microsoft.com/office/powerpoint/2010/main" val="212326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fontScale="90000"/>
          </a:bodyPr>
          <a:lstStyle/>
          <a:p>
            <a:r>
              <a:rPr lang="cy-GB" sz="3000">
                <a:latin typeface="Arial"/>
                <a:ea typeface="Times New Roman" panose="02020603050405020304" pitchFamily="18" charset="0"/>
                <a:cs typeface="Times New Roman"/>
              </a:rPr>
              <a:t>Enghreifftiau o ddulliau ymyrraeth wedi'u targedu ar gyfer Maes 11 a restrir yn CFVI i leihau rhwystrau (1)</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690688"/>
            <a:ext cx="8778240" cy="4351338"/>
          </a:xfrm>
        </p:spPr>
        <p:txBody>
          <a:bodyPr>
            <a:normAutofit/>
          </a:bodyPr>
          <a:lstStyle/>
          <a:p>
            <a:pPr marL="0" indent="0">
              <a:lnSpc>
                <a:spcPct val="107000"/>
              </a:lnSpc>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380364" marR="782955" indent="-342900">
              <a:buSzPct val="128571"/>
              <a:tabLst>
                <a:tab pos="218440" algn="l"/>
              </a:tabLst>
            </a:pPr>
            <a:r>
              <a:rPr lang="cy-GB" sz="2000">
                <a:latin typeface="+mn-lt"/>
                <a:cs typeface="Tahoma"/>
              </a:rPr>
              <a:t>Darparu cymorth i baratoi ar gyfer trawsnewidiadau addysg ôl-orfodol allweddol, e.e.:</a:t>
            </a:r>
          </a:p>
          <a:p>
            <a:pPr marL="608330" lvl="1" indent="-342900">
              <a:spcBef>
                <a:spcPts val="1000"/>
              </a:spcBef>
              <a:buSzPct val="100000"/>
              <a:buFont typeface="Courier New" panose="02070309020205020404" pitchFamily="49" charset="0"/>
              <a:buChar char="o"/>
              <a:tabLst>
                <a:tab pos="495300" algn="l"/>
              </a:tabLst>
            </a:pPr>
            <a:r>
              <a:rPr lang="cy-GB" sz="2000">
                <a:latin typeface="+mn-lt"/>
                <a:cs typeface="Tahoma"/>
              </a:rPr>
              <a:t>Addysg Bellach;</a:t>
            </a:r>
          </a:p>
          <a:p>
            <a:pPr marL="608330" lvl="1" indent="-342900">
              <a:spcBef>
                <a:spcPts val="1000"/>
              </a:spcBef>
              <a:buSzPct val="100000"/>
              <a:buFont typeface="Courier New" panose="02070309020205020404" pitchFamily="49" charset="0"/>
              <a:buChar char="o"/>
              <a:tabLst>
                <a:tab pos="495300" algn="l"/>
              </a:tabLst>
            </a:pPr>
            <a:r>
              <a:rPr lang="cy-GB" sz="2000">
                <a:latin typeface="+mn-lt"/>
                <a:cs typeface="Tahoma"/>
              </a:rPr>
              <a:t>Addysg Uwch;</a:t>
            </a:r>
          </a:p>
          <a:p>
            <a:pPr marL="608330" lvl="1" indent="-342900">
              <a:spcBef>
                <a:spcPts val="1000"/>
              </a:spcBef>
              <a:buSzPct val="100000"/>
              <a:buFont typeface="Courier New" panose="02070309020205020404" pitchFamily="49" charset="0"/>
              <a:buChar char="o"/>
              <a:tabLst>
                <a:tab pos="495300" algn="l"/>
              </a:tabLst>
            </a:pPr>
            <a:r>
              <a:rPr lang="cy-GB" sz="2000">
                <a:latin typeface="+mn-lt"/>
                <a:cs typeface="Tahoma"/>
              </a:rPr>
              <a:t>Chwilio a chymryd rhan mewn cyflogaeth;</a:t>
            </a:r>
          </a:p>
          <a:p>
            <a:pPr marL="608330" lvl="1" indent="-342900">
              <a:spcBef>
                <a:spcPts val="1000"/>
              </a:spcBef>
              <a:buSzPct val="100000"/>
              <a:buFont typeface="Courier New" panose="02070309020205020404" pitchFamily="49" charset="0"/>
              <a:buChar char="o"/>
              <a:tabLst>
                <a:tab pos="495300" algn="l"/>
              </a:tabLst>
            </a:pPr>
            <a:r>
              <a:rPr lang="cy-GB" sz="2000">
                <a:latin typeface="+mn-lt"/>
                <a:cs typeface="Tahoma"/>
              </a:rPr>
              <a:t>Byw â chymorth.</a:t>
            </a:r>
          </a:p>
          <a:p>
            <a:pPr marL="380364" marR="290195" indent="-342900">
              <a:buSzPct val="128571"/>
              <a:tabLst>
                <a:tab pos="218440" algn="l"/>
              </a:tabLst>
            </a:pPr>
            <a:r>
              <a:rPr lang="cy-GB" sz="2000">
                <a:latin typeface="+mn-lt"/>
                <a:cs typeface="Tahoma"/>
              </a:rPr>
              <a:t>Mewnbwn arbenigol i addysg, gwybodaeth ac arweiniad gyrfaoedd, gan gynnwys cefnogi cyfleoedd gwirfoddoli/profiad gwaith, chwilio am swyddi a gwneud cais amdanynt, datgelu nam ar y golwg, paratoi ar gyfer cyfweliadau, cefnogi lleoliadau profiad gwaith.</a:t>
            </a:r>
          </a:p>
          <a:p>
            <a:pPr indent="0">
              <a:lnSpc>
                <a:spcPct val="107000"/>
              </a:lnSpc>
              <a:spcAft>
                <a:spcPts val="800"/>
              </a:spcAft>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2000" dirty="0"/>
          </a:p>
        </p:txBody>
      </p:sp>
    </p:spTree>
    <p:extLst>
      <p:ext uri="{BB962C8B-B14F-4D97-AF65-F5344CB8AC3E}">
        <p14:creationId xmlns:p14="http://schemas.microsoft.com/office/powerpoint/2010/main" val="126736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fontScale="90000"/>
          </a:bodyPr>
          <a:lstStyle/>
          <a:p>
            <a:r>
              <a:rPr lang="cy-GB" sz="3000">
                <a:latin typeface="Arial"/>
                <a:ea typeface="Times New Roman" panose="02020603050405020304" pitchFamily="18" charset="0"/>
                <a:cs typeface="Times New Roman"/>
              </a:rPr>
              <a:t>Enghreifftiau o ddulliau ymyrraeth wedi'u targedu ar gyfer Maes 11 a restrir yn CFVI i leihau rhwystrau (2)</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a:normAutofit/>
          </a:bodyPr>
          <a:lstStyle/>
          <a:p>
            <a:pPr marL="217804" marR="356235" indent="-180340">
              <a:buSzPct val="100000"/>
              <a:buFont typeface="Trebuchet MS"/>
              <a:buChar char="•"/>
              <a:tabLst>
                <a:tab pos="218440" algn="l"/>
              </a:tabLst>
            </a:pPr>
            <a:r>
              <a:rPr lang="cy-GB" sz="2000" dirty="0">
                <a:latin typeface="+mn-lt"/>
                <a:cs typeface="Tahoma"/>
              </a:rPr>
              <a:t>Cefnogi'r person ifanc i gymryd cyfrifoldeb personol; cydnabod ei hawliau a’i gyfrifoldebau.</a:t>
            </a:r>
          </a:p>
          <a:p>
            <a:pPr marL="217804" marR="522605" indent="-180340">
              <a:buSzPct val="100000"/>
              <a:buFont typeface="Trebuchet MS"/>
              <a:buChar char="•"/>
              <a:tabLst>
                <a:tab pos="218440" algn="l"/>
              </a:tabLst>
            </a:pPr>
            <a:r>
              <a:rPr lang="cy-GB" sz="2000" dirty="0">
                <a:latin typeface="+mn-lt"/>
                <a:cs typeface="Tahoma"/>
              </a:rPr>
              <a:t>Hawl a budd-daliadau (gan gynnwys pontio rhwng systemau plant ac oedolion).</a:t>
            </a:r>
          </a:p>
          <a:p>
            <a:pPr marL="217804" marR="403860" indent="-180340">
              <a:buSzPct val="100000"/>
              <a:buFont typeface="Trebuchet MS"/>
              <a:buChar char="•"/>
              <a:tabLst>
                <a:tab pos="218440" algn="l"/>
              </a:tabLst>
            </a:pPr>
            <a:r>
              <a:rPr lang="cy-GB" sz="2000" dirty="0">
                <a:latin typeface="+mn-lt"/>
                <a:cs typeface="Tahoma"/>
              </a:rPr>
              <a:t>Cefnogi ymgysylltiad uniongyrchol rhwng gweithwyr iechyd proffesiynol a phersonél gwasanaethau cymdeithasol, gwasanaethau lleol arbenigol nam ar y synhwyrau i oedolion ac oedolion ifanc wrth iddynt drosglwyddo i fod yn oedolion.</a:t>
            </a:r>
          </a:p>
          <a:p>
            <a:pPr marL="217804" indent="-180340">
              <a:buSzPct val="100000"/>
              <a:buFont typeface="Trebuchet MS"/>
              <a:buChar char="•"/>
              <a:tabLst>
                <a:tab pos="218440" algn="l"/>
              </a:tabLst>
            </a:pPr>
            <a:r>
              <a:rPr lang="cy-GB" sz="2000" dirty="0">
                <a:latin typeface="+mn-lt"/>
                <a:cs typeface="Tahoma"/>
              </a:rPr>
              <a:t>Cefnogi dealltwriaeth o ardystio nam ar y golwg.</a:t>
            </a:r>
          </a:p>
          <a:p>
            <a:pPr marL="217804" marR="154940" indent="-180340">
              <a:buSzPct val="100000"/>
              <a:buFont typeface="Trebuchet MS"/>
              <a:buChar char="•"/>
              <a:tabLst>
                <a:tab pos="218440" algn="l"/>
              </a:tabLst>
            </a:pPr>
            <a:r>
              <a:rPr lang="cy-GB" sz="2000" dirty="0">
                <a:latin typeface="+mn-lt"/>
                <a:cs typeface="Tahoma"/>
              </a:rPr>
              <a:t>Sgiliau a gwybodaeth ategol ar gyfer cael gafael ar wasanaethau cymunedol allweddol, fel banciau, llyfrgelloedd a meddygfa.</a:t>
            </a:r>
          </a:p>
          <a:p>
            <a:pPr marL="217804" marR="469900" indent="-180340">
              <a:buSzPct val="100000"/>
              <a:buFont typeface="Trebuchet MS"/>
              <a:buChar char="•"/>
              <a:tabLst>
                <a:tab pos="218440" algn="l"/>
              </a:tabLst>
            </a:pPr>
            <a:r>
              <a:rPr lang="cy-GB" sz="2000" dirty="0">
                <a:latin typeface="+mn-lt"/>
                <a:cs typeface="Tahoma"/>
              </a:rPr>
              <a:t>Perthnasoedd ehangach: rhannu tŷ, perthnasoedd rhamantus, paratoi ar gyfer bod yn rhiant.</a:t>
            </a:r>
          </a:p>
          <a:p>
            <a:pPr marL="0" indent="0">
              <a:lnSpc>
                <a:spcPct val="107000"/>
              </a:lnSpc>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53772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Autofit/>
          </a:bodyPr>
          <a:lstStyle/>
          <a:p>
            <a:r>
              <a:rPr lang="cy-GB" sz="3000"/>
              <a:t>Pam mae ffocws ar y maes hwn yn bwysig i (enw'r plentyn/person ifanc); pa ymyriadau sydd ar waith?</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361440" y="1690688"/>
            <a:ext cx="8778240" cy="4169785"/>
          </a:xfrm>
        </p:spPr>
        <p:txBody>
          <a:bodyPr>
            <a:normAutofit lnSpcReduction="10000"/>
          </a:bodyPr>
          <a:lstStyle/>
          <a:p>
            <a:pPr marL="0" indent="0">
              <a:buNone/>
            </a:pPr>
            <a:endPar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cy-GB" sz="2000" dirty="0">
                <a:solidFill>
                  <a:srgbClr val="000000"/>
                </a:solidFill>
                <a:cs typeface="Times New Roman" panose="02020603050405020304" pitchFamily="18" charset="0"/>
              </a:rPr>
              <a:t>Mae paratoi ar gyfer bod yn oedolyn yn allweddol er mwyn helpu i sicrhau bod person ifanc yn gallu cymryd rhan mor llawn â phosibl mewn cymdeithas; yn ei dro mae hyn yn hybu iechyd meddwl mwy cadarnhaol. </a:t>
            </a:r>
          </a:p>
          <a:p>
            <a:pPr marL="0" indent="0">
              <a:buNone/>
            </a:pPr>
            <a:endParaRPr lang="en-GB" sz="2000" dirty="0"/>
          </a:p>
          <a:p>
            <a:pPr marL="0" indent="0">
              <a:buNone/>
            </a:pPr>
            <a:r>
              <a:rPr lang="cy-GB" sz="2000" dirty="0">
                <a:latin typeface="Arial" panose="020B0604020202020204" pitchFamily="34" charset="0"/>
                <a:ea typeface="Times New Roman" panose="02020603050405020304" pitchFamily="18" charset="0"/>
              </a:rPr>
              <a:t>Bydd cefnogaeth unigol yn cael ei llywio gan:</a:t>
            </a:r>
          </a:p>
          <a:p>
            <a:r>
              <a:rPr lang="cy-GB" sz="2000" dirty="0"/>
              <a:t>Manylion nam ar olwg y person ifanc</a:t>
            </a:r>
          </a:p>
          <a:p>
            <a:r>
              <a:rPr lang="cy-GB" sz="2000" dirty="0"/>
              <a:t>Sut mae'n dylanwadu ar ei fynediad i'r byd ehangach/digwyddiadau rhyngweithio cymdeithasol</a:t>
            </a:r>
          </a:p>
          <a:p>
            <a:r>
              <a:rPr lang="cy-GB" sz="2000" dirty="0"/>
              <a:t>Pa ymyriadau sydd ar waith i gefnogi’r gwaith o baratoi i fod yn oedolyn? Beth yw'r canlyniadau a ragwelir? </a:t>
            </a:r>
          </a:p>
          <a:p>
            <a:r>
              <a:rPr lang="cy-GB" sz="2000" dirty="0"/>
              <a:t>Pwy sy'n cyflawni/gweithio ar y canlyniadau hyn? </a:t>
            </a:r>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168051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cy-GB" sz="3000"/>
              <a:t>Crynhoi</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1247315" y="1472974"/>
            <a:ext cx="8778240" cy="4351338"/>
          </a:xfrm>
        </p:spPr>
        <p:txBody>
          <a:bodyPr/>
          <a:lstStyle/>
          <a:p>
            <a:endParaRPr lang="en-GB" sz="2000" dirty="0">
              <a:ea typeface="Times New Roman" panose="02020603050405020304" pitchFamily="18" charset="0"/>
            </a:endParaRPr>
          </a:p>
          <a:p>
            <a:r>
              <a:rPr lang="cy-GB" sz="2000" dirty="0">
                <a:ea typeface="Times New Roman" panose="02020603050405020304" pitchFamily="18" charset="0"/>
              </a:rPr>
              <a:t>Mae nam ar y golwg yn creu rhwystrau nodedig i fynediad, dulliau dysgu a chyfranogiad i blant a phobl ifanc wrth iddynt ddod yn oedolion.</a:t>
            </a:r>
          </a:p>
          <a:p>
            <a:r>
              <a:rPr lang="cy-GB" sz="2000" dirty="0">
                <a:ea typeface="Times New Roman" panose="02020603050405020304" pitchFamily="18" charset="0"/>
              </a:rPr>
              <a:t>Mae angen dulliau ymyrraeth wedi'u targedu o fewn amgylcheddau dysgu cynhwysol (Gweler CFVI, Maes 1) i liniaru'r rhwystrau hyn; ac mae'r ymyriadau hyn yn rhagweladwy ac yn dechrau'n gynnar.</a:t>
            </a:r>
          </a:p>
          <a:p>
            <a:r>
              <a:rPr lang="cy-GB" sz="2000" dirty="0">
                <a:latin typeface="Arial" panose="020B0604020202020204" pitchFamily="34" charset="0"/>
                <a:ea typeface="Times New Roman" panose="02020603050405020304" pitchFamily="18" charset="0"/>
              </a:rPr>
              <a:t>Mae angen gweithio ar y cyd gyda'r plentyn/person ifanc, y teulu ac addysgwyr i baratoi pobl ifanc ar gyfer bod yn oedolion. </a:t>
            </a:r>
          </a:p>
          <a:p>
            <a:pPr marL="0" indent="0">
              <a:buNone/>
            </a:pPr>
            <a:endParaRPr lang="en-GB" dirty="0"/>
          </a:p>
        </p:txBody>
      </p:sp>
    </p:spTree>
    <p:extLst>
      <p:ext uri="{BB962C8B-B14F-4D97-AF65-F5344CB8AC3E}">
        <p14:creationId xmlns:p14="http://schemas.microsoft.com/office/powerpoint/2010/main" val="2774298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60B2E-5FBD-6F88-23BA-42023FDBEE1A}"/>
              </a:ext>
            </a:extLst>
          </p:cNvPr>
          <p:cNvSpPr>
            <a:spLocks noGrp="1"/>
          </p:cNvSpPr>
          <p:nvPr>
            <p:ph type="ctrTitle"/>
          </p:nvPr>
        </p:nvSpPr>
        <p:spPr>
          <a:xfrm>
            <a:off x="1056640" y="126683"/>
            <a:ext cx="9458960" cy="2387600"/>
          </a:xfrm>
        </p:spPr>
        <p:txBody>
          <a:bodyPr/>
          <a:lstStyle/>
          <a:p>
            <a:r>
              <a:rPr lang="en-GB" dirty="0"/>
              <a:t>Pa </a:t>
            </a:r>
            <a:r>
              <a:rPr lang="en-GB" dirty="0" err="1"/>
              <a:t>adnoddau</a:t>
            </a:r>
            <a:r>
              <a:rPr lang="en-GB" dirty="0"/>
              <a:t> </a:t>
            </a:r>
            <a:r>
              <a:rPr lang="en-GB" dirty="0" err="1"/>
              <a:t>sydd</a:t>
            </a:r>
            <a:r>
              <a:rPr lang="en-GB" dirty="0"/>
              <a:t> </a:t>
            </a:r>
            <a:r>
              <a:rPr lang="en-GB" dirty="0" err="1"/>
              <a:t>ar</a:t>
            </a:r>
            <a:r>
              <a:rPr lang="en-GB" dirty="0"/>
              <a:t> </a:t>
            </a:r>
            <a:r>
              <a:rPr lang="en-GB" dirty="0" err="1"/>
              <a:t>gael</a:t>
            </a:r>
            <a:endParaRPr lang="en-GB" dirty="0"/>
          </a:p>
        </p:txBody>
      </p:sp>
      <p:sp>
        <p:nvSpPr>
          <p:cNvPr id="3" name="Subtitle 2">
            <a:extLst>
              <a:ext uri="{FF2B5EF4-FFF2-40B4-BE49-F238E27FC236}">
                <a16:creationId xmlns:a16="http://schemas.microsoft.com/office/drawing/2014/main" id="{9B0371C3-D8FB-4440-A7DC-9144DD1FFD7C}"/>
              </a:ext>
            </a:extLst>
          </p:cNvPr>
          <p:cNvSpPr>
            <a:spLocks noGrp="1"/>
          </p:cNvSpPr>
          <p:nvPr>
            <p:ph type="subTitle" idx="1"/>
          </p:nvPr>
        </p:nvSpPr>
        <p:spPr>
          <a:xfrm>
            <a:off x="599440" y="2743200"/>
            <a:ext cx="9458960" cy="3592286"/>
          </a:xfrm>
        </p:spPr>
        <p:txBody>
          <a:bodyPr>
            <a:normAutofit fontScale="92500" lnSpcReduction="20000"/>
          </a:bodyPr>
          <a:lstStyle/>
          <a:p>
            <a:pPr marL="342900" lvl="0" indent="-342900">
              <a:lnSpc>
                <a:spcPct val="150000"/>
              </a:lnSpc>
              <a:buFont typeface="Arial" panose="020B0604020202020204" pitchFamily="34" charset="0"/>
              <a:buChar char="•"/>
            </a:pPr>
            <a:r>
              <a:rPr lang="en-GB" dirty="0">
                <a:latin typeface="Arial"/>
                <a:ea typeface="Arial"/>
                <a:cs typeface="Arial"/>
                <a:sym typeface="Arial"/>
                <a:hlinkClick r:id="rId3">
                  <a:extLst>
                    <a:ext uri="{A12FA001-AC4F-418D-AE19-62706E023703}">
                      <ahyp:hlinkClr xmlns:ahyp="http://schemas.microsoft.com/office/drawing/2018/hyperlinkcolor" val="tx"/>
                    </a:ext>
                  </a:extLst>
                </a:hlinkClick>
              </a:rPr>
              <a:t>Mae’r Hwb Rhannu Llyfrau sydd ag adnoddau i gefnogi darparu</a:t>
            </a:r>
            <a:r>
              <a:rPr lang="en-GB" dirty="0">
                <a:latin typeface="Arial"/>
                <a:ea typeface="Arial"/>
                <a:cs typeface="Arial"/>
                <a:sym typeface="Arial"/>
              </a:rPr>
              <a:t> </a:t>
            </a:r>
            <a:r>
              <a:rPr lang="en-GB" dirty="0">
                <a:latin typeface="Arial"/>
                <a:ea typeface="Arial"/>
                <a:cs typeface="Arial"/>
                <a:sym typeface="Arial"/>
                <a:hlinkClick r:id="rId3">
                  <a:extLst>
                    <a:ext uri="{A12FA001-AC4F-418D-AE19-62706E023703}">
                      <ahyp:hlinkClr xmlns:ahyp="http://schemas.microsoft.com/office/drawing/2018/hyperlinkcolor" val="tx"/>
                    </a:ext>
                  </a:extLst>
                </a:hlinkClick>
              </a:rPr>
              <a:t>CFVI ar gael gan yr RNIB (Allanol</a:t>
            </a:r>
            <a:r>
              <a:rPr lang="en-GB" dirty="0">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a:t>
            </a:r>
            <a:endParaRPr lang="en-GB" dirty="0">
              <a:latin typeface="Arial"/>
              <a:ea typeface="Times New Roman" panose="02020603050405020304" pitchFamily="18" charset="0"/>
              <a:cs typeface="Arial"/>
            </a:endParaRPr>
          </a:p>
          <a:p>
            <a:pPr marL="342900" indent="-342900">
              <a:lnSpc>
                <a:spcPct val="150000"/>
              </a:lnSpc>
              <a:buFont typeface="Symbol" panose="05050102010706020507" pitchFamily="18" charset="2"/>
              <a:buChar char=""/>
            </a:pPr>
            <a:r>
              <a:rPr lang="en-GB" dirty="0" err="1">
                <a:latin typeface="Arial"/>
                <a:ea typeface="Calibri" panose="020F0502020204030204" pitchFamily="34" charset="0"/>
                <a:cs typeface="Arial"/>
              </a:rPr>
              <a:t>Yn</a:t>
            </a:r>
            <a:r>
              <a:rPr lang="en-GB" dirty="0">
                <a:latin typeface="Arial"/>
                <a:ea typeface="Calibri" panose="020F0502020204030204" pitchFamily="34" charset="0"/>
                <a:cs typeface="Arial"/>
              </a:rPr>
              <a:t> </a:t>
            </a:r>
            <a:r>
              <a:rPr lang="en-GB" dirty="0" err="1">
                <a:latin typeface="Arial"/>
                <a:ea typeface="Calibri" panose="020F0502020204030204" pitchFamily="34" charset="0"/>
                <a:cs typeface="Arial"/>
              </a:rPr>
              <a:t>benodol</a:t>
            </a:r>
            <a:r>
              <a:rPr lang="en-GB" dirty="0">
                <a:latin typeface="Arial"/>
                <a:ea typeface="Calibri" panose="020F0502020204030204" pitchFamily="34" charset="0"/>
                <a:cs typeface="Arial"/>
              </a:rPr>
              <a:t> </a:t>
            </a:r>
            <a:r>
              <a:rPr lang="en-GB" dirty="0" err="1">
                <a:latin typeface="Arial"/>
                <a:ea typeface="Calibri" panose="020F0502020204030204" pitchFamily="34" charset="0"/>
                <a:cs typeface="Arial"/>
              </a:rPr>
              <a:t>berthnasol</a:t>
            </a:r>
            <a:r>
              <a:rPr lang="en-GB" dirty="0">
                <a:latin typeface="Arial"/>
                <a:ea typeface="Calibri" panose="020F0502020204030204" pitchFamily="34" charset="0"/>
                <a:cs typeface="Arial"/>
              </a:rPr>
              <a:t> </a:t>
            </a:r>
            <a:r>
              <a:rPr lang="en-GB" dirty="0" err="1">
                <a:latin typeface="Arial"/>
                <a:ea typeface="Calibri" panose="020F0502020204030204" pitchFamily="34" charset="0"/>
                <a:cs typeface="Arial"/>
              </a:rPr>
              <a:t>i’r</a:t>
            </a:r>
            <a:r>
              <a:rPr lang="en-GB" dirty="0">
                <a:latin typeface="Arial"/>
                <a:ea typeface="Calibri" panose="020F0502020204030204" pitchFamily="34" charset="0"/>
                <a:cs typeface="Arial"/>
              </a:rPr>
              <a:t> </a:t>
            </a:r>
            <a:r>
              <a:rPr lang="en-GB" dirty="0" err="1">
                <a:latin typeface="Arial"/>
                <a:ea typeface="Calibri" panose="020F0502020204030204" pitchFamily="34" charset="0"/>
                <a:cs typeface="Arial"/>
              </a:rPr>
              <a:t>maes</a:t>
            </a:r>
            <a:r>
              <a:rPr lang="en-GB" dirty="0">
                <a:latin typeface="Arial"/>
                <a:ea typeface="Calibri" panose="020F0502020204030204" pitchFamily="34" charset="0"/>
                <a:cs typeface="Arial"/>
              </a:rPr>
              <a:t> </a:t>
            </a:r>
            <a:r>
              <a:rPr lang="en-GB" dirty="0" err="1">
                <a:latin typeface="Arial"/>
                <a:ea typeface="Calibri" panose="020F0502020204030204" pitchFamily="34" charset="0"/>
                <a:cs typeface="Arial"/>
              </a:rPr>
              <a:t>hwn</a:t>
            </a:r>
            <a:r>
              <a:rPr lang="en-GB" dirty="0">
                <a:latin typeface="Arial"/>
                <a:ea typeface="Calibri" panose="020F0502020204030204" pitchFamily="34" charset="0"/>
                <a:cs typeface="Arial"/>
              </a:rPr>
              <a:t> </a:t>
            </a:r>
            <a:r>
              <a:rPr lang="en-GB" dirty="0" err="1">
                <a:latin typeface="Arial"/>
                <a:ea typeface="Calibri" panose="020F0502020204030204" pitchFamily="34" charset="0"/>
                <a:cs typeface="Arial"/>
              </a:rPr>
              <a:t>mae</a:t>
            </a:r>
            <a:r>
              <a:rPr lang="en-GB" dirty="0">
                <a:latin typeface="Arial"/>
                <a:ea typeface="Calibri" panose="020F0502020204030204" pitchFamily="34" charset="0"/>
                <a:cs typeface="Arial"/>
              </a:rPr>
              <a:t> </a:t>
            </a:r>
            <a:r>
              <a:rPr lang="en-GB" dirty="0" err="1">
                <a:latin typeface="Arial"/>
                <a:ea typeface="Calibri" panose="020F0502020204030204" pitchFamily="34" charset="0"/>
                <a:cs typeface="Arial"/>
              </a:rPr>
              <a:t>categori</a:t>
            </a:r>
            <a:r>
              <a:rPr lang="en-GB" dirty="0">
                <a:latin typeface="Arial"/>
                <a:ea typeface="Calibri" panose="020F0502020204030204" pitchFamily="34" charset="0"/>
                <a:cs typeface="Arial"/>
              </a:rPr>
              <a:t> </a:t>
            </a:r>
            <a:r>
              <a:rPr lang="en-GB" dirty="0">
                <a:solidFill>
                  <a:schemeClr val="tx1">
                    <a:lumMod val="95000"/>
                    <a:lumOff val="5000"/>
                  </a:schemeClr>
                </a:solidFill>
                <a:latin typeface="Arial"/>
                <a:ea typeface="Times New Roman" panose="02020603050405020304" pitchFamily="18" charset="0"/>
                <a:cs typeface="Arial"/>
                <a:hlinkClick r:id="rId4">
                  <a:extLst>
                    <a:ext uri="{A12FA001-AC4F-418D-AE19-62706E023703}">
                      <ahyp:hlinkClr xmlns:ahyp="http://schemas.microsoft.com/office/drawing/2018/hyperlinkcolor" val="tx"/>
                    </a:ext>
                  </a:extLst>
                </a:hlinkClick>
              </a:rPr>
              <a:t>Paratoi ar gyfer Bod yn Oedolyn</a:t>
            </a:r>
            <a:r>
              <a:rPr lang="en-GB" dirty="0">
                <a:latin typeface="Arial"/>
                <a:ea typeface="Calibri"/>
                <a:cs typeface="Arial"/>
              </a:rPr>
              <a:t> </a:t>
            </a:r>
            <a:r>
              <a:rPr lang="en-GB" dirty="0" err="1">
                <a:solidFill>
                  <a:schemeClr val="bg2">
                    <a:lumMod val="10000"/>
                  </a:schemeClr>
                </a:solidFill>
                <a:latin typeface="Arial"/>
                <a:ea typeface="Calibri" panose="020F0502020204030204" pitchFamily="34" charset="0"/>
                <a:cs typeface="Arial"/>
              </a:rPr>
              <a:t>Hwb</a:t>
            </a:r>
            <a:r>
              <a:rPr lang="en-GB" dirty="0">
                <a:solidFill>
                  <a:schemeClr val="bg2">
                    <a:lumMod val="10000"/>
                  </a:schemeClr>
                </a:solidFill>
                <a:latin typeface="Arial"/>
                <a:ea typeface="Calibri" panose="020F0502020204030204" pitchFamily="34" charset="0"/>
                <a:cs typeface="Arial"/>
              </a:rPr>
              <a:t> </a:t>
            </a:r>
            <a:r>
              <a:rPr lang="en-GB" dirty="0" err="1">
                <a:solidFill>
                  <a:schemeClr val="bg2">
                    <a:lumMod val="10000"/>
                  </a:schemeClr>
                </a:solidFill>
                <a:latin typeface="Arial"/>
                <a:ea typeface="Calibri" panose="020F0502020204030204" pitchFamily="34" charset="0"/>
                <a:cs typeface="Arial"/>
              </a:rPr>
              <a:t>Adnoddau</a:t>
            </a:r>
            <a:r>
              <a:rPr lang="en-GB" dirty="0">
                <a:latin typeface="Arial"/>
                <a:ea typeface="Calibri" panose="020F0502020204030204" pitchFamily="34" charset="0"/>
                <a:cs typeface="Arial"/>
              </a:rPr>
              <a:t> CFVI </a:t>
            </a:r>
            <a:r>
              <a:rPr lang="en-GB" dirty="0">
                <a:ea typeface="Times New Roman" panose="02020603050405020304" pitchFamily="18" charset="0"/>
                <a:cs typeface="Arial"/>
              </a:rPr>
              <a:t> </a:t>
            </a:r>
            <a:endParaRPr lang="en-GB" dirty="0"/>
          </a:p>
          <a:p>
            <a:pPr marL="342900" indent="-342900">
              <a:lnSpc>
                <a:spcPct val="150000"/>
              </a:lnSpc>
              <a:buFont typeface="Symbol,Sans-Serif" panose="05050102010706020507" pitchFamily="18" charset="2"/>
              <a:buChar char=""/>
            </a:pPr>
            <a:r>
              <a:rPr lang="en-GB" dirty="0" err="1">
                <a:latin typeface="Arial"/>
                <a:ea typeface="Arial"/>
                <a:cs typeface="Arial"/>
                <a:sym typeface="Arial"/>
              </a:rPr>
              <a:t>Mae’r</a:t>
            </a:r>
            <a:r>
              <a:rPr lang="en-GB" dirty="0">
                <a:latin typeface="Arial"/>
                <a:ea typeface="Arial"/>
                <a:cs typeface="Arial"/>
                <a:sym typeface="Arial"/>
              </a:rPr>
              <a:t> CFVI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darparu</a:t>
            </a:r>
            <a:r>
              <a:rPr lang="en-GB" dirty="0">
                <a:latin typeface="Arial"/>
                <a:ea typeface="Arial"/>
                <a:cs typeface="Arial"/>
                <a:sym typeface="Arial"/>
              </a:rPr>
              <a:t> </a:t>
            </a:r>
            <a:r>
              <a:rPr lang="en-GB" dirty="0" err="1">
                <a:latin typeface="Arial"/>
                <a:ea typeface="Arial"/>
                <a:cs typeface="Arial"/>
                <a:sym typeface="Arial"/>
              </a:rPr>
              <a:t>rhestr</a:t>
            </a:r>
            <a:r>
              <a:rPr lang="en-GB" dirty="0">
                <a:latin typeface="Arial"/>
                <a:ea typeface="Arial"/>
                <a:cs typeface="Arial"/>
                <a:sym typeface="Arial"/>
              </a:rPr>
              <a:t> o </a:t>
            </a:r>
            <a:r>
              <a:rPr lang="en-GB" dirty="0" err="1">
                <a:latin typeface="Arial"/>
                <a:ea typeface="Arial"/>
                <a:cs typeface="Arial"/>
                <a:sym typeface="Arial"/>
              </a:rPr>
              <a:t>ddulliau</a:t>
            </a:r>
            <a:r>
              <a:rPr lang="en-GB" dirty="0">
                <a:latin typeface="Arial"/>
                <a:ea typeface="Arial"/>
                <a:cs typeface="Arial"/>
                <a:sym typeface="Arial"/>
              </a:rPr>
              <a:t> </a:t>
            </a:r>
            <a:r>
              <a:rPr lang="en-GB" dirty="0" err="1">
                <a:latin typeface="Arial"/>
                <a:ea typeface="Arial"/>
                <a:cs typeface="Arial"/>
                <a:sym typeface="Arial"/>
              </a:rPr>
              <a:t>ymyrraeth</a:t>
            </a:r>
            <a:r>
              <a:rPr lang="en-GB" dirty="0">
                <a:latin typeface="Arial"/>
                <a:ea typeface="Arial"/>
                <a:cs typeface="Arial"/>
                <a:sym typeface="Arial"/>
              </a:rPr>
              <a:t> </a:t>
            </a:r>
            <a:r>
              <a:rPr lang="en-GB" dirty="0" err="1">
                <a:latin typeface="Arial"/>
                <a:ea typeface="Arial"/>
                <a:cs typeface="Arial"/>
                <a:sym typeface="Arial"/>
              </a:rPr>
              <a:t>wedi’i</a:t>
            </a:r>
            <a:r>
              <a:rPr lang="en-GB" dirty="0">
                <a:latin typeface="Arial"/>
                <a:ea typeface="Arial"/>
                <a:cs typeface="Arial"/>
                <a:sym typeface="Arial"/>
              </a:rPr>
              <a:t> </a:t>
            </a:r>
            <a:r>
              <a:rPr lang="en-GB" dirty="0" err="1">
                <a:latin typeface="Arial"/>
                <a:ea typeface="Arial"/>
                <a:cs typeface="Arial"/>
                <a:sym typeface="Arial"/>
              </a:rPr>
              <a:t>thargedu</a:t>
            </a:r>
            <a:r>
              <a:rPr lang="en-GB" dirty="0">
                <a:latin typeface="Arial"/>
                <a:ea typeface="Arial"/>
                <a:cs typeface="Arial"/>
                <a:sym typeface="Arial"/>
              </a:rPr>
              <a:t> (</a:t>
            </a:r>
            <a:r>
              <a:rPr lang="en-GB" dirty="0" err="1">
                <a:latin typeface="Arial"/>
                <a:ea typeface="Arial"/>
                <a:cs typeface="Arial"/>
                <a:sym typeface="Arial"/>
              </a:rPr>
              <a:t>tudalen</a:t>
            </a:r>
            <a:r>
              <a:rPr lang="en-GB" dirty="0">
                <a:latin typeface="Arial"/>
                <a:ea typeface="Arial"/>
                <a:cs typeface="Arial"/>
                <a:sym typeface="Arial"/>
              </a:rPr>
              <a:t> 32): </a:t>
            </a:r>
            <a:r>
              <a:rPr lang="en-GB" dirty="0">
                <a:solidFill>
                  <a:schemeClr val="tx1">
                    <a:lumMod val="95000"/>
                    <a:lumOff val="5000"/>
                  </a:schemeClr>
                </a:solidFill>
                <a:latin typeface="Arial"/>
                <a:ea typeface="Arial"/>
                <a:cs typeface="Arial"/>
                <a:sym typeface="Arial"/>
                <a:hlinkClick r:id="rId5">
                  <a:extLst>
                    <a:ext uri="{A12FA001-AC4F-418D-AE19-62706E023703}">
                      <ahyp:hlinkClr xmlns:ahyp="http://schemas.microsoft.com/office/drawing/2018/hyperlinkcolor" val="tx"/>
                    </a:ext>
                  </a:extLst>
                </a:hlinkClick>
              </a:rPr>
              <a:t> Fframwaith Cwricwlwm ar gyfer Plant a Phobl Ifanc â Nam ar eu Golwg | Yr RNIB</a:t>
            </a:r>
            <a:endParaRPr lang="en-GB" dirty="0">
              <a:ea typeface="Calibri" panose="020F0502020204030204" pitchFamily="34" charset="0"/>
            </a:endParaRPr>
          </a:p>
          <a:p>
            <a:pPr marL="342900" indent="-342900">
              <a:lnSpc>
                <a:spcPct val="150000"/>
              </a:lnSpc>
              <a:buFont typeface="Arial" panose="020B0604020202020204" pitchFamily="34" charset="0"/>
              <a:buChar char="•"/>
            </a:pPr>
            <a:endParaRPr lang="en-GB" sz="2400" dirty="0">
              <a:latin typeface="Arial"/>
              <a:ea typeface="Calibri"/>
              <a:cs typeface="Arial"/>
            </a:endParaRPr>
          </a:p>
          <a:p>
            <a:endParaRPr lang="en-GB" dirty="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cy-GB" sz="3000"/>
              <a:t>Cyfeiriadau</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pPr marL="0" indent="0">
              <a:buNone/>
            </a:pPr>
            <a:endParaRPr lang="en-GB" sz="2000" dirty="0">
              <a:effectLst/>
              <a:ea typeface="Arial" panose="020B0604020202020204" pitchFamily="34" charset="0"/>
            </a:endParaRPr>
          </a:p>
          <a:p>
            <a:r>
              <a:rPr lang="en-GB" sz="2000" dirty="0">
                <a:latin typeface="Arial"/>
                <a:ea typeface="Arial" panose="020B0604020202020204" pitchFamily="34" charset="0"/>
                <a:cs typeface="Arial"/>
              </a:rPr>
              <a:t>Hewett, R., Douglas, G., </a:t>
            </a:r>
            <a:r>
              <a:rPr lang="en-GB" sz="2000" dirty="0" err="1">
                <a:latin typeface="Arial"/>
                <a:ea typeface="Arial" panose="020B0604020202020204" pitchFamily="34" charset="0"/>
                <a:cs typeface="Arial"/>
              </a:rPr>
              <a:t>McLinden</a:t>
            </a:r>
            <a:r>
              <a:rPr lang="en-GB" sz="2000" dirty="0">
                <a:latin typeface="Arial"/>
                <a:ea typeface="Arial" panose="020B0604020202020204" pitchFamily="34" charset="0"/>
                <a:cs typeface="Arial"/>
              </a:rPr>
              <a:t>, M., James, L., Brydon, G., </a:t>
            </a:r>
            <a:r>
              <a:rPr lang="en-GB" sz="2000" dirty="0" err="1">
                <a:latin typeface="Arial"/>
                <a:ea typeface="Arial" panose="020B0604020202020204" pitchFamily="34" charset="0"/>
                <a:cs typeface="Arial"/>
              </a:rPr>
              <a:t>Chattaway</a:t>
            </a:r>
            <a:r>
              <a:rPr lang="en-GB" sz="2000" dirty="0">
                <a:latin typeface="Arial"/>
                <a:ea typeface="Arial" panose="020B0604020202020204" pitchFamily="34" charset="0"/>
                <a:cs typeface="Arial"/>
              </a:rPr>
              <a:t>, </a:t>
            </a:r>
            <a:r>
              <a:rPr lang="en-GB" sz="2000" dirty="0" err="1">
                <a:latin typeface="Arial"/>
                <a:ea typeface="Arial" panose="020B0604020202020204" pitchFamily="34" charset="0"/>
                <a:cs typeface="Arial"/>
              </a:rPr>
              <a:t>T.,Cobb</a:t>
            </a:r>
            <a:r>
              <a:rPr lang="en-GB" sz="2000" dirty="0">
                <a:latin typeface="Arial"/>
                <a:ea typeface="Arial" panose="020B0604020202020204" pitchFamily="34" charset="0"/>
                <a:cs typeface="Arial"/>
              </a:rPr>
              <a:t>, R., </a:t>
            </a:r>
            <a:r>
              <a:rPr lang="en-GB" sz="2000" dirty="0" err="1">
                <a:latin typeface="Arial"/>
                <a:ea typeface="Arial" panose="020B0604020202020204" pitchFamily="34" charset="0"/>
                <a:cs typeface="Arial"/>
              </a:rPr>
              <a:t>Keil</a:t>
            </a:r>
            <a:r>
              <a:rPr lang="en-GB" sz="2000" dirty="0">
                <a:latin typeface="Arial"/>
                <a:ea typeface="Arial" panose="020B0604020202020204" pitchFamily="34" charset="0"/>
                <a:cs typeface="Arial"/>
              </a:rPr>
              <a:t>, S., </a:t>
            </a:r>
            <a:r>
              <a:rPr lang="en-GB" sz="2000" dirty="0" err="1">
                <a:latin typeface="Arial"/>
                <a:ea typeface="Arial" panose="020B0604020202020204" pitchFamily="34" charset="0"/>
                <a:cs typeface="Arial"/>
              </a:rPr>
              <a:t>Raisanen</a:t>
            </a:r>
            <a:r>
              <a:rPr lang="en-GB" sz="2000" dirty="0">
                <a:latin typeface="Arial"/>
                <a:ea typeface="Arial" panose="020B0604020202020204" pitchFamily="34" charset="0"/>
                <a:cs typeface="Arial"/>
              </a:rPr>
              <a:t>, S., Sutherland, C., Taylor, J., (2022) </a:t>
            </a:r>
            <a:r>
              <a:rPr lang="en-GB" sz="2000" b="1" dirty="0">
                <a:latin typeface="Arial"/>
                <a:ea typeface="Arial" panose="020B0604020202020204" pitchFamily="34" charset="0"/>
                <a:cs typeface="Arial"/>
              </a:rPr>
              <a:t>Curriculum</a:t>
            </a:r>
            <a:r>
              <a:rPr lang="en-GB" sz="2000" b="1" dirty="0">
                <a:latin typeface="Arial"/>
                <a:ea typeface="Times New Roman" panose="02020603050405020304" pitchFamily="18" charset="0"/>
                <a:cs typeface="Arial"/>
              </a:rPr>
              <a:t> </a:t>
            </a:r>
            <a:r>
              <a:rPr lang="en-GB" sz="2000" b="1" dirty="0">
                <a:latin typeface="Arial"/>
                <a:ea typeface="Arial" panose="020B0604020202020204" pitchFamily="34" charset="0"/>
                <a:cs typeface="Arial"/>
              </a:rPr>
              <a:t>Framework for Children and young People with Vision Impairment[CFVI]:</a:t>
            </a:r>
            <a:r>
              <a:rPr lang="en-GB" sz="2000" b="1" dirty="0">
                <a:latin typeface="Arial"/>
                <a:ea typeface="Times New Roman" panose="02020603050405020304" pitchFamily="18" charset="0"/>
                <a:cs typeface="Arial"/>
              </a:rPr>
              <a:t> </a:t>
            </a:r>
            <a:r>
              <a:rPr lang="en-GB" sz="2000" b="1" dirty="0">
                <a:latin typeface="Arial"/>
                <a:ea typeface="Arial" panose="020B0604020202020204" pitchFamily="34" charset="0"/>
                <a:cs typeface="Arial"/>
              </a:rPr>
              <a:t>Defining specialist skills development and best practice support to promote</a:t>
            </a:r>
            <a:r>
              <a:rPr lang="en-GB" sz="2000" b="1" dirty="0">
                <a:latin typeface="Arial"/>
                <a:ea typeface="Times New Roman" panose="02020603050405020304" pitchFamily="18" charset="0"/>
                <a:cs typeface="Arial"/>
              </a:rPr>
              <a:t> </a:t>
            </a:r>
            <a:r>
              <a:rPr lang="en-GB" sz="2000" b="1" dirty="0">
                <a:latin typeface="Arial"/>
                <a:ea typeface="Arial" panose="020B0604020202020204" pitchFamily="34" charset="0"/>
                <a:cs typeface="Arial"/>
              </a:rPr>
              <a:t>equity, inclusion and personal agency.</a:t>
            </a:r>
            <a:r>
              <a:rPr lang="en-GB" sz="2000" i="1" dirty="0">
                <a:latin typeface="Arial"/>
                <a:ea typeface="Arial" panose="020B0604020202020204" pitchFamily="34" charset="0"/>
                <a:cs typeface="Arial"/>
              </a:rPr>
              <a:t> </a:t>
            </a:r>
            <a:r>
              <a:rPr lang="en-GB" sz="2000" dirty="0" err="1">
                <a:latin typeface="Arial"/>
                <a:ea typeface="Arial" panose="020B0604020202020204" pitchFamily="34" charset="0"/>
                <a:cs typeface="Arial"/>
              </a:rPr>
              <a:t>Yr</a:t>
            </a:r>
            <a:r>
              <a:rPr lang="en-GB" sz="2000" dirty="0">
                <a:latin typeface="Arial"/>
                <a:ea typeface="Arial" panose="020B0604020202020204" pitchFamily="34" charset="0"/>
                <a:cs typeface="Arial"/>
              </a:rPr>
              <a:t> RNIB</a:t>
            </a:r>
            <a:endParaRPr lang="en-GB" sz="2000" dirty="0">
              <a:latin typeface="Arial"/>
              <a:ea typeface="Times New Roman" panose="02020603050405020304" pitchFamily="18" charset="0"/>
              <a:cs typeface="Arial"/>
            </a:endParaRPr>
          </a:p>
          <a:p>
            <a:endParaRPr lang="en-GB" dirty="0"/>
          </a:p>
        </p:txBody>
      </p:sp>
    </p:spTree>
    <p:extLst>
      <p:ext uri="{BB962C8B-B14F-4D97-AF65-F5344CB8AC3E}">
        <p14:creationId xmlns:p14="http://schemas.microsoft.com/office/powerpoint/2010/main" val="33937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2597151" y="369345"/>
            <a:ext cx="5542279" cy="1048293"/>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1"/>
              </a:buClr>
              <a:buSzPts val="3000"/>
            </a:pPr>
            <a:r>
              <a:rPr lang="cy-GB" sz="3000"/>
              <a:t>Partneriaid y Prosiect</a:t>
            </a:r>
          </a:p>
        </p:txBody>
      </p:sp>
      <p:sp>
        <p:nvSpPr>
          <p:cNvPr id="66" name="Google Shape;66;p2"/>
          <p:cNvSpPr txBox="1">
            <a:spLocks noGrp="1"/>
          </p:cNvSpPr>
          <p:nvPr>
            <p:ph type="body" idx="1"/>
          </p:nvPr>
        </p:nvSpPr>
        <p:spPr>
          <a:xfrm>
            <a:off x="1925720" y="1513285"/>
            <a:ext cx="8285080" cy="3833415"/>
          </a:xfrm>
          <a:prstGeom prst="rect">
            <a:avLst/>
          </a:prstGeom>
          <a:noFill/>
          <a:ln>
            <a:noFill/>
          </a:ln>
        </p:spPr>
        <p:txBody>
          <a:bodyPr spcFirstLastPara="1" vert="horz" wrap="square" lIns="91425" tIns="45700" rIns="91425" bIns="45700" rtlCol="0" anchor="t" anchorCtr="0">
            <a:normAutofit/>
          </a:bodyPr>
          <a:lstStyle/>
          <a:p>
            <a:pPr marL="0" indent="0">
              <a:spcBef>
                <a:spcPts val="0"/>
              </a:spcBef>
              <a:buNone/>
            </a:pPr>
            <a:r>
              <a:rPr lang="cy-GB" sz="2000">
                <a:latin typeface="Arial"/>
                <a:ea typeface="Arial"/>
                <a:cs typeface="Arial"/>
                <a:sym typeface="Arial"/>
              </a:rPr>
              <a:t>Mae 4 sefydliad partner yn ymwneud â’r prosiect CFVI. </a:t>
            </a:r>
          </a:p>
          <a:p>
            <a:pPr marL="0" indent="0">
              <a:spcBef>
                <a:spcPts val="0"/>
              </a:spcBef>
            </a:pPr>
            <a:endParaRPr lang="en-GB" sz="2000" dirty="0"/>
          </a:p>
          <a:p>
            <a:pPr marL="0" indent="0">
              <a:spcBef>
                <a:spcPts val="0"/>
              </a:spcBef>
            </a:pPr>
            <a:endParaRPr lang="en-GB" sz="2000" dirty="0">
              <a:latin typeface="Arial"/>
              <a:ea typeface="Arial"/>
              <a:cs typeface="Arial"/>
            </a:endParaRPr>
          </a:p>
          <a:p>
            <a:pPr marL="0" indent="0">
              <a:spcBef>
                <a:spcPts val="0"/>
              </a:spcBef>
              <a:buNone/>
            </a:pPr>
            <a:r>
              <a:rPr lang="cy-GB" sz="2000">
                <a:latin typeface="Arial"/>
                <a:ea typeface="Arial"/>
                <a:cs typeface="Arial"/>
                <a:sym typeface="Arial"/>
              </a:rPr>
              <a:t>Arweiniwyd y gwaith o gynhyrchu’r deunyddiau hyfforddi/datblygiad proffesiynol parhaus hyn gan VIEW (Cymdeithas Broffesiynol y Gweithlu Addysg Nam ar y Golwg), ar y cyd â grŵp ymgynghori o randdeiliaid sy’n gweithio ym maes Addysg Nam ar y Golwg. </a:t>
            </a:r>
          </a:p>
          <a:p>
            <a:pPr marL="0" indent="0">
              <a:lnSpc>
                <a:spcPct val="100000"/>
              </a:lnSpc>
              <a:spcBef>
                <a:spcPts val="0"/>
              </a:spcBef>
              <a:buClr>
                <a:schemeClr val="dk1"/>
              </a:buClr>
              <a:buSzPts val="2600"/>
              <a:buNone/>
            </a:pPr>
            <a:endParaRPr dirty="0"/>
          </a:p>
        </p:txBody>
      </p:sp>
      <p:pic>
        <p:nvPicPr>
          <p:cNvPr id="2" name="Picture 1" descr="Logo of VIEW">
            <a:extLst>
              <a:ext uri="{FF2B5EF4-FFF2-40B4-BE49-F238E27FC236}">
                <a16:creationId xmlns:a16="http://schemas.microsoft.com/office/drawing/2014/main" id="{A55AEFF7-9FC8-7418-E862-81692C79E4F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University of Birmingham, VICTAR Logo&#10;">
            <a:extLst>
              <a:ext uri="{FF2B5EF4-FFF2-40B4-BE49-F238E27FC236}">
                <a16:creationId xmlns:a16="http://schemas.microsoft.com/office/drawing/2014/main" id="{6637A7BF-4ACA-6D4D-A5EE-F8A45B1C5F8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4" name="Picture 3" descr="Logo of Thomas Pocklington Trust&#10;">
            <a:extLst>
              <a:ext uri="{FF2B5EF4-FFF2-40B4-BE49-F238E27FC236}">
                <a16:creationId xmlns:a16="http://schemas.microsoft.com/office/drawing/2014/main" id="{0612741B-5F5C-0BCC-0C64-78F852C1578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is is a generic slide of an image which provides a visual illustration of the 11 areas of the CFVI, located around the ‘active child/young person’ and with the area of focus - Preparing for Adulthood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425307" y="1340745"/>
            <a:ext cx="6397957" cy="4852578"/>
          </a:xfrm>
          <a:prstGeom prst="rect">
            <a:avLst/>
          </a:prstGeom>
        </p:spPr>
      </p:pic>
      <p:pic>
        <p:nvPicPr>
          <p:cNvPr id="17" name="Picture 16" descr="This image shows the area of focus: facilitating an inclusive world, highlighted in pink.">
            <a:extLst>
              <a:ext uri="{FF2B5EF4-FFF2-40B4-BE49-F238E27FC236}">
                <a16:creationId xmlns:a16="http://schemas.microsoft.com/office/drawing/2014/main" id="{672DA568-3DAE-E2FA-4AF4-823ADD04D3F0}"/>
              </a:ext>
            </a:extLst>
          </p:cNvPr>
          <p:cNvPicPr>
            <a:picLocks noChangeAspect="1"/>
          </p:cNvPicPr>
          <p:nvPr/>
        </p:nvPicPr>
        <p:blipFill>
          <a:blip r:embed="rId4">
            <a:alphaModFix amt="20000"/>
          </a:blip>
          <a:stretch>
            <a:fillRect/>
          </a:stretch>
        </p:blipFill>
        <p:spPr>
          <a:xfrm>
            <a:off x="3884934" y="2145807"/>
            <a:ext cx="1279440" cy="1008088"/>
          </a:xfrm>
          <a:prstGeom prst="rect">
            <a:avLst/>
          </a:prstGeom>
        </p:spPr>
      </p:pic>
      <p:sp>
        <p:nvSpPr>
          <p:cNvPr id="2" name="TextBox 1">
            <a:extLst>
              <a:ext uri="{FF2B5EF4-FFF2-40B4-BE49-F238E27FC236}">
                <a16:creationId xmlns:a16="http://schemas.microsoft.com/office/drawing/2014/main" id="{05FC9889-C9FE-7D1D-BA7D-03772B3377C4}"/>
              </a:ext>
            </a:extLst>
          </p:cNvPr>
          <p:cNvSpPr txBox="1"/>
          <p:nvPr/>
        </p:nvSpPr>
        <p:spPr>
          <a:xfrm>
            <a:off x="1238284" y="184385"/>
            <a:ext cx="10333230" cy="12926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y-GB" sz="3000" b="1">
                <a:ea typeface="+mn-lt"/>
                <a:cs typeface="+mn-lt"/>
              </a:rPr>
              <a:t>Fframwaith Cwricwlwm ar gyfer Plant a Phobl Ifanc â Nam ar y Golwg (2022, t.15) </a:t>
            </a:r>
          </a:p>
          <a:p>
            <a:pPr algn="l"/>
            <a:endParaRPr lang="en-US" dirty="0">
              <a:cs typeface="Arial"/>
            </a:endParaRPr>
          </a:p>
        </p:txBody>
      </p:sp>
    </p:spTree>
    <p:extLst>
      <p:ext uri="{BB962C8B-B14F-4D97-AF65-F5344CB8AC3E}">
        <p14:creationId xmlns:p14="http://schemas.microsoft.com/office/powerpoint/2010/main" val="2431570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cy-GB" sz="3000">
                <a:latin typeface="Arial"/>
                <a:cs typeface="Arial"/>
              </a:rPr>
              <a:t>Amcanion Hyfforddi (1)</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p:txBody>
          <a:bodyPr vert="horz" lIns="91440" tIns="45720" rIns="91440" bIns="45720" rtlCol="0" anchor="t">
            <a:normAutofit fontScale="25000" lnSpcReduction="20000"/>
          </a:bodyPr>
          <a:lstStyle/>
          <a:p>
            <a:pPr marL="0" indent="0">
              <a:lnSpc>
                <a:spcPct val="120000"/>
              </a:lnSpc>
              <a:buNone/>
            </a:pPr>
            <a:r>
              <a:rPr lang="cy-GB" sz="8000" dirty="0">
                <a:latin typeface="+mn-lt"/>
              </a:rPr>
              <a:t>Dyma amcanion yr adnodd hyfforddi hwn : </a:t>
            </a:r>
          </a:p>
          <a:p>
            <a:pPr>
              <a:lnSpc>
                <a:spcPct val="120000"/>
              </a:lnSpc>
            </a:pPr>
            <a:r>
              <a:rPr lang="cy-GB" sz="8000" dirty="0">
                <a:latin typeface="+mn-lt"/>
                <a:cs typeface="Arial"/>
              </a:rPr>
              <a:t>rhoi cyflwyniad i Faes 11 y CFVI: Paratoi ar gyfer Bod yn Oedolyn</a:t>
            </a:r>
          </a:p>
          <a:p>
            <a:pPr>
              <a:lnSpc>
                <a:spcPct val="120000"/>
              </a:lnSpc>
            </a:pPr>
            <a:r>
              <a:rPr lang="cy-GB" sz="8000" dirty="0">
                <a:latin typeface="+mn-lt"/>
                <a:ea typeface="Arial" panose="020B0604020202020204" pitchFamily="34" charset="0"/>
              </a:rPr>
              <a:t>archwilio enghreifftiau o rwystrau posibl i hwyluso cynhwysiant ar gyfer dysgwyr â nam ar eu golwg a dulliau ymyrryd wedi’u targedu y gallwn eu defnyddio i helpu i leihau’r rhain e.e. addasiadau arbenigol a dulliau addysgu</a:t>
            </a:r>
          </a:p>
          <a:p>
            <a:pPr>
              <a:lnSpc>
                <a:spcPct val="120000"/>
              </a:lnSpc>
            </a:pPr>
            <a:r>
              <a:rPr lang="cy-GB" sz="8000" dirty="0">
                <a:latin typeface="+mn-lt"/>
                <a:ea typeface="Arial" panose="020B0604020202020204" pitchFamily="34" charset="0"/>
              </a:rPr>
              <a:t>archwilio pam mae ffocws ar y maes hwn yn bwysig i ddysgwyr â nam ar eu golwg.</a:t>
            </a:r>
          </a:p>
          <a:p>
            <a:pPr lvl="0" algn="just" fontAlgn="base">
              <a:lnSpc>
                <a:spcPct val="120000"/>
              </a:lnSpc>
            </a:pPr>
            <a:r>
              <a:rPr lang="cy-GB" sz="8000" dirty="0">
                <a:latin typeface="+mn-lt"/>
                <a:ea typeface="Calibri" panose="020F0502020204030204" pitchFamily="34" charset="0"/>
              </a:rPr>
              <a:t>darparu dolenni i adnoddau/gwefannau defnyddiol.</a:t>
            </a:r>
          </a:p>
          <a:p>
            <a:pPr algn="just">
              <a:lnSpc>
                <a:spcPct val="150000"/>
              </a:lnSpc>
              <a:spcAft>
                <a:spcPts val="800"/>
              </a:spcAft>
            </a:pPr>
            <a:endParaRPr lang="en-GB" sz="3600" u="none" strike="noStrike" dirty="0">
              <a:effectLst/>
              <a:latin typeface="+mn-lt"/>
              <a:ea typeface="Arial" panose="020B0604020202020204" pitchFamily="34" charset="0"/>
            </a:endParaRPr>
          </a:p>
          <a:p>
            <a:br>
              <a:rPr lang="cy-GB" sz="1800" dirty="0">
                <a:latin typeface="Segoe UI" panose="020B0502040204020203" pitchFamily="34" charset="0"/>
              </a:rPr>
            </a:br>
            <a:endParaRPr lang="cy-GB" sz="1800" dirty="0">
              <a:latin typeface="Segoe UI" panose="020B0502040204020203" pitchFamily="34" charset="0"/>
            </a:endParaRPr>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cy-GB" sz="3000">
                <a:latin typeface="Arial"/>
                <a:cs typeface="Arial"/>
              </a:rPr>
              <a:t>Amcanion Hyfforddi (2)</a:t>
            </a:r>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cy-GB" sz="2000">
                <a:latin typeface="Arial"/>
                <a:cs typeface="Arial"/>
              </a:rPr>
              <a:t>Sleid y gellir ei haddasu os oes angen (gweler y nodiadau ar gyfer y sleid flaenorol sy'n rhoi enghreifftiau o amcanion hyfforddi y gallech eu hystyried, yn dibynnu ar natur eich cyflwyniad).</a:t>
            </a:r>
          </a:p>
          <a:p>
            <a:pPr marL="0" indent="0">
              <a:buNone/>
            </a:pPr>
            <a:endParaRPr lang="en-GB" dirty="0"/>
          </a:p>
          <a:p>
            <a:pPr marL="0" indent="0">
              <a:buNone/>
            </a:pPr>
            <a:endParaRPr lang="en-GB" sz="2000" dirty="0"/>
          </a:p>
          <a:p>
            <a:pPr marL="0" indent="0">
              <a:buNone/>
            </a:pPr>
            <a:endParaRPr lang="en-GB"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cy-GB" sz="3000" dirty="0"/>
              <a:t>Gwybodaeth am y maes hwn: Paratoi ar gyfer Bod yn Oedolyn</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799771"/>
            <a:ext cx="8778240" cy="4424023"/>
          </a:xfrm>
        </p:spPr>
        <p:txBody>
          <a:bodyPr>
            <a:normAutofit/>
          </a:bodyPr>
          <a:lstStyle/>
          <a:p>
            <a:pPr>
              <a:spcBef>
                <a:spcPts val="1200"/>
              </a:spcBef>
              <a:spcAft>
                <a:spcPts val="1200"/>
              </a:spcAft>
            </a:pPr>
            <a:r>
              <a:rPr lang="cy-GB" sz="2000" dirty="0">
                <a:latin typeface="+mn-lt"/>
                <a:cs typeface="Tahoma"/>
              </a:rPr>
              <a:t>Mae’r rhan hon o’r fframwaith yn cydnabod pwysigrwydd cefnogi plant a phobl ifanc i baratoi ar gyfer eu bywydau ar ôl addysg orfodol. Gallai hyn gynnwys paratoi ar gyfer astudio ymhellach, cyflogaeth neu ar gyfer plant ag anghenion cymhleth, nodi'r lleoliadau mwyaf priodol iddynt bontio iddynt. </a:t>
            </a:r>
          </a:p>
          <a:p>
            <a:pPr>
              <a:spcBef>
                <a:spcPts val="1200"/>
              </a:spcBef>
              <a:spcAft>
                <a:spcPts val="1200"/>
              </a:spcAft>
            </a:pPr>
            <a:r>
              <a:rPr lang="cy-GB" sz="2000" dirty="0">
                <a:latin typeface="+mn-lt"/>
                <a:cs typeface="Tahoma"/>
              </a:rPr>
              <a:t>Mae angen ystyried cynnwys y maes hwn drwy gydol oes y plentyn/person ifanc, er mwyn sicrhau bod popeth yn ei le er mwyn iddynt bontio’n llwyddiannus i fod yn oedolion. </a:t>
            </a:r>
          </a:p>
          <a:p>
            <a:pPr>
              <a:spcBef>
                <a:spcPts val="1200"/>
              </a:spcBef>
              <a:spcAft>
                <a:spcPts val="1200"/>
              </a:spcAft>
            </a:pPr>
            <a:r>
              <a:rPr lang="cy-GB" sz="2000" dirty="0">
                <a:latin typeface="+mn-lt"/>
                <a:cs typeface="Tahoma"/>
              </a:rPr>
              <a:t>Er efallai na fydd gwasanaethau arbenigol plant/ieuenctid yn darparu cymorth uniongyrchol wrth i’r person ifanc ddod yn oedolyn, bydd y ffocws ar baratoi ar gyfer bod yn oedolyn yn sicrhau bod y person ifanc a’i deulu’n barod i gymryd rhan yn eu lleoliadau nesaf.</a:t>
            </a:r>
          </a:p>
          <a:p>
            <a:pPr marL="0" lvl="0" indent="0">
              <a:spcBef>
                <a:spcPts val="1200"/>
              </a:spcBef>
              <a:spcAft>
                <a:spcPts val="1200"/>
              </a:spcAft>
              <a:buNone/>
            </a:pPr>
            <a:endParaRPr lang="en-GB" sz="2000" dirty="0"/>
          </a:p>
        </p:txBody>
      </p:sp>
    </p:spTree>
    <p:extLst>
      <p:ext uri="{BB962C8B-B14F-4D97-AF65-F5344CB8AC3E}">
        <p14:creationId xmlns:p14="http://schemas.microsoft.com/office/powerpoint/2010/main" val="31365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cy-GB" sz="3200">
                <a:latin typeface="Arial"/>
                <a:cs typeface="Arial"/>
              </a:rPr>
              <a:t>Nodi rhwystrau posibl i fynediad (1)</a:t>
            </a:r>
            <a:br>
              <a:rPr lang="cy-GB" sz="3200" b="0" i="0" u="none" strike="noStrike">
                <a:latin typeface="Arial" panose="020B0604020202020204" pitchFamily="34" charset="0"/>
                <a:cs typeface="Arial"/>
              </a:rPr>
            </a:br>
            <a:endParaRPr lang="cy-GB" sz="3200" b="0" i="0" u="none" strike="noStrike">
              <a:latin typeface="Arial" panose="020B0604020202020204" pitchFamily="34" charset="0"/>
              <a:cs typeface="Arial"/>
            </a:endParaRPr>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2601261303"/>
              </p:ext>
            </p:extLst>
          </p:nvPr>
        </p:nvGraphicFramePr>
        <p:xfrm>
          <a:off x="178602" y="1546309"/>
          <a:ext cx="10425229" cy="4736914"/>
        </p:xfrm>
        <a:graphic>
          <a:graphicData uri="http://schemas.openxmlformats.org/drawingml/2006/table">
            <a:tbl>
              <a:tblPr firstRow="1" bandRow="1">
                <a:tableStyleId>{5C22544A-7EE6-4342-B048-85BDC9FD1C3A}</a:tableStyleId>
              </a:tblPr>
              <a:tblGrid>
                <a:gridCol w="5091731">
                  <a:extLst>
                    <a:ext uri="{9D8B030D-6E8A-4147-A177-3AD203B41FA5}">
                      <a16:colId xmlns:a16="http://schemas.microsoft.com/office/drawing/2014/main" val="184978815"/>
                    </a:ext>
                  </a:extLst>
                </a:gridCol>
                <a:gridCol w="5333498">
                  <a:extLst>
                    <a:ext uri="{9D8B030D-6E8A-4147-A177-3AD203B41FA5}">
                      <a16:colId xmlns:a16="http://schemas.microsoft.com/office/drawing/2014/main" val="1007468663"/>
                    </a:ext>
                  </a:extLst>
                </a:gridCol>
              </a:tblGrid>
              <a:tr h="728794">
                <a:tc>
                  <a:txBody>
                    <a:bodyPr/>
                    <a:lstStyle/>
                    <a:p>
                      <a:r>
                        <a:rPr lang="cy-GB" sz="2000"/>
                        <a:t>Sefyllfa</a:t>
                      </a:r>
                    </a:p>
                  </a:txBody>
                  <a:tcPr>
                    <a:solidFill>
                      <a:srgbClr val="E50071"/>
                    </a:solidFill>
                  </a:tcPr>
                </a:tc>
                <a:tc>
                  <a:txBody>
                    <a:bodyPr/>
                    <a:lstStyle/>
                    <a:p>
                      <a:r>
                        <a:rPr lang="cy-GB" sz="2000"/>
                        <a:t>Beth mae golwg yn ei ddweud wrth y person ifanc yn y sefyllfa hon?</a:t>
                      </a:r>
                    </a:p>
                  </a:txBody>
                  <a:tcPr>
                    <a:solidFill>
                      <a:srgbClr val="E50071"/>
                    </a:solidFill>
                  </a:tcPr>
                </a:tc>
                <a:extLst>
                  <a:ext uri="{0D108BD9-81ED-4DB2-BD59-A6C34878D82A}">
                    <a16:rowId xmlns:a16="http://schemas.microsoft.com/office/drawing/2014/main" val="955636063"/>
                  </a:ext>
                </a:extLst>
              </a:tr>
              <a:tr h="3997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rtl="0" eaLnBrk="1" fontAlgn="auto" latinLnBrk="0" hangingPunct="1">
                        <a:lnSpc>
                          <a:spcPct val="100000"/>
                        </a:lnSpc>
                        <a:spcBef>
                          <a:spcPts val="0"/>
                        </a:spcBef>
                        <a:spcAft>
                          <a:spcPts val="0"/>
                        </a:spcAft>
                        <a:buClrTx/>
                        <a:buSzTx/>
                        <a:buFontTx/>
                        <a:buNone/>
                      </a:pPr>
                      <a:r>
                        <a:rPr lang="cy-GB" sz="2000"/>
                        <a:t>Person ifanc </a:t>
                      </a:r>
                      <a:r>
                        <a:rPr lang="cy-GB" sz="2000" b="1"/>
                        <a:t>heb</a:t>
                      </a:r>
                      <a:r>
                        <a:rPr lang="cy-GB" sz="2000"/>
                        <a:t> nam ar ei olwg yn ymweld â Choleg AB.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cy-GB" sz="2000"/>
                        <a:t>Ar ben hynny, nid oes gan y myfyriwr hwn AAAA, felly nid oes angen cysylltu â'r coleg ymlaen llaw ynghylch unrhyw addasiadau rhesymol ar gyfer yr ymweliad/cyrsiau.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a:solidFill>
                      <a:schemeClr val="bg1"/>
                    </a:solidFill>
                  </a:tcPr>
                </a:tc>
                <a:tc>
                  <a:txBody>
                    <a:bodyPr/>
                    <a:lstStyle/>
                    <a:p>
                      <a:pPr marL="0" indent="0" algn="l" rtl="0">
                        <a:buFont typeface="Arial" panose="020B0604020202020204" pitchFamily="34" charset="0"/>
                        <a:buNone/>
                      </a:pPr>
                      <a:endParaRPr lang="en-GB" sz="2000" dirty="0"/>
                    </a:p>
                    <a:p>
                      <a:pPr marL="342900" indent="-342900">
                        <a:buFont typeface="Arial" panose="020B0604020202020204" pitchFamily="34" charset="0"/>
                        <a:buChar char="•"/>
                      </a:pPr>
                      <a:r>
                        <a:rPr lang="cy-GB" sz="2000" dirty="0"/>
                        <a:t>y daith: cludiant cyhoeddus hawdd ei gynllunio ac yna dod o hyd i'r coleg </a:t>
                      </a:r>
                    </a:p>
                    <a:p>
                      <a:pPr marL="342900" indent="-342900">
                        <a:buFont typeface="Arial" panose="020B0604020202020204" pitchFamily="34" charset="0"/>
                        <a:buChar char="•"/>
                      </a:pPr>
                      <a:r>
                        <a:rPr lang="cy-GB" sz="2000" dirty="0"/>
                        <a:t>gallu dilyn arwyddion i dderbynfa'r Diwrnod Agored, ynghyd â gweld arddangosfeydd/taflenni</a:t>
                      </a:r>
                    </a:p>
                    <a:p>
                      <a:pPr marL="342900" indent="-342900">
                        <a:buFont typeface="Arial" panose="020B0604020202020204" pitchFamily="34" charset="0"/>
                        <a:buChar char="•"/>
                      </a:pPr>
                      <a:r>
                        <a:rPr lang="cy-GB" sz="2000" dirty="0"/>
                        <a:t>unwaith y bydd y daith grŵp wedi dod i ben bydd y myfyriwr yn gallu defnyddio map yr ysgol i ddod o hyd i ystafelloedd/staff ar gyfer meysydd pwnc o ddiddordeb</a:t>
                      </a:r>
                    </a:p>
                    <a:p>
                      <a:pPr marL="342900" indent="-342900">
                        <a:buFont typeface="Arial" panose="020B0604020202020204" pitchFamily="34" charset="0"/>
                        <a:buChar char="•"/>
                      </a:pPr>
                      <a:r>
                        <a:rPr lang="cy-GB" sz="2000" dirty="0"/>
                        <a:t>mewn tyrfa o bobl anghyfarwydd dod o hyd i ffrindiau o'i ysgol bresennol</a:t>
                      </a:r>
                    </a:p>
                  </a:txBody>
                  <a:tcPr marB="0">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cy-GB" sz="3200">
                <a:latin typeface="Arial"/>
                <a:cs typeface="Arial"/>
              </a:rPr>
              <a:t>Nodi rhwystrau posibl i fynediad (2)</a:t>
            </a:r>
            <a:br>
              <a:rPr lang="cy-GB" sz="3200" b="0" i="0" u="none" strike="noStrike">
                <a:latin typeface="Arial" panose="020B0604020202020204" pitchFamily="34" charset="0"/>
                <a:cs typeface="Arial"/>
              </a:rPr>
            </a:br>
            <a:endParaRPr lang="cy-GB" sz="3200" b="0" i="0" u="none" strike="noStrike">
              <a:latin typeface="Arial" panose="020B0604020202020204" pitchFamily="34" charset="0"/>
              <a:cs typeface="Arial"/>
            </a:endParaRPr>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3484291153"/>
              </p:ext>
            </p:extLst>
          </p:nvPr>
        </p:nvGraphicFramePr>
        <p:xfrm>
          <a:off x="692728" y="1656000"/>
          <a:ext cx="9446636" cy="3871965"/>
        </p:xfrm>
        <a:graphic>
          <a:graphicData uri="http://schemas.openxmlformats.org/drawingml/2006/table">
            <a:tbl>
              <a:tblPr firstRow="1" bandRow="1">
                <a:tableStyleId>{5C22544A-7EE6-4342-B048-85BDC9FD1C3A}</a:tableStyleId>
              </a:tblPr>
              <a:tblGrid>
                <a:gridCol w="4765881">
                  <a:extLst>
                    <a:ext uri="{9D8B030D-6E8A-4147-A177-3AD203B41FA5}">
                      <a16:colId xmlns:a16="http://schemas.microsoft.com/office/drawing/2014/main" val="2784912112"/>
                    </a:ext>
                  </a:extLst>
                </a:gridCol>
                <a:gridCol w="4680755">
                  <a:extLst>
                    <a:ext uri="{9D8B030D-6E8A-4147-A177-3AD203B41FA5}">
                      <a16:colId xmlns:a16="http://schemas.microsoft.com/office/drawing/2014/main" val="510801584"/>
                    </a:ext>
                  </a:extLst>
                </a:gridCol>
              </a:tblGrid>
              <a:tr h="1066666">
                <a:tc>
                  <a:txBody>
                    <a:bodyPr/>
                    <a:lstStyle/>
                    <a:p>
                      <a:r>
                        <a:rPr lang="cy-GB" sz="2100"/>
                        <a:t>Sefyllfa</a:t>
                      </a:r>
                    </a:p>
                  </a:txBody>
                  <a:tcPr marT="50292" marB="50292">
                    <a:solidFill>
                      <a:srgbClr val="E50071"/>
                    </a:solidFill>
                  </a:tcPr>
                </a:tc>
                <a:tc>
                  <a:txBody>
                    <a:bodyPr/>
                    <a:lstStyle/>
                    <a:p>
                      <a:r>
                        <a:rPr lang="cy-GB" sz="2100"/>
                        <a:t>Strategaethau cynhwysol i leihau rhwystrau i fynediad</a:t>
                      </a:r>
                    </a:p>
                  </a:txBody>
                  <a:tcPr marT="50292" marB="50292">
                    <a:solidFill>
                      <a:srgbClr val="E50071"/>
                    </a:solidFill>
                  </a:tcPr>
                </a:tc>
                <a:extLst>
                  <a:ext uri="{0D108BD9-81ED-4DB2-BD59-A6C34878D82A}">
                    <a16:rowId xmlns:a16="http://schemas.microsoft.com/office/drawing/2014/main" val="3569872773"/>
                  </a:ext>
                </a:extLst>
              </a:tr>
              <a:tr h="2199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y-GB" sz="2000"/>
                        <a:t>Person ifanc </a:t>
                      </a:r>
                      <a:r>
                        <a:rPr lang="cy-GB" sz="2000" b="1"/>
                        <a:t>gyda</a:t>
                      </a:r>
                      <a:r>
                        <a:rPr lang="cy-GB" sz="2000"/>
                        <a:t> nam sylweddol ar ei olwg yn ymweld â Choleg AB.</a:t>
                      </a:r>
                    </a:p>
                    <a:p>
                      <a:endParaRPr lang="en-GB" sz="2100" dirty="0"/>
                    </a:p>
                  </a:txBody>
                  <a:tcPr marT="50292" marB="50292">
                    <a:solidFill>
                      <a:schemeClr val="bg1"/>
                    </a:solidFill>
                  </a:tcPr>
                </a:tc>
                <a:tc>
                  <a:txBody>
                    <a:bodyPr/>
                    <a:lstStyle/>
                    <a:p>
                      <a:r>
                        <a:rPr lang="cy-GB" sz="2100"/>
                        <a:t>?</a:t>
                      </a:r>
                    </a:p>
                  </a:txBody>
                  <a:tcPr marT="50292" marB="108000">
                    <a:solidFill>
                      <a:schemeClr val="bg1"/>
                    </a:solidFill>
                  </a:tcPr>
                </a:tc>
                <a:extLst>
                  <a:ext uri="{0D108BD9-81ED-4DB2-BD59-A6C34878D82A}">
                    <a16:rowId xmlns:a16="http://schemas.microsoft.com/office/drawing/2014/main" val="277759081"/>
                  </a:ext>
                </a:extLst>
              </a:tr>
              <a:tr h="605761">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898964172"/>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cy-GB" sz="3200">
                <a:latin typeface="Arial"/>
                <a:cs typeface="Arial"/>
              </a:rPr>
              <a:t>Nodi rhwystrau posibl i fynediad (3)</a:t>
            </a:r>
            <a:br>
              <a:rPr lang="cy-GB" sz="3200" b="0" i="0" u="none" strike="noStrike">
                <a:latin typeface="Arial" panose="020B0604020202020204" pitchFamily="34" charset="0"/>
                <a:cs typeface="Arial"/>
              </a:rPr>
            </a:br>
            <a:endParaRPr lang="cy-GB" sz="3200" b="0" i="0" u="none" strike="noStrike">
              <a:latin typeface="Arial" panose="020B0604020202020204" pitchFamily="34" charset="0"/>
              <a:cs typeface="Arial"/>
            </a:endParaRPr>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3701347633"/>
              </p:ext>
            </p:extLst>
          </p:nvPr>
        </p:nvGraphicFramePr>
        <p:xfrm>
          <a:off x="1282262" y="1697424"/>
          <a:ext cx="8857101" cy="4290060"/>
        </p:xfrm>
        <a:graphic>
          <a:graphicData uri="http://schemas.openxmlformats.org/drawingml/2006/table">
            <a:tbl>
              <a:tblPr firstRow="1" bandRow="1">
                <a:tableStyleId>{5C22544A-7EE6-4342-B048-85BDC9FD1C3A}</a:tableStyleId>
              </a:tblPr>
              <a:tblGrid>
                <a:gridCol w="4468457">
                  <a:extLst>
                    <a:ext uri="{9D8B030D-6E8A-4147-A177-3AD203B41FA5}">
                      <a16:colId xmlns:a16="http://schemas.microsoft.com/office/drawing/2014/main" val="2784912112"/>
                    </a:ext>
                  </a:extLst>
                </a:gridCol>
                <a:gridCol w="4388644">
                  <a:extLst>
                    <a:ext uri="{9D8B030D-6E8A-4147-A177-3AD203B41FA5}">
                      <a16:colId xmlns:a16="http://schemas.microsoft.com/office/drawing/2014/main" val="510801584"/>
                    </a:ext>
                  </a:extLst>
                </a:gridCol>
              </a:tblGrid>
              <a:tr h="419100">
                <a:tc>
                  <a:txBody>
                    <a:bodyPr/>
                    <a:lstStyle/>
                    <a:p>
                      <a:r>
                        <a:rPr lang="cy-GB" sz="2000"/>
                        <a:t>Sefyllfa</a:t>
                      </a:r>
                    </a:p>
                  </a:txBody>
                  <a:tcPr marT="50292" marB="50292">
                    <a:solidFill>
                      <a:srgbClr val="E50071"/>
                    </a:solidFill>
                  </a:tcPr>
                </a:tc>
                <a:tc>
                  <a:txBody>
                    <a:bodyPr/>
                    <a:lstStyle/>
                    <a:p>
                      <a:r>
                        <a:rPr lang="cy-GB" sz="2000"/>
                        <a:t>Strategaethau cynhwysol i leihau rhwystrau i fynediad</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y-GB" sz="2000"/>
                        <a:t>Ychwanegu yma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marT="50292" marB="50292">
                    <a:solidFill>
                      <a:schemeClr val="bg1"/>
                    </a:solidFill>
                  </a:tcPr>
                </a:tc>
                <a:tc>
                  <a:txBody>
                    <a:bodyPr/>
                    <a:lstStyle/>
                    <a:p>
                      <a:r>
                        <a:rPr lang="cy-GB" sz="2100"/>
                        <a:t>?</a:t>
                      </a:r>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4209026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Props1.xml><?xml version="1.0" encoding="utf-8"?>
<ds:datastoreItem xmlns:ds="http://schemas.openxmlformats.org/officeDocument/2006/customXml" ds:itemID="{821B066B-1CD1-4F2B-9D9D-79829148B3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3.xml><?xml version="1.0" encoding="utf-8"?>
<ds:datastoreItem xmlns:ds="http://schemas.openxmlformats.org/officeDocument/2006/customXml" ds:itemID="{1410E9FE-FD13-449F-8129-CE2405B4AC8F}">
  <ds:schemaRefs>
    <ds:schemaRef ds:uri="http://purl.org/dc/elements/1.1/"/>
    <ds:schemaRef ds:uri="http://schemas.microsoft.com/office/2006/metadata/properties"/>
    <ds:schemaRef ds:uri="1aac3a66-020c-4d2c-922c-84188483fa28"/>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1f036f6a-d838-46b0-a927-7b6573ba0a6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3032</TotalTime>
  <Words>4122</Words>
  <Application>Microsoft Office PowerPoint</Application>
  <PresentationFormat>Widescreen</PresentationFormat>
  <Paragraphs>240</Paragraphs>
  <Slides>17</Slides>
  <Notes>17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17</vt:i4>
      </vt:variant>
    </vt:vector>
  </HeadingPairs>
  <TitlesOfParts>
    <vt:vector size="29" baseType="lpstr">
      <vt:lpstr>Arial</vt:lpstr>
      <vt:lpstr>Arial,Sans-Serif</vt:lpstr>
      <vt:lpstr>Calibri</vt:lpstr>
      <vt:lpstr>Calibri Light</vt:lpstr>
      <vt:lpstr>Courier New</vt:lpstr>
      <vt:lpstr>Ingra</vt:lpstr>
      <vt:lpstr>Segoe UI</vt:lpstr>
      <vt:lpstr>Symbol</vt:lpstr>
      <vt:lpstr>Symbol,Sans-Serif</vt:lpstr>
      <vt:lpstr>Trebuchet MS</vt:lpstr>
      <vt:lpstr>Office Theme</vt:lpstr>
      <vt:lpstr>Image Master No logo</vt:lpstr>
      <vt:lpstr>Fframwaith Cwricwlwm ar gyfer Plant a Phobl Ifanc â Nam ar y Golwg (CFVI): Adnodd Hyfforddiant Craidd 12
 Maes 11: Paratoi ar gyfer Bod yn Oedolyn </vt:lpstr>
      <vt:lpstr>Partneriaid y Prosiect</vt:lpstr>
      <vt:lpstr>PowerPoint Presentation</vt:lpstr>
      <vt:lpstr>Amcanion Hyfforddi (1)</vt:lpstr>
      <vt:lpstr>Amcanion Hyfforddi (2)</vt:lpstr>
      <vt:lpstr>Gwybodaeth am y maes hwn: Paratoi ar gyfer Bod yn Oedolyn</vt:lpstr>
      <vt:lpstr>Nodi rhwystrau posibl i fynediad (1) </vt:lpstr>
      <vt:lpstr>Nodi rhwystrau posibl i fynediad (2) </vt:lpstr>
      <vt:lpstr>Nodi rhwystrau posibl i fynediad (3) </vt:lpstr>
      <vt:lpstr>Pam mae ffocws ar y maes hwn yn bwysig (1)</vt:lpstr>
      <vt:lpstr>Pam mae ffocws ar y maes hwn yn bwysig (2)</vt:lpstr>
      <vt:lpstr>Enghreifftiau o ddulliau ymyrraeth wedi'u targedu ar gyfer Maes 11 a restrir yn CFVI i leihau rhwystrau (1)</vt:lpstr>
      <vt:lpstr>Enghreifftiau o ddulliau ymyrraeth wedi'u targedu ar gyfer Maes 11 a restrir yn CFVI i leihau rhwystrau (2)</vt:lpstr>
      <vt:lpstr>Pam mae ffocws ar y maes hwn yn bwysig i (enw'r plentyn/person ifanc); pa ymyriadau sydd ar waith?</vt:lpstr>
      <vt:lpstr>Crynhoi</vt:lpstr>
      <vt:lpstr>Pa adnoddau sydd ar gael</vt:lpstr>
      <vt:lpstr>Cyfeiriadau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147</cp:revision>
  <dcterms:created xsi:type="dcterms:W3CDTF">2022-11-17T11:49:18Z</dcterms:created>
  <dcterms:modified xsi:type="dcterms:W3CDTF">2023-12-06T14:50:09Z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