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3"/>
  </p:notesMasterIdLst>
  <p:sldIdLst>
    <p:sldId id="291" r:id="rId6"/>
    <p:sldId id="274" r:id="rId7"/>
    <p:sldId id="259" r:id="rId8"/>
    <p:sldId id="257" r:id="rId9"/>
    <p:sldId id="269" r:id="rId10"/>
    <p:sldId id="258" r:id="rId11"/>
    <p:sldId id="295" r:id="rId12"/>
    <p:sldId id="300" r:id="rId13"/>
    <p:sldId id="299" r:id="rId14"/>
    <p:sldId id="282" r:id="rId15"/>
    <p:sldId id="284" r:id="rId16"/>
    <p:sldId id="285" r:id="rId17"/>
    <p:sldId id="267" r:id="rId18"/>
    <p:sldId id="289" r:id="rId19"/>
    <p:sldId id="288" r:id="rId20"/>
    <p:sldId id="283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4F8447-2CD8-F6A3-7146-538F7A3FEDFE}" name="Mike McLinden" initials="MM" userId="S::m.t.mclinden_bham.ac.uk#ext#@rnib.org.uk::ad5febac-b58e-4114-af40-69307b9ca8cb" providerId="AD"/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  <p188:author id="{59D333EB-7FBE-D71C-B317-0398C3576C9F}" name="Linda James" initials="LJ" userId="S::linda.james@rnib.org.uk::80218d6f-7c44-4d8e-b95c-06dddfb71ab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0071"/>
    <a:srgbClr val="0098B9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8" autoAdjust="0"/>
    <p:restoredTop sz="86396" autoAdjust="0"/>
  </p:normalViewPr>
  <p:slideViewPr>
    <p:cSldViewPr snapToGrid="0">
      <p:cViewPr varScale="1">
        <p:scale>
          <a:sx n="98" d="100"/>
          <a:sy n="98" d="100"/>
        </p:scale>
        <p:origin x="117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Cyflwyniadau fel y bo'n briodol i'r sesiwn.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 cyflwyniad hwn yn un o’r 12 adnodd hyfforddi sy’n ymwneud â’r CFVI ac mae’n canolbwyntio ar </a:t>
            </a:r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Faes 2 y fframwaith</a:t>
            </a: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Datblygiad Synhwyraidd.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2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 trafodaethau ar sail senario wedi helpu i nodi ystod o wybodaeth gymdeithasol/corfforol y gallai fod angen cymorth datblygiad synhwyraidd ar blentyn/person ifanc â nam ar y golwg i gael gafael arni: felly mae’r CFVI yn cydnabod pwysigrwydd gwaith yn y maes hwn dan arweiniad arbenigwyr sy’n gweithio ar y cyd ag eraill 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Siaradwch am bwynt cyntaf y maes hwn a amlinellir ar y sleid: gweithio ar y cyd. Gall canolbwyntio ar gydweithio annog mynediad a chynhwysiant drwy ddatblygu’r strategaeth synhwyraidd sy’n gweddu orau i’r plentyn/person ifanc cyn gynted â phosibl gan barhau i ddatblygu’r defnydd effeithiol o synhwyrau eraill ar yr un pryd. Fel arbenigwyr rydym yn ymwybodol iawn o bwysigrwydd ymyrraeth gynnar/gweithio gyda rhieni a’u cefnogi.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cydweithio ar yr un ymyriadau sy'n targedu datblygiad synhwyraidd yn fuddiol iawn.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ymhelaethu ar bwyntiau 1-3 efallai y byddwch yn ystyried: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sut mae’r ffactorau hyn yn effeithio ar fathau a graddau o ymyrraeth arbenigol/gweithio ar y cyd. Gallech chi egluro hyn gydag enghreifftiau gan blant a phobl ifanc rydych chi wedi gweithio gyda nhw neu os ydych chi’n cyflwyno i leoliad addysgol esbonio’n fanwl y gwaith rydych chi’n ei wneud gyda’r plentyn yn y lleoliad a sut mae’r pwyntiau hyn wedi llywio eich gwaith/cyngor/prosesau gweithio ar y cyd. Os oes gennych chi fwy na dau o blant mewn lleoliad, fe allech chi ddangos/esbonio pam y gall eich ymagwedd at y ddau blentyn fod yn wahanol.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ydych chi’n cyflwyno i ALl/rheolwyr/Gweithwyr Achos AAA, gallech egluro pam mae mewnbwn/mathau o ganlyniadau/gosod targedau/ymyrraeth yn wahanol.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1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Siaradwch drwy'r pwyntiau bwled gan gyfeirio at weithgareddau blaenorol fel y bo'n briodol ac eglurwch gydag enghreifftiau os yn bosibl.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 dewisol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 byddwch am gynnwys rhai gweithgareddau ymarferol ar y pwynt hwn i dynnu sylw at y pwyntiau hyn. Dyma rai enghreifftiau: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Gofynnwch i aelodau'r gynulleidfa sy'n gwisgo sbectol neu gymhorthion clyw esbonio sut mae eu mynediad at wybodaeth synhwyraidd yn newid hebddynt? Sut maen nhw'n gwneud iawn pan nad ydyn nhw'n eu gwisgo?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Gallech ymgymryd â rhai gweithgareddau ‘codi ymwybyddiaeth’ o nam ar y golwg gan fod yn ymwybodol o’ch protocol darparu gwasanaeth ar gyfer defnyddio’r rhain. Bydd gweithgareddau addas yn amrywio yn ôl y gynulleidfa, ond mewn lleoliad blynyddoedd cynnar efallai y byddwch yn darllen o Lyfr Mawr, gan ddangos lluniau o bell; gweithgaredd “bag teimlo” ar gyfer y blynyddoedd cynnar; mewn ysgol uwchradd prif ffrwd efallai y byddwch yn dangos rhywfaint o wybodaeth pwnc-benodol ar fwrdd clyfar ac yn y blaen; mewn lleoliad ysgol arbennig ar gyfer disgyblion ag anghenion cymhleth efallai y byddwch yn dangos dau lun o “aelodau staff” sydd yn y dosbarth heddiw (llwytho rhywbeth addas i lawr o’r rhyngrwyd) h.y. addasu i fod yn addas i’r gynulleidfa.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 defnyddio fideo sy'n dangos dulliau addysgu/sgiliau a addysgir fod yn effeithiol iawn gydag ystod o gynulleidfaoedd: rhieni/addysgwyr a gweithwyr achos AAA.</a:t>
            </a:r>
            <a:r>
              <a:rPr lang="en-GB" dirty="0">
                <a:latin typeface="Arial"/>
                <a:cs typeface="Arial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3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sleid hon a'r nesaf yn rhoi enghreifftiau o'r CFVI o ddulliau ymyrraeth wedi'u targedu ar gyfer y maes hwn i leihau rhwystrau i ddysgu. Gallwch naill ai: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mynd drwy bob un o'r rhain yn eu tro (ac ymhelaethu fel y bo'n briodol i'r sesiwn);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amlygu’r rhai yr ydych yn canolbwyntio arnynt ar hyn o bryd os ydych yn siarad am blentyn penodol a chael gwared ar eraill; neu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gadw pob ymyriad ar y sleid, ond amlygu’r rhai yr ydych yn canolbwyntio arnynt mewn lliw gwahanol.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42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sleid hon yn rhoi rhagor o enghreifftiau o'r CFVI o ddulliau ymyrraeth wedi'u targedu ar gyfer y maes hwn i leihau rhwystrau i ddysgu. Yn yr un modd â’r sleid flaenorol gallwch naill ai: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mynd drwy bob un o'r rhain yn eu tro (ac ymhelaethu fel y bo'n briodol i'r sesiwn);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amlygu’r rhai yr ydych yn canolbwyntio arnynt ar hyn o bryd os ydych yn siarad am blentyn penodol a chael gwared ar eraill; neu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gadw pob ymyriad ar y sleid, ond amlygu’r rhai yr ydych yn canolbwyntio arnynt mewn lliw gwahanol.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73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Defnyddiwch y sleid hon i roi trosolwg cryno yn unol â’r pwyntiau bwled o’r hyn sydd wedi llywio cymorth person ifanc dethol os ydych yn defnyddio’r adnodd hyfforddi hwn i drafod person ifanc penodol. Os oes gan y myfyriwr anghenion ychwanegol, efallai y bydd y rhain hefyd yn cael eu cynnwys/amlinellu.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Pwysleisiwch unwaith eto yr angen am gydweithio.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ddarparu manylion am nam ar olwg y plentyn, dylech gynnwys natur a difrifoldeb y cyflwr, os oedd yno ers iddo gael ei eni neu’n ddiweddarach, a yw’r cyflwr yn dirywio, ac a oes anghenion corfforol neu ddysgu eraill.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gynnwys rhai pwyntiau allweddol am y ffyrdd y gall nam ar olwg plentyn ddylanwadu ar ei fynediad i’r cwricwlwm yn ogystal â’i ddulliau rhyngweithio cymdeithasol.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drafod yr ymyriadau sydd ar waith i hybu datblygiad synhwyraidd, ceisiwch gysoni’r rhain â’r derminoleg a ddefnyddir yn y CFVI ar gyfer y maes hwn (a gyflwynir ar sleidiau 11 a 12).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gynnwys rhywfaint o wybodaeth gryno am bwy arall rydych chi'n gweithio gyda nhw i hyrwyddo datblygiad synhwyraidd.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chi dynnu llun o’r gwaith rydych chi’n ei wneud gyda’r disgybl a ddewiswyd, er enghraifft: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Fideo o staff arbenigol yn gweithio gyda nhw i gefnogi datblygiad synhwyraidd;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Dangos unrhyw offer/teganau ac ati a ddefnyddir;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Dangos gweithgareddau cwricwlwm wedi'u haddasu a pham/sut mae'r rhain wedi'u haddasu.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drwy’r pwyntiau allweddol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yr hoffech wahodd y gynulleidfa i restru pwyntiau allweddol eraill neu negeseuon yr hoffent eu rhannu ar gyfer y maes hwn.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Defnyddiwch hwn fel cyfle i arddangos yr hyb ynghyd ag adnoddau y credwch fydd yn berthnasol i'r gynulleidfa.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oes gennych chi fynediad i'r rhyngrwyd, efallai yr hoffech chi ddangos yr Hwb Rhannu Llyfrau ac amlinellu ychydig o adnoddau perthnasol sydd wedi'u rhestru yno.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 y ddolen bresennol i’r hyb Rhannu Llyfrau CFVI newid dros amser felly gwiriwch y ddolen wrth gynllunio'r sesiwn.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27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4 sefydliad partner yn ymwneud â’r prosiect CFVI (cyfeiriwch at y logos ar waelod y sleid).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Cefndir dewisol: (Edrychwch hefyd ar t.34 o’r CFVI)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Ariannwyd y prosiect gan y Sefydliad Cenedlaethol Brenhinol Pobl Ddall [RNIB].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Ymgynghorodd y Ganolfan Nam ar y Golwg ar gyfer Addysgu ac Ymchwil – VICTAR – â gweithwyr proffesiynol sy’n gweithio yn y maes, rhieni a phlant a phobl ifanc er mwyn llywio’r gwaith o ysgrifennu’r CFVI; maent hefyd yn ymwneud â gwerthuso'r CFVI yn ymarferol.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Roedd y Gymdeithas Broffesiynol ar gyfer Gweithlu Nam ar y Golwg – VIEW – yn ymwneud â gweithio i sicrhau adnoddau ar gyfer y ganolfan adnoddau a llunio'r hyfforddiant hwn.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Ymddiriedolaeth Thomas Pocklington (TPT), yn elusen genedlaethol sy’n cefnogi pobl ddall a rhannol ddall ac yn canolbwyntio ar Addysg, Cyflogaeth ac Ymgysylltu, gan ddarparu arweiniad a chyngor. Yng Ngham 2 y prosiect bydd TPT yn gweithio ar ddylanwadu ar bolisi addysgol.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gwahanol agweddau ar y prosiect yn cael eu harwain gan wahanol bartneriaid prosiect. Arweiniwyd y gwaith o gynhyrchu’r deunyddiau hyfforddi/DPP gan VIEW ar y cyd â grŵp ymgynghori o randdeiliaid allweddol sy’n gweithio ym maes Addysg Nam ar y Golwg.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 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,Sans-Serif" panose="020B0604020202020204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 sleid hon yn rhoi trosolwg o 11 maes y CFVI ac yn tynnu sylw at Faes 2. Nodwyd y meysydd hyn drwy brosiect ymchwil CFVI fel rhai o bwysigrwydd arbennig o ran helpu plant a phobl ifanc â nam ar eu golwg i gael mynediad at addysg briodol a theg.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Mae'n bwysig nodi bod y meysydd yn cydberthyn a bydd gorgyffwrdd yn y dulliau ymyrryd a ddefnyddir.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angen i ni gydnabod hefyd na fydd angen dulliau ymyrryd ym mhob un o’r 11 maes ar bob plentyn a pherson ifanc â nam ar eu golwg, a bod gwaith ym Maes 1 yn allweddol: gweithio i ddarparu amgylcheddau cynhwysol i’r rhai â nam ar y golwg.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ymyrraeth yn ceisio hwyluso ‘dysgu i gael mynediad’ a ‘mynediad at ddysgu’.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 byddwch am egluro’n gryno y model dysgu i gael mynediad/mynediad at ddysgu os yw’n briodol ar gyfer y sesiwn. Cyflwynir rhagor o wybodaeth yn y Llawlyfr Hyfforddi a’r CFVI ond mae’r pwyntiau allweddol i’w pwysleisio yn cynnwys: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Ategir y CFVI gan y model ‘Mynediad at ddysgu/Dysgu i gael mynediad’ sy’n darparu fframwaith cysyniadol ar gyfer defnyddio’r CFVI.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A2L yn pwysleisio amgylchedd dysgu sy’n galluogi dysgwyr â nam ar eu golwg i gael mynediad at gwricwlwm a rennir, neu “graidd” gyda’u cyfoedion sy’n gallu gweld, ac mae’n ceisio sicrhau bod mynediad addysgol yn deg ac wedi’i optimeiddio. Enghraifft o hyn yw'r defnydd o lyfrau print bras neu ddeunyddiau print bras pwrpasol gyda lluniau wedi'u haddasu ar gyfer dysgwr â nam ar ei olwg.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L2A yn cydnabod bod angen addysgu cwricwlwm ychwanegol neu arbenigol i hybu annibyniaeth dysgwyr a hwyluso cynhwysiant cymdeithasol a galluedd personol. Mae'n cynnwys ymyriadau arbenigol. Mae enghreifftiau’n cynnwys hyfforddiant cyfeiriadedd a symudedd (Maes 5 o’r CFVI) a thechnoleg (Maes 8 o’r CFVI) [gellir addasu’r enghreifftiau hyn fel y bo’n briodol wrth eu cyflwyno]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dynnu sylw at y ffaith bod y model yn cydnabod bod cydbwysedd rhwng yr ymagweddau eang hyn a dilyniant dros amser er mwyn sicrhau, i ba raddau bynnag sy’n bosibl, bod y pwyslais yn symud o ddarparu cymorth uniongyrchol i’r plentyn/person ifanc (A2L) iddyn nhw'n meithrin y sgiliau penodol er mwyn gallu gweithredu a dysgu'n fwy annibynnol (L2A).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Egwyddorion Allweddol: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Mynediad teg i addysg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Datblygu galluedd personol.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67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drwy'r amcanion hyfforddi craidd ar y sleid hon.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hefyd grybwyll gweithio ar y cyd a dylech bwysleisio pwysigrwydd cynnwys y plentyn/person ifanc i ba raddau bynnag y bo modd, aelodau o’r teulu yn ogystal â’r rhanddeiliaid allweddol eraill a allai fod yn gysylltiedig.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ydych chi wedyn yn symud ymlaen o'r sleidiau hyn i hyfforddiant wedi'i deilwra, gallwch chi amlinellu'n fyr yr amcanion hyfforddi ar gyfer y rhan ddiweddarach hon o'ch sesiwn hefyd.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Cyflwynir enghreifftiau o amcanion hyfforddi posibl isod: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trosolwg o ddatblygiad synhwyraidd (enw'r plentyn) a'r ymyriadau sydd ar waith a sut y gallwn ni i gyd gefnogi'r ymyriadau hyn.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esbonio pam mae ymyrraeth cyn oedran ysgol statudol gan y tîm synhwyraidd yn bwysig i blant â nam ar y golwg.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darparu enghreifftiau o sut i hyrwyddo mynediad a chynhwysiant, drwy ddatblygu'r strategaeth synhwyraidd sy'n gweddu orau i'r dysgwr a hynny cyn gynted â phosibl, gan barhau i ddatblygu’r synhwyrau eraill ar yr un pryd.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amlinellu/trafod sut y gallwn weithio ar y cyd/gydag asiantaethau eraill sy'n gweithio gyda'r dysgwr a'r teulu i wneud y defnydd gorau o'u synhwyrau a'u datblygiad.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trafod a chyfuno fel tîm synhwyraidd, strategaethau/offer/adnoddau ymarferol a ddefnyddiwn i gefnogi datblygiad synhwyraidd.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Darperir sleid wag ar y sleid nesaf lle gallwch ychwanegu eich amcanion hyfforddi eich hun i ategu'r amcanion craidd. Os dewiswch beidio â’i defnyddio a’i dileu, efallai y byddwch am siarad â'r gynulleidfa am y gweithgaredd isod.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 symud ymlaen i’r sleid nesaf</a:t>
            </a: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efallai y byddwch am ofyn i’r gynulleidfa enwi’r holl synhwyrau y maent yn ymwybodol ohonynt (efallai y byddant yn gwybod y 5 mwyaf adnabyddus – ond nid o reidrwydd y synhwyrau ychwanegol sy’n ymwneud â symudiad a safle’r corff).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Edrychwch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nodiadau’r sleidiau blaenorol.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 symud ymlaen i'r sleid nesaf efallai y byddwch am ofyn i'r gynulleidfa enwi'r holl synhwyrau y maent yn ymwybodol ohonynt fel grŵp.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yna bum synnwyr “amlwg” rydyn ni i gyd yn gyfarwydd â nhw a dau arall sy'n ymwneud â safle/symudiad corff y gallwn ni fod yn llai ymwybodol ohonyn nhw. Mae'r wybodaeth y mae'r synhwyrau yn ei rhoi i ni yn deillio felly o wybodaeth o'r tu mewn i'r corff a gwybodaeth y tu allan iddo. Gall gwybodaeth allanol gan y synhwyrau fod yn "bell" (gweld/clywed) neu'n agosach, e.e. cyffwrdd. Mae plant a phobl ifanc â nam ar eu golwg yn dibynnu mwy, ac angen gwybodaeth o ansawdd gan eu synhwyrau eraill a bydd angen mwy o ymyrraeth neu gyfryngu ar y rhai â nam difrifol ar eu golwg, sy’n dibynnu’n fwy ar ymdeimlad agos o gyffyrddiad i ddeall y byd 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Gellir ystyried golwg yn synnwyr cydlynol sy'n ein helpu i ddeall yr wybodaeth a gawn drwy’r synhwyrau eraill. Fodd bynnag, mae angen i bob synnwyr gydweithio'n effeithiol i'n galluogi i ddeall y byd ffisegol a chymdeithasol.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 yw dirywiad mewn un synnwyr yn cael ei wneud yn iawn yn uniongyrchol gan wybodaeth a geir drwy synnwyr arall: ystyriwch y gwahanol fathau o wybodaeth a gawn, er enghraifft, o olwg v. clyw neu olwg v. cyffyrddiad.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dibynnu ar y gynulleidfa, efallai yr hoffech chi egluro bod golwg yn dechrau datblygu yn y groth a'i fod yn datblygu i raddau helaeth yn y flwyddyn gyntaf.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defnyddio golwg yn effeithiol (sgiliau gweledol) yn parhau tan y bydd plant a chanddynt olwg llawn yn 5-7 oed.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angen ymyrraeth ar blant â nam ar y golwg i gefnogi’r datblygiad hwnnw, a hefyd i ddefnyddio eu synhwyrau eraill mewn ffordd sy’n eu helpu i ddeall.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gwrs, efallai y byddwch hefyd yn siarad am blentyn/person ifanc sydd â nam amlsynnwyr (MSI), ac efallai y bydd angen i chi addasu dull/cynnwys eich cyflwyniad yn unol â hynny, neu gyflwyno ar y cyd ag arbenigwr MSI.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 dewisol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Gofynnwch i’r gynulleidfa drafod/ystyried sut y gall gweld llai, a diffyg mewnbwn ddylanwadu ar ddatblygiad synhwyraidd ehangach. I strwythuro’r drafodaeth honno efallai y byddwch naill ai am ofyn iddynt ystyried sut y gall nam ar y golwg arwyddocaol/difrifol ddylanwadu ar feysydd </a:t>
            </a:r>
            <a:r>
              <a:rPr lang="cy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allweddol fel: 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Datblygiad cymdeithasol ac emosiynol / Cyfathrebu, iaith ac ystyr / Chwarae a dysgu / Symud a symudedd / Hunanofal ac ati.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Cyflwynwch senario byr a gofynnwch i’r gynulleidfa sut y gall gweld llai/methu gweld ddylanwadu ar ddatblygiad plentyn a sut y gallai fod angen datblygu synhwyrau eraill i’w helpu. Mae sleid wag a rhai senarios enghreifftiol wedi'u cynnwys ar y ddwy sleid ganlynol i strwythuro'ch trafodaethau, ac i chi eu haddasu a'u dilyn (os oes angen).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Efallai y byddwch am ddefnyddio ‘efelychiadau’ nam ar y golwg ar-lein fel ysgogiad ar gyfer trafodaeth neu ddefnyddio sbectol efelychu. Os ydych yn defnyddio sbectol efelychu/arlliwiau cysgu ar gyfer unrhyw weithgaredd, rhaid i chi sicrhau eich bod yn cadw at brotocol eich darparwr gwasanaeth, defnyddio asesiad risg os yw'n briodol yn ogystal â chadw at unrhyw ganllawiau Iechyd a Diogelwch perthnasol.  Dylech hefyd annog cyfranogwyr i ystyried y risgiau o weithio gyda sbectol arlliwiau cysgu neu efelychu drostynt eu hunain, gan gynnwys ffyrdd o reoli’r risgiau hyn, cyn cymryd rhan mewn unrhyw weithgareddau efelychu/codi ymwybyddiaeth.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Efallai yr hoffech archwilio'r synhwyrau yn fanylach, gan gyflwyno mwy o sleidiau i'w trafod, er enghraifft, clywedol (seiniau amgylcheddol, lleoliad sain); neu sgiliau cyffyrddiadol (cymhlethdod cyffwrdd - dwylo/gwefusau/corff, gweithredol/goddefol ac ati)</a:t>
            </a: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9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Gallwn nawr ddechrau meddwl am rwystrau posibl i fynediad sy'n gysylltiedig â nam ar y golwg yn y maes hwn drwy ddefnyddio rhai senarios byr.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y sleid hon rydym yn ystyried yn gyntaf sut y gall golwg roi gwybodaeth i blentyn heb nam ar ei olwg wrth fwyta pecyn bwyd mewn ystafell fwyta ysgol gynradd.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drwy'r pwyntiau allweddol amrywiol am yr hyn y mae golwg yn ei ddweud wrth y plentyn yn y sefyllfa hon.  Gallwch ofyn i’r gynulleidfa a allant feddwl am wybodaeth arall y gallai golwg ei rhoi i blentyn yn y sefyllfa hon e.e. talu am fwyd – cydnabyddiaeth pris/arian ac ati neu sut i reoli unrhyw system talu electronig.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Nawr, gan ddefnyddio'r sleid nesaf, gallwn ystyried yr un sefyllfa (hy bwyta pecyn bwyd yn ystafell fwyta'r ysgol) ar gyfer plentyn sy'n gweld ychydig neu heb olwg defnyddiol.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Gwahoddwch y gynulleidfa i rannu eu barn am y ffyrdd y gallai profiad y plentyn o’r sefyllfa hon amrywio o’i gymharu â phlentyn heb nam ar ei olwg.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eich trafodaeth efallai yr hoffech ganolbwyntio ar y mewnbwn ‘datblygiad synhwyraidd’ canlynol sydd ei angen i alluogi mynediad a’r ymarferwyr arbenigol a allai fod yn gysylltiedig â chefnogi hyn: 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 cynefino a byw'n annibynnol/symudedd a chyfeiriadedd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yr angen i ddatblygu synnwyr o leoliad y corff ac ymdeimlad o gydbwysedd; sgiliau bwyta – gan gynnwys defnyddio synnwyr arogli; sgiliau cyffyrddol i adnabod bwydydd; gweithio mewn detholusrwydd cyffyrddol o bosibl; mathau a defnydd o gyllyll a ffyrc. Swyddogion Cymhwyso Cofrestredig (RHQS) neu Weithwyr Adsefydlu (VI).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 cyffyrddol: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gan gynnwys sgiliau motor  bras a manwl: QTVIs/QRHS/Gweithwyr Adsefydlu (Nam ar y Golwg); staff blynyddoedd cynnar.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 clywedol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sgiliau gwrando mewn mannau agored fel ffreuturau/campfeydd. QRHS/Gweithwyr Adsefydlu (Nam ar y Golwg) QTVIs. Gwrando ar sgyrsiau eraill – barnu goslef lleisiol ar gyfer cymryd tro ac ati lle mae “darllen” mynegiant yr wyneb yn heriol.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hefyd dynnu sylw at y ffaith na fydd dim ond datblygiad synhwyraidd yn helpu pob mater yn y sefyllfa a amlinellir yn y sleid hon. Ac ystyried bod hon yn sefyllfa gymdeithasol, dylid hefyd codi ymwybyddiaeth cyfoedion (Maes 1 o’r CFVI) yn ogystal â gwaith ar hunan-eiriolaeth (Maes 9 o’r CFVI).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Ystyriwch yr un sefyllfa ar gyfer plentyn/person ifanc sydd ag ychydig neu ddim golwg defnyddiol o bell.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Gwahoddwch y gynulleidfa i rannu yn gyntaf eu barn am y ffyrdd y gallai profiad y plentyn/person ifanc o’r sefyllfa hon amrywio o’i gymharu â’r rheini heb nam ar eu golwg.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Trafodwch rai o'r ffyrdd y gellir lleihau'r rhwystrau posibl i fynediad i'r plentyn/person ifanc hwn yn y senario. Er mwyn strwythuro'r drafodaeth gallwch ystyried: mewnbwn/strategaethau yn eu lle - efallai bod y rhain wedi'u darparu gan swyddog cynefino cymwysedig cofrestredig (RQHS); codi ymwybyddiaeth cyfoedion; rôl y rhieni/staff yr ysgol.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Canllawiau i’r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nodi efallai na fydd cefnogi’r plentyn/person ifanc ar ei ben ei hun yn helpu pob mater yn y sefyllfa a amlinellir yn y sleid hon. Ac ystyried bod hon yn sefyllfa gymdeithasol, dylid codi ymwybyddiaeth staff a chyfoedion hefyd (Maes 1 o’r CFVI).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sleid y gellir ei haddasu wedi'i chynnwys nesaf er mwyn i chi ddatblygu eich senario(s) eich hun.</a:t>
            </a:r>
            <a:r>
              <a:rPr lang="en-GB" sz="1200" dirty="0">
                <a:latin typeface="Arial"/>
                <a:cs typeface="Arial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Arial" panose="020B0604020202020204" pitchFamily="34" charset="0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Sleid y gellir ei haddasu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cyfarwyddyd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ydych chi'n siarad â chynulleidfa am blentyn/person ifanc penodol, byddwch yn amlwg yn defnyddio enghraifft sy'n berthnasol iddyn nhw.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awgrymiadau ar gyfer senarios gan y grŵp ymgynghori sy’n gweithio ar y deunyddiau hyn yn cynnwys: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Plentyn yn y feithrinfa sydd â nam difrifol ar y golwg. Sefyllfa; llyfr lluniau yn cael ei ddarllen i blant. Dull ymyrraeth: gwylio llyfr cyn/ar ôl, sach stori, gwrthrychau cyfeirio, llyfr cyffyrddol. 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Sŵn cefndir mewn ysgol brif ffrwd brysur, yn yr ystafell ddosbarth ac o’r tu allan: (gall coridorau prysur sy'n swnllyd fod yn llethol/ddryslyd). Dull ymyrraeth: gadael gwers ychydig yn gynnar.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24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55" y="2634916"/>
            <a:ext cx="8620018" cy="2379863"/>
          </a:xfrm>
        </p:spPr>
        <p:txBody>
          <a:bodyPr>
            <a:normAutofit fontScale="90000"/>
          </a:bodyPr>
          <a:lstStyle/>
          <a:p>
            <a:br>
              <a:rPr lang="cy-GB" sz="2700">
                <a:latin typeface="Arial"/>
                <a:cs typeface="Arial"/>
              </a:rPr>
            </a:br>
            <a:br>
              <a:rPr lang="cy-GB" sz="2700">
                <a:latin typeface="Arial"/>
                <a:cs typeface="Arial"/>
              </a:rPr>
            </a:br>
            <a:br>
              <a:rPr lang="cy-GB" sz="2700">
                <a:latin typeface="Arial"/>
                <a:cs typeface="Arial"/>
              </a:rPr>
            </a:br>
            <a:br>
              <a:rPr lang="cy-GB" sz="2700">
                <a:latin typeface="Arial"/>
                <a:cs typeface="Arial"/>
              </a:rPr>
            </a:br>
            <a:r>
              <a:rPr lang="cy-GB" sz="2700">
                <a:latin typeface="Arial"/>
                <a:cs typeface="Arial"/>
              </a:rPr>
              <a:t>Fframwaith Cwricwlwm ar gyfer Plant a Phobl Ifanc â Nam ar y Golwg (CFVI): </a:t>
            </a:r>
            <a:r>
              <a:rPr lang="cy-GB" sz="2700"/>
              <a:t>Adnodd Hyfforddiant Craidd 3
</a:t>
            </a:r>
            <a:br>
              <a:rPr lang="cy-GB" sz="2700"/>
            </a:br>
            <a:r>
              <a:rPr lang="cy-GB" sz="2700"/>
              <a:t>
</a:t>
            </a:r>
            <a:br>
              <a:rPr lang="cy-GB" sz="2700"/>
            </a:br>
            <a:r>
              <a:rPr lang="cy-GB" sz="2700"/>
              <a:t>Maes 2:</a:t>
            </a:r>
            <a:r>
              <a:rPr lang="cy-GB" sz="2700">
                <a:latin typeface="Arial"/>
                <a:cs typeface="Arial"/>
              </a:rPr>
              <a:t> Datblygiad Synhwyraidd</a:t>
            </a:r>
            <a:br>
              <a:rPr lang="cy-GB" sz="2400"/>
            </a:br>
            <a:endParaRPr lang="cy-GB" sz="2400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55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67CC-767A-3ED4-EBFA-434E890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Pam mae ffocws ar y maes hwn yn bwysig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FDD4-464F-426F-B17B-2B6E6F93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619" y="1690688"/>
            <a:ext cx="8778240" cy="46426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y-GB" sz="2000">
                <a:latin typeface="Arial"/>
                <a:ea typeface="Times New Roman" panose="02020603050405020304" pitchFamily="18" charset="0"/>
                <a:cs typeface="Arial"/>
              </a:rPr>
              <a:t>Mae’r rhan hon o’r fframwaith yn cydnabod pwysigrwydd gweithio gyda’r plentyn/person ifanc, y teulu ac addysgwyr i wneud y defnydd gorau posibl o synhwyrau’r plentyn/person ifanc a’u datblygu. </a:t>
            </a:r>
          </a:p>
          <a:p>
            <a:pPr marL="0" lvl="0" indent="0">
              <a:buNone/>
            </a:pPr>
            <a:r>
              <a:rPr lang="cy-GB" sz="2000">
                <a:latin typeface="Arial"/>
                <a:ea typeface="Times New Roman" panose="02020603050405020304" pitchFamily="18" charset="0"/>
                <a:cs typeface="Arial"/>
              </a:rPr>
              <a:t>Bydd mewnbwn a chefnogaeth unigol yn cael eu llywio gan:</a:t>
            </a:r>
          </a:p>
          <a:p>
            <a:r>
              <a:rPr lang="cy-GB" sz="2000">
                <a:latin typeface="Arial"/>
                <a:ea typeface="Times New Roman" panose="02020603050405020304" pitchFamily="18" charset="0"/>
                <a:cs typeface="Arial"/>
              </a:rPr>
              <a:t>natur a difrifoldeb y nam ar y golwg.</a:t>
            </a:r>
          </a:p>
          <a:p>
            <a:r>
              <a:rPr lang="cy-GB" sz="2000">
                <a:latin typeface="Arial"/>
                <a:ea typeface="Times New Roman" panose="02020603050405020304" pitchFamily="18" charset="0"/>
                <a:cs typeface="Arial"/>
              </a:rPr>
              <a:t>os oedd y nam ar y golwg yno ers i’r plentyn gael ei eni neu a oedd wedi dechrau'n ddiweddarach, neu os yw'r cyflwr yn dirywio, ac a oes anghenion corfforol neu ddysgu eraill. </a:t>
            </a:r>
          </a:p>
          <a:p>
            <a:r>
              <a:rPr lang="cy-GB" sz="2000">
                <a:latin typeface="Arial"/>
                <a:ea typeface="Times New Roman" panose="02020603050405020304" pitchFamily="18" charset="0"/>
                <a:cs typeface="Arial"/>
              </a:rPr>
              <a:t>cyfranogiad posibl gweithwyr proffesiynol cymwys arbenigol (Nam ar y Golwg) yn gweithio ar y cyd â gweithwyr proffesiynol eraill (y tu hwnt i addysgwyr) fel therapyddion galwedigaethol.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11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Pam mae ffocws ar y maes hwn yn bwysig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558" y="1527682"/>
            <a:ext cx="8778240" cy="4351338"/>
          </a:xfrm>
        </p:spPr>
        <p:txBody>
          <a:bodyPr/>
          <a:lstStyle/>
          <a:p>
            <a:endParaRPr lang="en-GB" sz="2000" dirty="0"/>
          </a:p>
          <a:p>
            <a:r>
              <a:rPr lang="cy-GB" sz="2000"/>
              <a:t>Mae sail gwneud synnwyr o'n hamgylchedd ffisegol a chymdeithasol yn dibynnu ar brofiad synhwyraidd cydgysylltiedig. </a:t>
            </a:r>
          </a:p>
          <a:p>
            <a:r>
              <a:rPr lang="cy-GB" sz="2000"/>
              <a:t>Golwg yw'r prif synnwyr ar gyfer cydgysylltu. Bydd gan blant a phobl ifanc â nam ar y golwg lai o fynediad at wybodaeth drwy olwg a mwy o ddibyniaeth ar wybodaeth a gânt o synhwyrau eraill. </a:t>
            </a:r>
          </a:p>
          <a:p>
            <a:r>
              <a:rPr lang="cy-GB" sz="2000"/>
              <a:t>Bydd gweld llai yn gofyn am ymyriadau i sicrhau bod rhaglen synhwyraidd briodol yn cael ei rhoi ar waith; bod plant a phobl ifanc yn gallu defnyddio eu synhwyrau eraill mor effeithlon â phosibl i gynorthwyo eu dealltwriaeth o'r byd corfforol/cymdeithasol ac os oes ganddynt olwg sy'n weddill/gweithredol y gwneir y defnydd gorau ohono. </a:t>
            </a:r>
          </a:p>
          <a:p>
            <a:r>
              <a:rPr lang="cy-GB" sz="2000"/>
              <a:t>Nid yw synhwyrau eraill yn gwneud iawn yn awtomatig os bydd rhywun yn gweld llai.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27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sz="3000">
                <a:latin typeface="Arial"/>
                <a:ea typeface="Times New Roman" panose="02020603050405020304" pitchFamily="18" charset="0"/>
                <a:cs typeface="Times New Roman"/>
              </a:rPr>
              <a:t>Enghreifftiau o ddulliau ymyrraeth wedi'u targedu ar gyfer Maes 2 a restrir yn CFVI i leihau rhwystrau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342" y="1591511"/>
            <a:ext cx="8778240" cy="4351338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y-GB" sz="20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Datblygiad arogleuol – synnwyr arogli (e.e. arogleuon i gefnogi straeon synhwyraidd/adnabod bwyd; nodi perygl fel mwg).</a:t>
            </a:r>
          </a:p>
          <a:p>
            <a:pPr lvl="0"/>
            <a:r>
              <a:rPr lang="cy-GB" sz="20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Defnyddio golwg yn effeithiol.</a:t>
            </a:r>
          </a:p>
          <a:p>
            <a:pPr lvl="0"/>
            <a:r>
              <a:rPr lang="cy-GB" sz="20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Ysgogiad gweledol / datblygiad gweledol.</a:t>
            </a:r>
          </a:p>
          <a:p>
            <a:pPr lvl="0"/>
            <a:r>
              <a:rPr lang="cy-GB" sz="20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Sgiliau clywedol: sgiliau gwrando, clywed a gwneud synnwyr o'r hyn a glywir, gallu gwrando ar sain yn gyflymach i gefnogi dulliau dysgu.</a:t>
            </a:r>
          </a:p>
          <a:p>
            <a:pPr lvl="0"/>
            <a:r>
              <a:rPr lang="cy-GB" sz="20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Rheoli gorlwytho synhwyraidd, lleihau ysgogiad synhwyraidd, gweithio gyda detholusrwydd cyffyrddol.</a:t>
            </a:r>
            <a:r>
              <a:rPr lang="cy-GB" sz="20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6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sz="3000">
                <a:latin typeface="Arial"/>
                <a:ea typeface="Times New Roman" panose="02020603050405020304" pitchFamily="18" charset="0"/>
                <a:cs typeface="Times New Roman"/>
              </a:rPr>
              <a:t>Enghreifftiau o ddulliau ymyrraeth wedi'u targedu ar gyfer Maes 2 a restrir yn CFVI i leihau rhwystrau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370" y="1515978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y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Canfyddiad a datblygiad cyffyrddol/cyffyrddiadol.</a:t>
            </a:r>
          </a:p>
          <a:p>
            <a:pPr lvl="0"/>
            <a:r>
              <a:rPr lang="cy-GB" sz="2000" dirty="0">
                <a:latin typeface="Arial"/>
                <a:ea typeface="Times New Roman" panose="02020603050405020304" pitchFamily="18" charset="0"/>
                <a:cs typeface="Times New Roman"/>
              </a:rPr>
              <a:t>Sgiliau motor  manwl a bras.</a:t>
            </a:r>
          </a:p>
          <a:p>
            <a:pPr lvl="0"/>
            <a:r>
              <a:rPr lang="cy-GB" sz="2000" dirty="0">
                <a:latin typeface="Arial"/>
                <a:ea typeface="Times New Roman" panose="02020603050405020304" pitchFamily="18" charset="0"/>
                <a:cs typeface="Times New Roman"/>
              </a:rPr>
              <a:t>Ymwneud â'r amgylchoedd.</a:t>
            </a:r>
          </a:p>
          <a:p>
            <a:pPr lvl="0"/>
            <a:r>
              <a:rPr lang="cy-GB" sz="2000" dirty="0">
                <a:latin typeface="Arial"/>
                <a:ea typeface="Times New Roman" panose="02020603050405020304" pitchFamily="18" charset="0"/>
                <a:cs typeface="Times New Roman"/>
              </a:rPr>
              <a:t>Datblygiad cynteddol – ymdeimlad o gydbwysedd, cydsymud pen/llygaid, sganio gweledol.</a:t>
            </a:r>
          </a:p>
          <a:p>
            <a:pPr lvl="0"/>
            <a:r>
              <a:rPr lang="cy-GB" sz="2000" dirty="0">
                <a:latin typeface="Arial"/>
                <a:ea typeface="Times New Roman" panose="02020603050405020304" pitchFamily="18" charset="0"/>
                <a:cs typeface="Times New Roman"/>
              </a:rPr>
              <a:t>Datblygiad propriodderbynnol a chinesthetig - synnwyr o symudiad (synnwyr o safle ein corff wrth symud drwy'r gofod, yn ogystal â disgrifio symudiad rhannau unigol o'r corff mewn perthynas â'i gilydd).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98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sz="3000">
                <a:latin typeface="Arial"/>
                <a:cs typeface="Arial"/>
              </a:rPr>
              <a:t>Pam mae ffocws ar y maes hwn yn bwysig i (enw'r plentyn/person ifanc); pa ymyriadau sydd ar waith?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164" y="1767846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en-GB" sz="2000" dirty="0"/>
          </a:p>
          <a:p>
            <a:r>
              <a:rPr lang="cy-GB" sz="2000">
                <a:latin typeface="Arial"/>
                <a:cs typeface="Arial"/>
              </a:rPr>
              <a:t>Manylion nam ar olwg y disgybl.</a:t>
            </a:r>
          </a:p>
          <a:p>
            <a:endParaRPr lang="en-GB" sz="2000" dirty="0"/>
          </a:p>
          <a:p>
            <a:r>
              <a:rPr lang="cy-GB" sz="2000">
                <a:latin typeface="Arial"/>
                <a:cs typeface="Arial"/>
              </a:rPr>
              <a:t>Sut mae'n dylanwadu ar ei fynediad i'r cwricwlwm/rhyngweithio cymdeithasol.</a:t>
            </a:r>
          </a:p>
          <a:p>
            <a:endParaRPr lang="en-GB" sz="2000" dirty="0"/>
          </a:p>
          <a:p>
            <a:r>
              <a:rPr lang="cy-GB" sz="2000">
                <a:latin typeface="Arial"/>
                <a:cs typeface="Arial"/>
              </a:rPr>
              <a:t>Pa ymyriadau sydd ar waith i hybu datblygiad synhwyraidd? Beth yw'r canlyniadau a ragwelir? </a:t>
            </a:r>
          </a:p>
          <a:p>
            <a:endParaRPr lang="en-GB" sz="2000" dirty="0"/>
          </a:p>
          <a:p>
            <a:r>
              <a:rPr lang="cy-GB" sz="2000">
                <a:latin typeface="Arial"/>
                <a:cs typeface="Arial"/>
              </a:rPr>
              <a:t>Pwy sy'n cyflawni/gweithio ar y canlyniadau hyn? </a:t>
            </a:r>
          </a:p>
          <a:p>
            <a:pPr marL="0" indent="0" algn="just">
              <a:buNone/>
            </a:pPr>
            <a:endParaRPr lang="en-GB" sz="2000" i="1" dirty="0"/>
          </a:p>
          <a:p>
            <a:pPr marL="0" indent="0" algn="just">
              <a:buNone/>
            </a:pPr>
            <a:endParaRPr lang="en-GB" sz="2400" i="1" dirty="0"/>
          </a:p>
          <a:p>
            <a:pPr marL="0" indent="0" algn="just">
              <a:buNone/>
            </a:pPr>
            <a:endParaRPr lang="en-GB" sz="2200" i="1" dirty="0"/>
          </a:p>
          <a:p>
            <a:pPr marL="0" indent="0" algn="just">
              <a:buNone/>
            </a:pP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1680515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Crynhoi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86090"/>
            <a:ext cx="8778240" cy="4351338"/>
          </a:xfrm>
        </p:spPr>
        <p:txBody>
          <a:bodyPr/>
          <a:lstStyle/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cy-GB" sz="2000" dirty="0">
                <a:ea typeface="Times New Roman" panose="02020603050405020304" pitchFamily="18" charset="0"/>
              </a:rPr>
              <a:t>Mae nam ar y golwg yn creu rhwystrau nodedig i fynediad, dulliau dysgu a chyfranogiad i blant a phobl ifanc. </a:t>
            </a:r>
          </a:p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cy-GB" sz="2000" dirty="0">
                <a:ea typeface="Times New Roman" panose="02020603050405020304" pitchFamily="18" charset="0"/>
              </a:rPr>
              <a:t>Mae angen dulliau ymyrraeth wedi’u targedu o fewn amgylcheddau dysgu cynhwysol (Edrychwch ar CFVI, Maes 1) i hybu defnydd effeithiol o synhwyrau plentyn. </a:t>
            </a:r>
          </a:p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cy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Mae angen cydweithio â’r plentyn/person ifanc, y teulu ac addysgwyr i wneud y defnydd gorau o’u synhwyrau a’u datblygiad, er enghraifft drwy ymarfer sgiliau mewn amrywiaeth o amgylcheddau gwahanol.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4C27-B042-566F-E0AE-D9E423BF9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520" y="469921"/>
            <a:ext cx="9458960" cy="1003320"/>
          </a:xfrm>
        </p:spPr>
        <p:txBody>
          <a:bodyPr/>
          <a:lstStyle/>
          <a:p>
            <a:r>
              <a:rPr lang="en-GB" dirty="0"/>
              <a:t>Pa </a:t>
            </a:r>
            <a:r>
              <a:rPr lang="en-GB" dirty="0" err="1"/>
              <a:t>adnoddau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gael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607BD-00FF-BFCA-262D-648D241C7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0707" y="1963242"/>
            <a:ext cx="9458960" cy="3273775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Hwb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Rhannu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Llyfrau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adnoddau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gefnogi’r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gwaith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gyflwyno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gan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yr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RNIB (</a:t>
            </a:r>
            <a:r>
              <a:rPr lang="en-GB" sz="24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Allanol</a:t>
            </a:r>
            <a:r>
              <a:rPr lang="en-GB" sz="24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Mae </a:t>
            </a:r>
            <a:r>
              <a:rPr lang="en-GB" sz="2400" dirty="0" err="1">
                <a:latin typeface="Arial"/>
                <a:ea typeface="Calibri"/>
                <a:cs typeface="Arial"/>
              </a:rPr>
              <a:t>categori</a:t>
            </a:r>
            <a:r>
              <a:rPr lang="en-GB" sz="2400" dirty="0">
                <a:latin typeface="Arial"/>
                <a:ea typeface="Calibri"/>
                <a:cs typeface="Arial"/>
              </a:rPr>
              <a:t> 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Datblygiad</a:t>
            </a:r>
            <a:r>
              <a:rPr lang="en-GB" sz="2400" u="sng" dirty="0">
                <a:latin typeface="Arial"/>
                <a:ea typeface="Calibri"/>
                <a:cs typeface="Arial"/>
              </a:rPr>
              <a:t> 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Synhwyraidd</a:t>
            </a:r>
            <a:r>
              <a:rPr lang="en-GB" sz="2400" u="sng" dirty="0">
                <a:latin typeface="Arial"/>
                <a:ea typeface="Calibri"/>
                <a:cs typeface="Arial"/>
              </a:rPr>
              <a:t> </a:t>
            </a:r>
            <a:r>
              <a:rPr lang="en-GB" sz="2400" dirty="0" err="1">
                <a:latin typeface="Arial"/>
                <a:ea typeface="Calibri"/>
                <a:cs typeface="Arial"/>
              </a:rPr>
              <a:t>yr</a:t>
            </a:r>
            <a:r>
              <a:rPr lang="en-GB" sz="2400" dirty="0">
                <a:latin typeface="Arial"/>
                <a:ea typeface="Calibri"/>
                <a:cs typeface="Arial"/>
              </a:rPr>
              <a:t> Hwb </a:t>
            </a:r>
            <a:r>
              <a:rPr lang="en-GB" sz="2400" dirty="0" err="1">
                <a:latin typeface="Arial"/>
                <a:ea typeface="Calibri"/>
                <a:cs typeface="Arial"/>
              </a:rPr>
              <a:t>Adnoddau</a:t>
            </a:r>
            <a:r>
              <a:rPr lang="en-GB" sz="2400" dirty="0">
                <a:latin typeface="Arial"/>
                <a:ea typeface="Calibri"/>
                <a:cs typeface="Arial"/>
              </a:rPr>
              <a:t> CFVI </a:t>
            </a:r>
            <a:r>
              <a:rPr lang="en-GB" sz="2400" dirty="0" err="1">
                <a:latin typeface="Arial"/>
                <a:ea typeface="Calibri"/>
                <a:cs typeface="Arial"/>
              </a:rPr>
              <a:t>yn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hynod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berthnasol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i’r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maes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hwn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Arial"/>
              <a:ea typeface="Calibri"/>
              <a:cs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Mae </a:t>
            </a:r>
            <a:r>
              <a:rPr lang="en-GB" sz="2400" dirty="0" err="1">
                <a:latin typeface="Arial"/>
                <a:ea typeface="Calibri"/>
                <a:cs typeface="Arial"/>
              </a:rPr>
              <a:t>gan</a:t>
            </a:r>
            <a:r>
              <a:rPr lang="en-GB" sz="2400" dirty="0">
                <a:latin typeface="Arial"/>
                <a:ea typeface="Calibri"/>
                <a:cs typeface="Arial"/>
              </a:rPr>
              <a:t> y CFVI </a:t>
            </a:r>
            <a:r>
              <a:rPr lang="en-GB" sz="2400" dirty="0" err="1">
                <a:latin typeface="Arial"/>
                <a:ea typeface="Calibri"/>
                <a:cs typeface="Arial"/>
              </a:rPr>
              <a:t>restr</a:t>
            </a:r>
            <a:r>
              <a:rPr lang="en-GB" sz="2400" dirty="0">
                <a:latin typeface="Arial"/>
                <a:ea typeface="Calibri"/>
                <a:cs typeface="Arial"/>
              </a:rPr>
              <a:t> o </a:t>
            </a:r>
            <a:r>
              <a:rPr lang="en-GB" sz="2400" dirty="0" err="1">
                <a:latin typeface="Arial"/>
                <a:ea typeface="Calibri"/>
                <a:cs typeface="Arial"/>
              </a:rPr>
              <a:t>ddulliau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ymyrraeth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wedi'u</a:t>
            </a:r>
            <a:r>
              <a:rPr lang="en-GB" sz="2400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 err="1">
                <a:latin typeface="Arial"/>
                <a:ea typeface="Calibri"/>
                <a:cs typeface="Arial"/>
              </a:rPr>
              <a:t>targedu</a:t>
            </a:r>
            <a:r>
              <a:rPr lang="en-GB" sz="2400" dirty="0">
                <a:latin typeface="Arial"/>
                <a:ea typeface="Calibri"/>
                <a:cs typeface="Arial"/>
              </a:rPr>
              <a:t> (tudalen 19) 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Fframwaith</a:t>
            </a:r>
            <a:r>
              <a:rPr lang="en-GB" sz="2400" u="sng" dirty="0">
                <a:latin typeface="Arial"/>
                <a:ea typeface="Calibri"/>
                <a:cs typeface="Arial"/>
              </a:rPr>
              <a:t>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Cwricwlwm</a:t>
            </a:r>
            <a:r>
              <a:rPr lang="en-GB" sz="2400" u="sng" dirty="0">
                <a:latin typeface="Arial"/>
                <a:ea typeface="Calibri"/>
                <a:cs typeface="Arial"/>
              </a:rPr>
              <a:t>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ar</a:t>
            </a:r>
            <a:r>
              <a:rPr lang="en-GB" sz="2400" u="sng" dirty="0">
                <a:latin typeface="Arial"/>
                <a:ea typeface="Calibri"/>
                <a:cs typeface="Arial"/>
              </a:rPr>
              <a:t>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gyfer</a:t>
            </a:r>
            <a:r>
              <a:rPr lang="en-GB" sz="2400" u="sng" dirty="0">
                <a:latin typeface="Arial"/>
                <a:ea typeface="Calibri"/>
                <a:cs typeface="Arial"/>
              </a:rPr>
              <a:t> Plant a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Phobl</a:t>
            </a:r>
            <a:r>
              <a:rPr lang="en-GB" sz="2400" u="sng" dirty="0">
                <a:latin typeface="Arial"/>
                <a:ea typeface="Calibri"/>
                <a:cs typeface="Arial"/>
              </a:rPr>
              <a:t>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Ifanc</a:t>
            </a:r>
            <a:r>
              <a:rPr lang="en-GB" sz="2400" u="sng" dirty="0">
                <a:latin typeface="Arial"/>
                <a:ea typeface="Calibri"/>
                <a:cs typeface="Arial"/>
              </a:rPr>
              <a:t> â Nam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ar</a:t>
            </a:r>
            <a:r>
              <a:rPr lang="en-GB" sz="2400" u="sng" dirty="0">
                <a:latin typeface="Arial"/>
                <a:ea typeface="Calibri"/>
                <a:cs typeface="Arial"/>
              </a:rPr>
              <a:t>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eu</a:t>
            </a:r>
            <a:r>
              <a:rPr lang="en-GB" sz="2400" u="sng" dirty="0">
                <a:latin typeface="Arial"/>
                <a:ea typeface="Calibri"/>
                <a:cs typeface="Arial"/>
              </a:rPr>
              <a:t> </a:t>
            </a:r>
            <a:r>
              <a:rPr lang="en-GB" sz="2400" u="sng" dirty="0" err="1">
                <a:latin typeface="Arial"/>
                <a:ea typeface="Calibri"/>
                <a:cs typeface="Arial"/>
              </a:rPr>
              <a:t>Golwg</a:t>
            </a:r>
            <a:r>
              <a:rPr lang="en-GB" sz="2400" u="sng" dirty="0">
                <a:latin typeface="Arial"/>
                <a:ea typeface="Calibri"/>
                <a:cs typeface="Arial"/>
              </a:rPr>
              <a:t> </a:t>
            </a:r>
            <a:r>
              <a:rPr lang="en-GB" sz="2400" dirty="0">
                <a:latin typeface="Arial"/>
                <a:ea typeface="Calibri"/>
                <a:cs typeface="Arial"/>
              </a:rPr>
              <a:t>| RNIB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Cyfeiriadau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cy-GB" sz="2000" dirty="0">
                <a:latin typeface="Arial"/>
                <a:ea typeface="Arial" panose="020B0604020202020204" pitchFamily="34" charset="0"/>
                <a:cs typeface="Arial"/>
              </a:rPr>
              <a:t>Hewett, R., Douglas, G., McLinden, M., James, L., Brydon, G., Chattaway, T.,Cobb, R., Keil, S., Raisanen, S., Sutherland, C., Taylor, J., (2022) </a:t>
            </a:r>
            <a:r>
              <a:rPr lang="cy-GB" sz="2000" b="1" dirty="0">
                <a:latin typeface="Arial"/>
                <a:ea typeface="Arial" panose="020B0604020202020204" pitchFamily="34" charset="0"/>
                <a:cs typeface="Arial"/>
              </a:rPr>
              <a:t>Fframwaith Cwricwlwm ar gyfer Plant a Phobl Ifanc â Nam ar y Golwg[CFVI]:</a:t>
            </a:r>
            <a:r>
              <a:rPr lang="cy-GB" sz="2000" b="1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cy-GB" sz="2000" b="1" dirty="0"/>
              <a:t>Diffinio datblygiad sgiliau arbenigol a chymorth arfer gorau i hyrwyddo tegwch, cynhwysiant a gallu personol.</a:t>
            </a:r>
            <a:r>
              <a:rPr lang="cy-GB" sz="2000" i="1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cy-GB" sz="2000" dirty="0"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cy-GB" sz="2000" i="1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cy-GB" sz="2000" dirty="0">
                <a:latin typeface="Arial"/>
                <a:ea typeface="Arial" panose="020B0604020202020204" pitchFamily="34" charset="0"/>
                <a:cs typeface="Arial"/>
              </a:rPr>
              <a:t>RNIB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1260992" y="769358"/>
            <a:ext cx="4156709" cy="7862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r>
              <a:rPr lang="cy-GB" sz="3000"/>
              <a:t>Partneriaid y Prosiect</a:t>
            </a:r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1459687" y="1917088"/>
            <a:ext cx="9074989" cy="2875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y-GB" sz="2000">
                <a:latin typeface="Arial"/>
                <a:cs typeface="Arial"/>
              </a:rPr>
              <a:t>Mae 4 sefydliad partner yn ymwneud â’r prosiect CFVI. </a:t>
            </a:r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cy-GB" sz="2000">
                <a:latin typeface="Arial"/>
                <a:cs typeface="Arial"/>
              </a:rPr>
              <a:t>Arweiniwyd y gwaith o gynhyrchu’r deunyddiau hyfforddi/datblygiad proffesiynol parhaus hyn gan VIEW (Cymdeithas Broffesiynol y Gweithlu Addysg Nam ar y Golwg), ar y cyd â grŵp ymgynghori o randdeiliaid sy’n gweithio ym maes Addysg Nam ar y Golwg. </a:t>
            </a:r>
          </a:p>
          <a:p>
            <a:pPr marL="0" indent="0" algn="just">
              <a:spcBef>
                <a:spcPts val="0"/>
              </a:spcBef>
            </a:pPr>
            <a:endParaRPr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F7FE8381-B12D-B2F6-6F37-ABA8484CC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64ECE2D0-308A-17B7-7462-97D2032B84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33118129-16A4-21AE-D501-055ED59F785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CAF8-BEDC-1947-028B-6EB233BF97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73745" y="268309"/>
            <a:ext cx="9035383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0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lt"/>
                <a:cs typeface="+mn-lt"/>
              </a:rPr>
              <a:t>Fframwaith Cwricwlwm ar gyfer Plant a Phobl Ifanc â Nam ar y Golwg (2022, t.15) </a:t>
            </a:r>
          </a:p>
        </p:txBody>
      </p:sp>
      <p:pic>
        <p:nvPicPr>
          <p:cNvPr id="7" name="Picture 6" descr="This images shows an illustration of the 11 areas of the CFVI, located around the ‘active child/young person’ and with the area of focus - Sensory Development - highlighted in pink.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052" y="1440828"/>
            <a:ext cx="6397692" cy="4855758"/>
          </a:xfrm>
          <a:prstGeom prst="rect">
            <a:avLst/>
          </a:prstGeom>
        </p:spPr>
      </p:pic>
      <p:pic>
        <p:nvPicPr>
          <p:cNvPr id="8" name="Picture 7" descr="This images shows the area of focus - Sensory Development - highlighted in pink.">
            <a:extLst>
              <a:ext uri="{FF2B5EF4-FFF2-40B4-BE49-F238E27FC236}">
                <a16:creationId xmlns:a16="http://schemas.microsoft.com/office/drawing/2014/main" id="{EE5D366F-2CC3-5792-A352-AF360248544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6360594" y="2232714"/>
            <a:ext cx="1279440" cy="100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1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Amcanion Hyfforddi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y-GB" sz="2000">
                <a:latin typeface="+mn-lt"/>
                <a:cs typeface="Arial"/>
              </a:rPr>
              <a:t>Rhoi cyflwyniad i’r canlynol:</a:t>
            </a:r>
          </a:p>
          <a:p>
            <a:r>
              <a:rPr lang="cy-GB" sz="2000">
                <a:latin typeface="+mn-lt"/>
                <a:cs typeface="Arial"/>
              </a:rPr>
              <a:t>ein synhwyrau.</a:t>
            </a:r>
          </a:p>
          <a:p>
            <a:r>
              <a:rPr lang="cy-GB" sz="2000">
                <a:latin typeface="+mn-lt"/>
                <a:cs typeface="Arial"/>
              </a:rPr>
              <a:t>Maes 2 y CFVI: Datblygiad Synhwyraidd.</a:t>
            </a:r>
          </a:p>
          <a:p>
            <a:r>
              <a:rPr lang="cy-GB" sz="2000">
                <a:latin typeface="+mn-lt"/>
                <a:cs typeface="Arial"/>
              </a:rPr>
              <a:t>pam mae ymyriadau i hybu datblygiad synhwyraidd gan arbenigwyr ym maes nam ar y golwg, gan weithio ar y cyd ag eraill, ac o fewn amgylcheddau dysgu cynhwysol, yn bwysig i ddysgwyr â nam ar y golwg.</a:t>
            </a:r>
          </a:p>
          <a:p>
            <a:r>
              <a:rPr lang="cy-GB" sz="2000">
                <a:latin typeface="+mn-lt"/>
                <a:ea typeface="Calibri" panose="020F0502020204030204" pitchFamily="34" charset="0"/>
                <a:cs typeface="Arial"/>
              </a:rPr>
              <a:t>darparu dolenni i adnoddau/gwefannau defnyddiol.</a:t>
            </a:r>
          </a:p>
          <a:p>
            <a:pPr marL="0" indent="0">
              <a:buNone/>
            </a:pPr>
            <a:br>
              <a:rPr lang="cy-GB" sz="1800">
                <a:latin typeface="Segoe UI" panose="020B0502040204020203" pitchFamily="34" charset="0"/>
              </a:rPr>
            </a:br>
            <a:endParaRPr lang="cy-GB" sz="18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Amcanion Hyfforddi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y-GB" sz="2000">
                <a:latin typeface="Arial"/>
                <a:cs typeface="Arial"/>
              </a:rPr>
              <a:t>Sleid y gellir ei haddasu os oes angen (gweler y nodiadau ar gyfer y sleid flaenorol sy'n rhoi enghreifftiau o amcanion hyfforddi y gallech eu hystyried, yn dibynnu ar natur eich cyflwyniad).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Gwybodaeth am y maes hwn: ein synhwyrau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346" y="1556154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rgbClr val="575757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y-GB" sz="2000" dirty="0">
                <a:latin typeface="+mn-lt"/>
                <a:ea typeface="Times New Roman" panose="02020603050405020304" pitchFamily="18" charset="0"/>
                <a:cs typeface="Times New Roman"/>
              </a:rPr>
              <a:t>blas (archwaethol).</a:t>
            </a:r>
          </a:p>
          <a:p>
            <a:pPr>
              <a:lnSpc>
                <a:spcPct val="100000"/>
              </a:lnSpc>
            </a:pPr>
            <a:r>
              <a:rPr lang="cy-GB" sz="2000" dirty="0">
                <a:latin typeface="+mn-lt"/>
                <a:ea typeface="Times New Roman" panose="02020603050405020304" pitchFamily="18" charset="0"/>
                <a:cs typeface="Times New Roman"/>
              </a:rPr>
              <a:t>arogl (arogleuol).</a:t>
            </a:r>
          </a:p>
          <a:p>
            <a:pPr lvl="0">
              <a:lnSpc>
                <a:spcPct val="100000"/>
              </a:lnSpc>
            </a:pPr>
            <a:r>
              <a:rPr lang="cy-GB" sz="2000" dirty="0">
                <a:latin typeface="+mn-lt"/>
                <a:ea typeface="Times New Roman" panose="02020603050405020304" pitchFamily="18" charset="0"/>
                <a:cs typeface="Times New Roman"/>
              </a:rPr>
              <a:t>cyffwrdd (sgiliau cyffyrddol a chyffyrddiadol).</a:t>
            </a:r>
          </a:p>
          <a:p>
            <a:pPr>
              <a:lnSpc>
                <a:spcPct val="100000"/>
              </a:lnSpc>
            </a:pPr>
            <a:r>
              <a:rPr lang="cy-GB" sz="2000" dirty="0">
                <a:latin typeface="+mn-lt"/>
                <a:ea typeface="Times New Roman" panose="02020603050405020304" pitchFamily="18" charset="0"/>
                <a:cs typeface="Times New Roman"/>
              </a:rPr>
              <a:t>clyw (clywedol).</a:t>
            </a:r>
          </a:p>
          <a:p>
            <a:pPr lvl="0">
              <a:lnSpc>
                <a:spcPct val="100000"/>
              </a:lnSpc>
            </a:pPr>
            <a:r>
              <a:rPr lang="cy-GB" sz="2000" dirty="0">
                <a:latin typeface="+mn-lt"/>
                <a:ea typeface="Times New Roman" panose="02020603050405020304" pitchFamily="18" charset="0"/>
                <a:cs typeface="Times New Roman"/>
              </a:rPr>
              <a:t>gweld (golwg).</a:t>
            </a:r>
          </a:p>
          <a:p>
            <a:pPr lvl="0">
              <a:lnSpc>
                <a:spcPct val="100000"/>
              </a:lnSpc>
            </a:pPr>
            <a:r>
              <a:rPr lang="cy-GB" sz="2000" dirty="0">
                <a:latin typeface="+mn-lt"/>
                <a:ea typeface="Times New Roman" panose="02020603050405020304" pitchFamily="18" charset="0"/>
                <a:cs typeface="Times New Roman"/>
              </a:rPr>
              <a:t>synnwyr o safle’r corff (propriodderbyniaeth/cinesthetig).</a:t>
            </a:r>
          </a:p>
          <a:p>
            <a:pPr>
              <a:lnSpc>
                <a:spcPct val="100000"/>
              </a:lnSpc>
            </a:pPr>
            <a:r>
              <a:rPr lang="cy-GB" sz="2000">
                <a:latin typeface="+mn-lt"/>
                <a:ea typeface="Times New Roman" panose="02020603050405020304" pitchFamily="18" charset="0"/>
                <a:cs typeface="Times New Roman"/>
              </a:rPr>
              <a:t>teimladau o symud – ymdeimlad o gydbwysedd (cynteddol). 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5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313" y="150477"/>
            <a:ext cx="8864099" cy="1347027"/>
          </a:xfrm>
        </p:spPr>
        <p:txBody>
          <a:bodyPr>
            <a:noAutofit/>
          </a:bodyPr>
          <a:lstStyle/>
          <a:p>
            <a:r>
              <a:rPr lang="cy-GB" sz="3000">
                <a:latin typeface="Arial"/>
                <a:cs typeface="Arial"/>
              </a:rPr>
              <a:t>Nodi rhwystrau posibl i fynediad (1) </a:t>
            </a:r>
            <a:br>
              <a:rPr lang="cy-GB" sz="3000" b="0" i="0" u="none" strike="noStrike">
                <a:latin typeface="Arial" panose="020B0604020202020204" pitchFamily="34" charset="0"/>
                <a:cs typeface="Arial"/>
              </a:rPr>
            </a:br>
            <a:endParaRPr lang="cy-GB" sz="3000" b="0" i="0" u="none" strike="noStrike">
              <a:latin typeface="Arial" panose="020B0604020202020204" pitchFamily="34" charset="0"/>
              <a:cs typeface="Arial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382183"/>
              </p:ext>
            </p:extLst>
          </p:nvPr>
        </p:nvGraphicFramePr>
        <p:xfrm>
          <a:off x="1284338" y="1444479"/>
          <a:ext cx="9134402" cy="508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103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503299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41834">
                <a:tc>
                  <a:txBody>
                    <a:bodyPr/>
                    <a:lstStyle/>
                    <a:p>
                      <a:r>
                        <a:rPr lang="cy-GB"/>
                        <a:t>Sefyllfa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/>
                        <a:t>Beth mae golwg yn ei ddweud wrth y plentyn yn y sefyllfa hon?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44438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/>
                        <a:t>Plentyn </a:t>
                      </a:r>
                      <a:r>
                        <a:rPr lang="cy-GB" b="1"/>
                        <a:t>heb</a:t>
                      </a:r>
                      <a:r>
                        <a:rPr lang="cy-GB"/>
                        <a:t> nam ar y golwg yn bwyta pecyn bwyd </a:t>
                      </a:r>
                    </a:p>
                    <a:p>
                      <a:endParaRPr lang="en-GB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lle mae ei gyfoedion yn eistedd ac a oes lle iddo eistedd; llwybr diogel i'r sedd.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y math o seddi sydd ar gael.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sut mae'r bocs bwyd yn agor.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beth yw’r bwyd.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y drefn y dylid ei fwyta (adnabod bwyd melys/sawrus).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a oes angen cyllell a fforc? A oes cyllell a fforc ar gael? Ble?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sut mae ei fwyd yn cymharu â bwyd ei gyfoedion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lle mae ei gyfoedion o ran ef ei hun.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iaith corff y rhai o'i gwmpas: arwyddion cymdeithasol, e.e. cymryd tro mewn sgwrs.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/>
                        <a:t>cynnydd eraill wrth fwyta eu cinio.</a:t>
                      </a:r>
                    </a:p>
                    <a:p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4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3200">
                <a:latin typeface="Arial"/>
                <a:cs typeface="Arial"/>
              </a:rPr>
              <a:t>Nodi rhwystrau posibl i fynediad (2)</a:t>
            </a:r>
            <a:br>
              <a:rPr lang="cy-GB" sz="3200" b="0" i="0" u="none" strike="noStrike">
                <a:latin typeface="Arial" panose="020B0604020202020204" pitchFamily="34" charset="0"/>
                <a:cs typeface="Arial"/>
              </a:rPr>
            </a:br>
            <a:endParaRPr lang="cy-GB" sz="3200" b="0" i="0" u="none" strike="noStrike">
              <a:latin typeface="Arial" panose="020B0604020202020204" pitchFamily="34" charset="0"/>
              <a:cs typeface="Arial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431367"/>
              </p:ext>
            </p:extLst>
          </p:nvPr>
        </p:nvGraphicFramePr>
        <p:xfrm>
          <a:off x="770198" y="1619123"/>
          <a:ext cx="9062223" cy="43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42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490281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725898">
                <a:tc>
                  <a:txBody>
                    <a:bodyPr/>
                    <a:lstStyle/>
                    <a:p>
                      <a:r>
                        <a:rPr lang="cy-GB" sz="2100"/>
                        <a:t>Sefyllfa</a:t>
                      </a:r>
                    </a:p>
                    <a:p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2100"/>
                        <a:t>Strategaethau cynhwysol i leihau rhwystrau i ddysgu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41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/>
                        <a:t>Plentyn </a:t>
                      </a:r>
                      <a:r>
                        <a:rPr lang="cy-GB" sz="2000" b="1"/>
                        <a:t>heb</a:t>
                      </a:r>
                      <a:r>
                        <a:rPr lang="cy-GB" sz="2000"/>
                        <a:t> nam ar y golwg yn bwyta pecyn bwyd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2100"/>
                        <a:t>?</a:t>
                      </a:r>
                    </a:p>
                    <a:p>
                      <a:r>
                        <a:rPr lang="cy-GB" sz="2100"/>
                        <a:t>?</a:t>
                      </a:r>
                    </a:p>
                    <a:p>
                      <a:r>
                        <a:rPr lang="cy-GB" sz="210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029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029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029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029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029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029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5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3200">
                <a:latin typeface="Arial"/>
                <a:cs typeface="Arial"/>
              </a:rPr>
              <a:t>Nodi rhwystrau posibl i fynediad (3)</a:t>
            </a:r>
            <a:br>
              <a:rPr lang="cy-GB" sz="3200" b="0" i="0" u="none" strike="noStrike">
                <a:latin typeface="Arial" panose="020B0604020202020204" pitchFamily="34" charset="0"/>
                <a:cs typeface="Arial"/>
              </a:rPr>
            </a:br>
            <a:endParaRPr lang="cy-GB" sz="3200" b="0" i="0" u="none" strike="noStrike">
              <a:latin typeface="Arial" panose="020B0604020202020204" pitchFamily="34" charset="0"/>
              <a:cs typeface="Arial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626652"/>
              </p:ext>
            </p:extLst>
          </p:nvPr>
        </p:nvGraphicFramePr>
        <p:xfrm>
          <a:off x="1282262" y="1697424"/>
          <a:ext cx="8857101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57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388644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cy-GB" sz="2100"/>
                        <a:t>Proffil cryno plentyn/person ifanc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2100"/>
                        <a:t>Sefyllfa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r>
                        <a:rPr lang="cy-GB" sz="2100"/>
                        <a:t>Ychwanegu yma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210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95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10E9FE-FD13-449F-8129-CE2405B4AC8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1aac3a66-020c-4d2c-922c-84188483fa28"/>
    <ds:schemaRef ds:uri="1f036f6a-d838-46b0-a927-7b6573ba0a6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17D67FC-04C0-4C4D-8437-66CEF5992D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4773</Words>
  <Application>Microsoft Office PowerPoint</Application>
  <PresentationFormat>Widescreen</PresentationFormat>
  <Paragraphs>276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Arial,Sans-Serif</vt:lpstr>
      <vt:lpstr>Calibri</vt:lpstr>
      <vt:lpstr>Calibri Light</vt:lpstr>
      <vt:lpstr>Ingra</vt:lpstr>
      <vt:lpstr>Segoe UI</vt:lpstr>
      <vt:lpstr>Symbol</vt:lpstr>
      <vt:lpstr>Office Theme</vt:lpstr>
      <vt:lpstr>Image Master No logo</vt:lpstr>
      <vt:lpstr>    Fframwaith Cwricwlwm ar gyfer Plant a Phobl Ifanc â Nam ar y Golwg (CFVI): Adnodd Hyfforddiant Craidd 3
 Maes 2: Datblygiad Synhwyraidd </vt:lpstr>
      <vt:lpstr>Partneriaid y Prosiect</vt:lpstr>
      <vt:lpstr>Fframwaith Cwricwlwm ar gyfer Plant a Phobl Ifanc â Nam ar y Golwg (2022, t.15) </vt:lpstr>
      <vt:lpstr>Amcanion Hyfforddi (1)</vt:lpstr>
      <vt:lpstr>Amcanion Hyfforddi (2)</vt:lpstr>
      <vt:lpstr>Gwybodaeth am y maes hwn: ein synhwyrau</vt:lpstr>
      <vt:lpstr>Nodi rhwystrau posibl i fynediad (1)  </vt:lpstr>
      <vt:lpstr>Nodi rhwystrau posibl i fynediad (2) </vt:lpstr>
      <vt:lpstr>Nodi rhwystrau posibl i fynediad (3) </vt:lpstr>
      <vt:lpstr>Pam mae ffocws ar y maes hwn yn bwysig (1)</vt:lpstr>
      <vt:lpstr>Pam mae ffocws ar y maes hwn yn bwysig (2)</vt:lpstr>
      <vt:lpstr>Enghreifftiau o ddulliau ymyrraeth wedi'u targedu ar gyfer Maes 2 a restrir yn CFVI i leihau rhwystrau (1)</vt:lpstr>
      <vt:lpstr>Enghreifftiau o ddulliau ymyrraeth wedi'u targedu ar gyfer Maes 2 a restrir yn CFVI i leihau rhwystrau (2)</vt:lpstr>
      <vt:lpstr>Pam mae ffocws ar y maes hwn yn bwysig i (enw'r plentyn/person ifanc); pa ymyriadau sydd ar waith?</vt:lpstr>
      <vt:lpstr>Crynhoi</vt:lpstr>
      <vt:lpstr>Pa adnoddau sydd ar gael</vt:lpstr>
      <vt:lpstr>Cyfeiriadau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121</cp:revision>
  <dcterms:created xsi:type="dcterms:W3CDTF">2022-11-17T11:49:18Z</dcterms:created>
  <dcterms:modified xsi:type="dcterms:W3CDTF">2023-12-06T14:32:02Z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